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2"/>
  </p:notesMasterIdLst>
  <p:sldIdLst>
    <p:sldId id="327" r:id="rId2"/>
    <p:sldId id="296" r:id="rId3"/>
    <p:sldId id="332" r:id="rId4"/>
    <p:sldId id="289" r:id="rId5"/>
    <p:sldId id="290" r:id="rId6"/>
    <p:sldId id="291" r:id="rId7"/>
    <p:sldId id="301" r:id="rId8"/>
    <p:sldId id="257" r:id="rId9"/>
    <p:sldId id="266" r:id="rId10"/>
    <p:sldId id="268" r:id="rId11"/>
    <p:sldId id="300" r:id="rId12"/>
    <p:sldId id="269" r:id="rId13"/>
    <p:sldId id="299" r:id="rId14"/>
    <p:sldId id="305" r:id="rId15"/>
    <p:sldId id="306" r:id="rId16"/>
    <p:sldId id="270" r:id="rId17"/>
    <p:sldId id="334" r:id="rId18"/>
    <p:sldId id="307" r:id="rId19"/>
    <p:sldId id="308" r:id="rId20"/>
    <p:sldId id="318" r:id="rId21"/>
    <p:sldId id="317" r:id="rId22"/>
    <p:sldId id="310" r:id="rId23"/>
    <p:sldId id="309" r:id="rId24"/>
    <p:sldId id="272" r:id="rId25"/>
    <p:sldId id="333" r:id="rId26"/>
    <p:sldId id="328" r:id="rId27"/>
    <p:sldId id="329" r:id="rId28"/>
    <p:sldId id="330" r:id="rId29"/>
    <p:sldId id="298" r:id="rId30"/>
    <p:sldId id="331" r:id="rId31"/>
    <p:sldId id="335" r:id="rId32"/>
    <p:sldId id="273" r:id="rId33"/>
    <p:sldId id="274" r:id="rId34"/>
    <p:sldId id="320" r:id="rId35"/>
    <p:sldId id="321" r:id="rId36"/>
    <p:sldId id="275" r:id="rId37"/>
    <p:sldId id="276" r:id="rId38"/>
    <p:sldId id="340" r:id="rId39"/>
    <p:sldId id="278" r:id="rId40"/>
    <p:sldId id="279" r:id="rId41"/>
    <p:sldId id="280" r:id="rId42"/>
    <p:sldId id="339" r:id="rId43"/>
    <p:sldId id="337" r:id="rId44"/>
    <p:sldId id="338" r:id="rId45"/>
    <p:sldId id="323" r:id="rId46"/>
    <p:sldId id="281" r:id="rId47"/>
    <p:sldId id="345" r:id="rId48"/>
    <p:sldId id="336" r:id="rId49"/>
    <p:sldId id="341" r:id="rId50"/>
    <p:sldId id="282" r:id="rId51"/>
    <p:sldId id="326" r:id="rId52"/>
    <p:sldId id="324" r:id="rId53"/>
    <p:sldId id="343" r:id="rId54"/>
    <p:sldId id="283" r:id="rId55"/>
    <p:sldId id="344" r:id="rId56"/>
    <p:sldId id="342" r:id="rId57"/>
    <p:sldId id="316" r:id="rId58"/>
    <p:sldId id="313" r:id="rId59"/>
    <p:sldId id="314" r:id="rId60"/>
    <p:sldId id="315" r:id="rId6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17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interSettings" Target="printerSettings/printerSettings1.bin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02E84-A4E8-6C46-8AA5-EB1D91436CEE}" type="datetimeFigureOut">
              <a:rPr lang="en-US" smtClean="0"/>
              <a:t>6/5/14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C7C20-9407-064B-B05F-94A2C3C29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87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84A6EC-B49E-4FCB-9E53-385B6EF605FE}" type="slidenum">
              <a:rPr lang="en-US"/>
              <a:pPr/>
              <a:t>8</a:t>
            </a:fld>
            <a:endParaRPr lang="en-US"/>
          </a:p>
        </p:txBody>
      </p:sp>
      <p:sp>
        <p:nvSpPr>
          <p:cNvPr id="1229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4A55D4-24D6-4192-8A22-8DAEFB9285DB}" type="slidenum">
              <a:rPr lang="en-US"/>
              <a:pPr/>
              <a:t>33</a:t>
            </a:fld>
            <a:endParaRPr lang="en-US"/>
          </a:p>
        </p:txBody>
      </p:sp>
      <p:sp>
        <p:nvSpPr>
          <p:cNvPr id="2765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7D8154-7DB5-48E3-8327-2E9CB96EADA6}" type="slidenum">
              <a:rPr lang="en-US"/>
              <a:pPr/>
              <a:t>36</a:t>
            </a:fld>
            <a:endParaRPr lang="en-US"/>
          </a:p>
        </p:txBody>
      </p:sp>
      <p:sp>
        <p:nvSpPr>
          <p:cNvPr id="29698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5B0249-87CF-4BC6-8640-D76432657289}" type="slidenum">
              <a:rPr lang="en-US"/>
              <a:pPr/>
              <a:t>37</a:t>
            </a:fld>
            <a:endParaRPr lang="en-US"/>
          </a:p>
        </p:txBody>
      </p:sp>
      <p:sp>
        <p:nvSpPr>
          <p:cNvPr id="8909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CE0362-312C-4DE6-BE6A-509EC3762AD1}" type="slidenum">
              <a:rPr lang="en-US"/>
              <a:pPr/>
              <a:t>39</a:t>
            </a:fld>
            <a:endParaRPr lang="en-US"/>
          </a:p>
        </p:txBody>
      </p:sp>
      <p:sp>
        <p:nvSpPr>
          <p:cNvPr id="3584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83819D-5C6E-43A7-9F0E-4EC5935CD5CD}" type="slidenum">
              <a:rPr lang="en-US"/>
              <a:pPr/>
              <a:t>40</a:t>
            </a:fld>
            <a:endParaRPr lang="en-US"/>
          </a:p>
        </p:txBody>
      </p:sp>
      <p:sp>
        <p:nvSpPr>
          <p:cNvPr id="9011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94E02B-E654-411F-991C-0AC1F5F3C8F1}" type="slidenum">
              <a:rPr lang="en-US"/>
              <a:pPr/>
              <a:t>41</a:t>
            </a:fld>
            <a:endParaRPr lang="en-US"/>
          </a:p>
        </p:txBody>
      </p:sp>
      <p:sp>
        <p:nvSpPr>
          <p:cNvPr id="4198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535971-CAD1-410E-B32D-C7EBB6262518}" type="slidenum">
              <a:rPr lang="en-US"/>
              <a:pPr/>
              <a:t>46</a:t>
            </a:fld>
            <a:endParaRPr lang="en-US"/>
          </a:p>
        </p:txBody>
      </p:sp>
      <p:sp>
        <p:nvSpPr>
          <p:cNvPr id="4403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1FCBB1-A3FC-4640-BC48-7C4CCC29622C}" type="slidenum">
              <a:rPr lang="en-US"/>
              <a:pPr/>
              <a:t>50</a:t>
            </a:fld>
            <a:endParaRPr lang="en-US"/>
          </a:p>
        </p:txBody>
      </p:sp>
      <p:sp>
        <p:nvSpPr>
          <p:cNvPr id="7885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DEB35B-A911-4BD4-B3B7-41FA024AE840}" type="slidenum">
              <a:rPr lang="en-US"/>
              <a:pPr/>
              <a:t>54</a:t>
            </a:fld>
            <a:endParaRPr lang="en-US"/>
          </a:p>
        </p:txBody>
      </p:sp>
      <p:sp>
        <p:nvSpPr>
          <p:cNvPr id="4608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231CCD-ECE8-4CD8-996D-C59811A48CF6}" type="slidenum">
              <a:rPr lang="en-US"/>
              <a:pPr/>
              <a:t>57</a:t>
            </a:fld>
            <a:endParaRPr lang="en-US"/>
          </a:p>
        </p:txBody>
      </p:sp>
      <p:sp>
        <p:nvSpPr>
          <p:cNvPr id="104450" name="Placeholder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Placeholder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50CE16-1C17-4273-BB97-9113CEE4089B}" type="slidenum">
              <a:rPr lang="en-US"/>
              <a:pPr/>
              <a:t>9</a:t>
            </a:fld>
            <a:endParaRPr lang="en-US"/>
          </a:p>
        </p:txBody>
      </p:sp>
      <p:sp>
        <p:nvSpPr>
          <p:cNvPr id="9218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23E6A0-3D39-41C4-BFDE-860514D4C615}" type="slidenum">
              <a:rPr lang="en-US"/>
              <a:pPr/>
              <a:t>58</a:t>
            </a:fld>
            <a:endParaRPr lang="en-US"/>
          </a:p>
        </p:txBody>
      </p:sp>
      <p:sp>
        <p:nvSpPr>
          <p:cNvPr id="4813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A9158D-FCD7-4114-AB6C-B48717CFE093}" type="slidenum">
              <a:rPr lang="en-US"/>
              <a:pPr/>
              <a:t>59</a:t>
            </a:fld>
            <a:endParaRPr lang="en-US"/>
          </a:p>
        </p:txBody>
      </p:sp>
      <p:sp>
        <p:nvSpPr>
          <p:cNvPr id="106498" name="Placeholder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Placeholder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E33268-CE56-4CD3-849D-41789720DF57}" type="slidenum">
              <a:rPr lang="en-US"/>
              <a:pPr/>
              <a:t>60</a:t>
            </a:fld>
            <a:endParaRPr lang="en-US"/>
          </a:p>
        </p:txBody>
      </p:sp>
      <p:sp>
        <p:nvSpPr>
          <p:cNvPr id="50178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50E644-410B-42E1-BBEE-B7FDD2D24FD8}" type="slidenum">
              <a:rPr lang="en-US"/>
              <a:pPr/>
              <a:t>10</a:t>
            </a:fld>
            <a:endParaRPr lang="en-US"/>
          </a:p>
        </p:txBody>
      </p:sp>
      <p:sp>
        <p:nvSpPr>
          <p:cNvPr id="1843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i="1">
              <a:solidFill>
                <a:srgbClr val="FF0000"/>
              </a:solidFill>
            </a:endParaRPr>
          </a:p>
          <a:p>
            <a:pPr eaLnBrk="0" hangingPunct="0">
              <a:spcBef>
                <a:spcPct val="50000"/>
              </a:spcBef>
            </a:pPr>
            <a:endParaRPr lang="en-US" b="1" i="1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F60ECE-723A-404F-8177-5C3891B48DC6}" type="slidenum">
              <a:rPr lang="en-US"/>
              <a:pPr/>
              <a:t>12</a:t>
            </a:fld>
            <a:endParaRPr lang="en-US"/>
          </a:p>
        </p:txBody>
      </p:sp>
      <p:sp>
        <p:nvSpPr>
          <p:cNvPr id="2150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i="1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CA7335-0590-4AC0-B96C-48AEBA8B632C}" type="slidenum">
              <a:rPr lang="en-US"/>
              <a:pPr/>
              <a:t>16</a:t>
            </a:fld>
            <a:endParaRPr lang="en-US"/>
          </a:p>
        </p:txBody>
      </p:sp>
      <p:sp>
        <p:nvSpPr>
          <p:cNvPr id="2355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Image - http://www.flickr.com/photos/carolynconner/4264882098/ (Creative Commons licensed)</a:t>
            </a:r>
          </a:p>
          <a:p>
            <a:r>
              <a:rPr lang="en-US"/>
              <a:t>Geyser info source - National Park Service: http://www.nps.gov/yell/planyourvisit/noldfaith.htm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DBE1CE-2066-4440-8F26-BD66DFF4042C}" type="slidenum">
              <a:rPr lang="en-US"/>
              <a:pPr/>
              <a:t>19</a:t>
            </a:fld>
            <a:endParaRPr lang="en-US"/>
          </a:p>
        </p:txBody>
      </p:sp>
      <p:sp>
        <p:nvSpPr>
          <p:cNvPr id="100354" name="Placeholder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/>
              <a:t>Image - http://www.flickr.com/photos/carolynconner/4264882098/ (Creative Commons licensed)</a:t>
            </a:r>
          </a:p>
          <a:p>
            <a:r>
              <a:rPr lang="en-US"/>
              <a:t>Geyser info source - National Park Service: http://www.nps.gov/yell/planyourvisit/noldfaith.htm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2DB4AB-543B-4800-8A09-A21A1856DCF7}" type="slidenum">
              <a:rPr lang="en-US"/>
              <a:pPr/>
              <a:t>23</a:t>
            </a:fld>
            <a:endParaRPr lang="en-US"/>
          </a:p>
        </p:txBody>
      </p:sp>
      <p:sp>
        <p:nvSpPr>
          <p:cNvPr id="102402" name="Placeholder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/>
              <a:t>Image - http://www.flickr.com/photos/carolynconner/4264882098/ (Creative Commons licensed)</a:t>
            </a:r>
          </a:p>
          <a:p>
            <a:r>
              <a:rPr lang="en-US"/>
              <a:t>Geyser info source - National Park Service: http://www.nps.gov/yell/planyourvisit/noldfaith.htm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2DB4AB-543B-4800-8A09-A21A1856DCF7}" type="slidenum">
              <a:rPr lang="en-US"/>
              <a:pPr/>
              <a:t>24</a:t>
            </a:fld>
            <a:endParaRPr lang="en-US"/>
          </a:p>
        </p:txBody>
      </p:sp>
      <p:sp>
        <p:nvSpPr>
          <p:cNvPr id="102402" name="Placeholder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/>
              <a:t>Image - http://www.flickr.com/photos/carolynconner/4264882098/ (Creative Commons licensed)</a:t>
            </a:r>
          </a:p>
          <a:p>
            <a:r>
              <a:rPr lang="en-US"/>
              <a:t>Geyser info source - National Park Service: http://www.nps.gov/yell/planyourvisit/noldfaith.htm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19005C-5B7E-446D-ADBA-AFA4BD0F8979}" type="slidenum">
              <a:rPr lang="en-US"/>
              <a:pPr/>
              <a:t>32</a:t>
            </a:fld>
            <a:endParaRPr lang="en-US"/>
          </a:p>
        </p:txBody>
      </p:sp>
      <p:sp>
        <p:nvSpPr>
          <p:cNvPr id="2560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0948-DE14-3E4C-980B-B2E6B56D0656}" type="datetimeFigureOut">
              <a:rPr lang="en-US" smtClean="0"/>
              <a:t>6/5/14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0948-DE14-3E4C-980B-B2E6B56D0656}" type="datetimeFigureOut">
              <a:rPr lang="en-US" smtClean="0"/>
              <a:t>6/5/14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E641-15BF-CD4D-AAAE-4CAE24CC44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77070948-DE14-3E4C-980B-B2E6B56D0656}" type="datetimeFigureOut">
              <a:rPr lang="en-US" smtClean="0"/>
              <a:t>6/5/14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6DE641-15BF-CD4D-AAAE-4CAE24CC44F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0948-DE14-3E4C-980B-B2E6B56D0656}" type="datetimeFigureOut">
              <a:rPr lang="en-US" smtClean="0"/>
              <a:t>6/5/14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E641-15BF-CD4D-AAAE-4CAE24CC44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0948-DE14-3E4C-980B-B2E6B56D0656}" type="datetimeFigureOut">
              <a:rPr lang="en-US" smtClean="0"/>
              <a:t>6/5/14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E641-15BF-CD4D-AAAE-4CAE24CC44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0948-DE14-3E4C-980B-B2E6B56D0656}" type="datetimeFigureOut">
              <a:rPr lang="en-US" smtClean="0"/>
              <a:t>6/5/14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E641-15BF-CD4D-AAAE-4CAE24CC44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0948-DE14-3E4C-980B-B2E6B56D0656}" type="datetimeFigureOut">
              <a:rPr lang="en-US" smtClean="0"/>
              <a:t>6/5/14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0948-DE14-3E4C-980B-B2E6B56D0656}" type="datetimeFigureOut">
              <a:rPr lang="en-US" smtClean="0"/>
              <a:t>6/5/14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E641-15BF-CD4D-AAAE-4CAE24CC44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0948-DE14-3E4C-980B-B2E6B56D0656}" type="datetimeFigureOut">
              <a:rPr lang="en-US" smtClean="0"/>
              <a:t>6/5/14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E641-15BF-CD4D-AAAE-4CAE24CC44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0948-DE14-3E4C-980B-B2E6B56D0656}" type="datetimeFigureOut">
              <a:rPr lang="en-US" smtClean="0"/>
              <a:t>6/5/14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E641-15BF-CD4D-AAAE-4CAE24CC44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0948-DE14-3E4C-980B-B2E6B56D0656}" type="datetimeFigureOut">
              <a:rPr lang="en-US" smtClean="0"/>
              <a:t>6/5/14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E641-15BF-CD4D-AAAE-4CAE24CC44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0948-DE14-3E4C-980B-B2E6B56D0656}" type="datetimeFigureOut">
              <a:rPr lang="en-US" smtClean="0"/>
              <a:t>6/5/14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E641-15BF-CD4D-AAAE-4CAE24CC44F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77070948-DE14-3E4C-980B-B2E6B56D0656}" type="datetimeFigureOut">
              <a:rPr lang="en-US" smtClean="0"/>
              <a:t>6/5/14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6DE641-15BF-CD4D-AAAE-4CAE24CC44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7070948-DE14-3E4C-980B-B2E6B56D0656}" type="datetimeFigureOut">
              <a:rPr lang="en-US" smtClean="0"/>
              <a:t>6/5/14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B56DE641-15BF-CD4D-AAAE-4CAE24CC44F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ofscience.weebly.com" TargetMode="External"/><Relationship Id="rId3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-ck3FYVNl6s" TargetMode="External"/><Relationship Id="rId3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hyperlink" Target="https://www.youtube.com/watch?v=CUeo81dJpdM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0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1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c1yirT_WqMs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Relationship Id="rId3" Type="http://schemas.openxmlformats.org/officeDocument/2006/relationships/image" Target="../media/image39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tsZITSeQFR0" TargetMode="Externa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.socrative.com" TargetMode="Externa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0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1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" y="231656"/>
            <a:ext cx="8840778" cy="85725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ENVIRONMENTAL SCIENCE</a:t>
            </a:r>
            <a:br>
              <a:rPr lang="en-US" b="1" dirty="0" smtClean="0"/>
            </a:br>
            <a:r>
              <a:rPr lang="en-US" b="1" dirty="0" smtClean="0"/>
              <a:t>Catalyst 6/6/14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133768" y="1527059"/>
            <a:ext cx="9143999" cy="465359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PLEASE HAVE YOUR UNIFORMS AND IDs ON PROPERLY.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800" b="1" dirty="0" smtClean="0"/>
              <a:t>Go on the class website </a:t>
            </a:r>
            <a:r>
              <a:rPr lang="en-US" sz="2800" b="1" dirty="0" smtClean="0">
                <a:hlinkClick r:id="rId2"/>
              </a:rPr>
              <a:t>http://aofscience.weebly.com</a:t>
            </a:r>
            <a:r>
              <a:rPr lang="en-US" sz="2800" b="1" dirty="0"/>
              <a:t> </a:t>
            </a:r>
            <a:r>
              <a:rPr lang="en-US" sz="2800" b="1" dirty="0" smtClean="0"/>
              <a:t>and </a:t>
            </a:r>
            <a:r>
              <a:rPr lang="en-US" sz="2800" b="1" dirty="0"/>
              <a:t>a</a:t>
            </a:r>
            <a:r>
              <a:rPr lang="en-US" sz="2800" b="1" dirty="0" smtClean="0"/>
              <a:t>nswer the Catalyst questions online and press submit. (Use phone or paper, if no laptop.)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800" b="1" dirty="0" smtClean="0"/>
              <a:t>QUESTIONS:</a:t>
            </a:r>
          </a:p>
          <a:p>
            <a:pPr marL="514350" indent="-514350">
              <a:buAutoNum type="arabicPeriod"/>
            </a:pPr>
            <a:r>
              <a:rPr lang="en-US" sz="2800" b="1" dirty="0" smtClean="0"/>
              <a:t>FLASHBACK FRIDAY! </a:t>
            </a:r>
            <a:r>
              <a:rPr lang="en-US" sz="2800" dirty="0" smtClean="0"/>
              <a:t>What are three things scientists look at to study climate in the past?</a:t>
            </a:r>
          </a:p>
          <a:p>
            <a:pPr marL="514350" indent="-514350">
              <a:buAutoNum type="arabicPeriod"/>
            </a:pPr>
            <a:r>
              <a:rPr lang="en-US" sz="2800" b="1" dirty="0" smtClean="0"/>
              <a:t>FRIDAY FEELINGS! </a:t>
            </a:r>
            <a:r>
              <a:rPr lang="en-US" sz="2800" dirty="0" smtClean="0"/>
              <a:t>Write about your feelings and emotions right now.</a:t>
            </a:r>
            <a:endParaRPr lang="en-US" sz="2800" b="1" dirty="0" smtClean="0"/>
          </a:p>
          <a:p>
            <a:pPr marL="514350" indent="-514350">
              <a:buAutoNum type="arabicPeriod"/>
            </a:pPr>
            <a:endParaRPr lang="en-US" sz="2800" b="1" dirty="0" smtClean="0"/>
          </a:p>
          <a:p>
            <a:pPr marL="36576" indent="0">
              <a:buNone/>
            </a:pPr>
            <a:endParaRPr lang="en-US" sz="2800" dirty="0"/>
          </a:p>
        </p:txBody>
      </p:sp>
      <p:pic>
        <p:nvPicPr>
          <p:cNvPr id="6" name="Picture 2" descr="http://www3.pcmag.com/media/images/321794-lenovo-ideapad-z400-touc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005" y="522260"/>
            <a:ext cx="1467995" cy="113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90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  <a:latin typeface="Arial" pitchFamily="-123" charset="0"/>
              </a:rPr>
              <a:t>Biomass Energy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6781800" y="304800"/>
            <a:ext cx="21875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200" i="1"/>
          </a:p>
          <a:p>
            <a:pPr>
              <a:spcBef>
                <a:spcPct val="50000"/>
              </a:spcBef>
            </a:pPr>
            <a:endParaRPr lang="en-US" sz="1200" i="1"/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228599" y="1828800"/>
            <a:ext cx="833573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sz="3200" b="0" dirty="0">
                <a:solidFill>
                  <a:srgbClr val="FFFFFF"/>
                </a:solidFill>
              </a:rPr>
              <a:t>Biomass is material—such as wood, manure, and grain—that </a:t>
            </a:r>
            <a:r>
              <a:rPr lang="en-US" sz="3200" b="1" dirty="0">
                <a:solidFill>
                  <a:srgbClr val="FF6600"/>
                </a:solidFill>
              </a:rPr>
              <a:t>makes up living organisms </a:t>
            </a:r>
            <a:r>
              <a:rPr lang="en-US" sz="3200" b="0" dirty="0">
                <a:solidFill>
                  <a:srgbClr val="FFFFFF"/>
                </a:solidFill>
              </a:rPr>
              <a:t>or comes from living organisms.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sz="3200" b="0" dirty="0">
                <a:solidFill>
                  <a:srgbClr val="FFFFFF"/>
                </a:solidFill>
              </a:rPr>
              <a:t>Biomass energy, called </a:t>
            </a:r>
            <a:r>
              <a:rPr lang="en-US" sz="3200" b="1" i="1" dirty="0" err="1">
                <a:solidFill>
                  <a:srgbClr val="FF6600"/>
                </a:solidFill>
              </a:rPr>
              <a:t>biopower</a:t>
            </a:r>
            <a:r>
              <a:rPr lang="en-US" sz="3200" b="0" i="1" dirty="0">
                <a:solidFill>
                  <a:srgbClr val="FFFFFF"/>
                </a:solidFill>
              </a:rPr>
              <a:t>,</a:t>
            </a:r>
            <a:r>
              <a:rPr lang="en-US" sz="3200" b="0" dirty="0">
                <a:solidFill>
                  <a:srgbClr val="FFFFFF"/>
                </a:solidFill>
              </a:rPr>
              <a:t> is produced by </a:t>
            </a:r>
            <a:r>
              <a:rPr lang="en-US" sz="3200" b="0" dirty="0">
                <a:solidFill>
                  <a:srgbClr val="FF6600"/>
                </a:solidFill>
              </a:rPr>
              <a:t>burning biomass.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sz="3200" b="0" dirty="0">
                <a:solidFill>
                  <a:srgbClr val="FFFFFF"/>
                </a:solidFill>
              </a:rPr>
              <a:t>Biomass energy can be used for heating, cooking, lighting, vehicle fuel, or electricity generation.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endParaRPr lang="en-US" sz="3200" dirty="0"/>
          </a:p>
        </p:txBody>
      </p:sp>
      <p:sp>
        <p:nvSpPr>
          <p:cNvPr id="17428" name="Rectangle 20"/>
          <p:cNvSpPr>
            <a:spLocks noChangeArrowheads="1"/>
          </p:cNvSpPr>
          <p:nvPr/>
        </p:nvSpPr>
        <p:spPr bwMode="auto">
          <a:xfrm>
            <a:off x="1668463" y="5167313"/>
            <a:ext cx="1841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Times" pitchFamily="-123" charset="0"/>
              <a:buNone/>
            </a:pPr>
            <a:endParaRPr lang="en-US" sz="1600" b="0"/>
          </a:p>
        </p:txBody>
      </p:sp>
    </p:spTree>
    <p:extLst>
      <p:ext uri="{BB962C8B-B14F-4D97-AF65-F5344CB8AC3E}">
        <p14:creationId xmlns:p14="http://schemas.microsoft.com/office/powerpoint/2010/main" val="295589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Biomass Works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1757432"/>
            <a:ext cx="7612064" cy="4182035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https://www.youtube.com/watch?v=-</a:t>
            </a:r>
            <a:r>
              <a:rPr lang="en-US" dirty="0" smtClean="0">
                <a:hlinkClick r:id="rId2"/>
              </a:rPr>
              <a:t>ck3FYVNl6s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0" y="2219597"/>
            <a:ext cx="9028540" cy="492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879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  <a:latin typeface="Arial" pitchFamily="-123" charset="0"/>
              </a:rPr>
              <a:t>Biomass Energy Sources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2057400"/>
            <a:ext cx="5014251" cy="32766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200" b="1" dirty="0"/>
              <a:t>Solids:</a:t>
            </a:r>
            <a:r>
              <a:rPr lang="en-US" sz="3200" dirty="0"/>
              <a:t> </a:t>
            </a:r>
            <a:r>
              <a:rPr lang="en-US" sz="3200" b="1" dirty="0">
                <a:solidFill>
                  <a:srgbClr val="FF6600"/>
                </a:solidFill>
              </a:rPr>
              <a:t>Wood, </a:t>
            </a:r>
            <a:r>
              <a:rPr lang="en-US" sz="3200" dirty="0"/>
              <a:t>charcoal, manure, agricultural and timber waste, </a:t>
            </a:r>
            <a:r>
              <a:rPr lang="en-US" sz="3200" b="1" dirty="0" err="1" smtClean="0">
                <a:solidFill>
                  <a:srgbClr val="FF6600"/>
                </a:solidFill>
              </a:rPr>
              <a:t>switchgrass</a:t>
            </a:r>
            <a:endParaRPr lang="en-US" sz="3200" b="1" dirty="0" smtClean="0">
              <a:solidFill>
                <a:srgbClr val="FF6600"/>
              </a:solidFill>
            </a:endParaRPr>
          </a:p>
          <a:p>
            <a:pPr marL="0" indent="0">
              <a:lnSpc>
                <a:spcPct val="80000"/>
              </a:lnSpc>
              <a:spcBef>
                <a:spcPct val="50000"/>
              </a:spcBef>
              <a:buNone/>
            </a:pPr>
            <a:endParaRPr lang="en-US" sz="3200" b="1" dirty="0">
              <a:solidFill>
                <a:srgbClr val="FF6600"/>
              </a:solidFill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200" b="1" dirty="0" smtClean="0"/>
              <a:t>Gases</a:t>
            </a:r>
            <a:r>
              <a:rPr lang="en-US" sz="3200" b="1" dirty="0"/>
              <a:t>:</a:t>
            </a:r>
            <a:r>
              <a:rPr lang="en-US" sz="3200" dirty="0"/>
              <a:t> </a:t>
            </a:r>
            <a:r>
              <a:rPr lang="en-US" sz="3200" b="1" dirty="0">
                <a:solidFill>
                  <a:srgbClr val="FF6600"/>
                </a:solidFill>
              </a:rPr>
              <a:t>Methane “landfill gas</a:t>
            </a:r>
            <a:r>
              <a:rPr lang="en-US" sz="3200" b="1" dirty="0">
                <a:solidFill>
                  <a:srgbClr val="FF6600"/>
                </a:solidFill>
                <a:latin typeface="Lucida Grande" pitchFamily="-123" charset="0"/>
              </a:rPr>
              <a:t>”</a:t>
            </a:r>
            <a:r>
              <a:rPr lang="en-US" sz="3200" b="1" dirty="0">
                <a:solidFill>
                  <a:srgbClr val="FF6600"/>
                </a:solidFill>
              </a:rPr>
              <a:t> </a:t>
            </a:r>
            <a:r>
              <a:rPr lang="en-US" sz="3200" dirty="0"/>
              <a:t>produced by breakdown of waste in </a:t>
            </a:r>
            <a:r>
              <a:rPr lang="en-US" sz="3200" dirty="0" smtClean="0"/>
              <a:t>landfills</a:t>
            </a:r>
            <a:endParaRPr lang="en-US" sz="3200" dirty="0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5486400" y="1004509"/>
            <a:ext cx="3657600" cy="1052891"/>
          </a:xfrm>
          <a:prstGeom prst="rect">
            <a:avLst/>
          </a:prstGeom>
          <a:solidFill>
            <a:srgbClr val="FDFFED"/>
          </a:solidFill>
          <a:ln w="25400">
            <a:solidFill>
              <a:srgbClr val="99CC00"/>
            </a:solidFill>
            <a:miter lim="800000"/>
            <a:headEnd/>
            <a:tailEnd/>
          </a:ln>
          <a:effectLst>
            <a:outerShdw blurRad="137160" dist="88794" dir="1799997" algn="ctr" rotWithShape="0">
              <a:schemeClr val="bg2">
                <a:alpha val="50000"/>
              </a:schemeClr>
            </a:outerShdw>
          </a:effectLst>
        </p:spPr>
        <p:txBody>
          <a:bodyPr lIns="182880" tIns="182880" rIns="182880" bIns="182880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Font typeface="Times" pitchFamily="-123" charset="0"/>
              <a:buNone/>
            </a:pPr>
            <a:r>
              <a:rPr lang="en-US" b="0" dirty="0">
                <a:solidFill>
                  <a:srgbClr val="008040"/>
                </a:solidFill>
                <a:latin typeface="Arial Bold" pitchFamily="-123" charset="0"/>
                <a:ea typeface="MS Pゴシック" pitchFamily="-92" charset="-128"/>
                <a:cs typeface="MS Pゴシック" pitchFamily="-92" charset="-128"/>
              </a:rPr>
              <a:t>Did You Know?</a:t>
            </a:r>
            <a:r>
              <a:rPr lang="en-US" b="0" i="1" dirty="0">
                <a:latin typeface="Myriad Pro" pitchFamily="-123" charset="0"/>
                <a:ea typeface="MS Pゴシック" pitchFamily="-92" charset="-128"/>
                <a:cs typeface="MS Pゴシック" pitchFamily="-92" charset="-128"/>
              </a:rPr>
              <a:t> </a:t>
            </a:r>
            <a:r>
              <a:rPr lang="en-US" b="0" i="1" dirty="0">
                <a:ea typeface="MS Pゴシック" pitchFamily="-92" charset="-128"/>
                <a:cs typeface="MS Pゴシック" pitchFamily="-92" charset="-128"/>
              </a:rPr>
              <a:t>Wood, charcoal, and manure supply 35% of the energy in developing nations, and over 90% of the energy in the world’s poorest nations</a:t>
            </a:r>
            <a:r>
              <a:rPr lang="en-US" b="0" i="1" dirty="0"/>
              <a:t>.</a:t>
            </a: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5562600" y="6364499"/>
            <a:ext cx="24536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chemeClr val="bg1"/>
                </a:solidFill>
              </a:rPr>
              <a:t>Switchgrass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0502" name="Picture 22"/>
          <p:cNvPicPr>
            <a:picLocks noChangeAspect="1" noChangeArrowheads="1"/>
          </p:cNvPicPr>
          <p:nvPr/>
        </p:nvPicPr>
        <p:blipFill>
          <a:blip r:embed="rId3"/>
          <a:srcRect b="9302"/>
          <a:stretch>
            <a:fillRect/>
          </a:stretch>
        </p:blipFill>
        <p:spPr bwMode="auto">
          <a:xfrm>
            <a:off x="5014251" y="2057400"/>
            <a:ext cx="3744195" cy="435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55405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Biofuels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414" y="1880486"/>
            <a:ext cx="8129825" cy="4701215"/>
          </a:xfrm>
        </p:spPr>
        <p:txBody>
          <a:bodyPr>
            <a:normAutofit/>
          </a:bodyPr>
          <a:lstStyle/>
          <a:p>
            <a:r>
              <a:rPr lang="en-US" sz="3200" b="1" dirty="0"/>
              <a:t>Liquids (biofuels)</a:t>
            </a:r>
            <a:r>
              <a:rPr lang="en-US" sz="3200" b="1" dirty="0" smtClean="0"/>
              <a:t>:</a:t>
            </a:r>
            <a:endParaRPr lang="en-US" sz="3200" dirty="0" smtClean="0"/>
          </a:p>
          <a:p>
            <a:pPr marL="863600" lvl="1" indent="-514350">
              <a:buFont typeface="+mj-lt"/>
              <a:buAutoNum type="arabicPeriod"/>
            </a:pPr>
            <a:r>
              <a:rPr lang="en-US" sz="3200" i="1" dirty="0" smtClean="0"/>
              <a:t>Ethanol: </a:t>
            </a:r>
          </a:p>
          <a:p>
            <a:pPr lvl="2"/>
            <a:r>
              <a:rPr lang="en-US" sz="3000" dirty="0" smtClean="0"/>
              <a:t> Produced by fermentation of starches and sugar</a:t>
            </a:r>
          </a:p>
          <a:p>
            <a:pPr lvl="2"/>
            <a:r>
              <a:rPr lang="en-US" sz="3000" dirty="0" smtClean="0"/>
              <a:t>Mainly produced from </a:t>
            </a:r>
            <a:r>
              <a:rPr lang="en-US" sz="3000" b="1" dirty="0" smtClean="0">
                <a:solidFill>
                  <a:srgbClr val="FF6600"/>
                </a:solidFill>
              </a:rPr>
              <a:t>corn</a:t>
            </a:r>
            <a:endParaRPr lang="en-US" sz="3000" b="1" dirty="0">
              <a:solidFill>
                <a:srgbClr val="FF6600"/>
              </a:solidFill>
            </a:endParaRPr>
          </a:p>
          <a:p>
            <a:pPr marL="349250" lvl="1" indent="0">
              <a:buNone/>
            </a:pPr>
            <a:r>
              <a:rPr lang="en-US" sz="3200" dirty="0" smtClean="0"/>
              <a:t>2. </a:t>
            </a:r>
            <a:r>
              <a:rPr lang="en-US" sz="3200" i="1" dirty="0" smtClean="0"/>
              <a:t>Biofuel:</a:t>
            </a:r>
          </a:p>
          <a:p>
            <a:pPr lvl="2"/>
            <a:r>
              <a:rPr lang="en-US" sz="3000" dirty="0" smtClean="0"/>
              <a:t>Produced from </a:t>
            </a:r>
            <a:r>
              <a:rPr lang="en-US" sz="3000" b="1" dirty="0" smtClean="0">
                <a:solidFill>
                  <a:srgbClr val="FF6600"/>
                </a:solidFill>
              </a:rPr>
              <a:t>vegetable oil</a:t>
            </a:r>
            <a:r>
              <a:rPr lang="en-US" sz="3000" dirty="0"/>
              <a:t>		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576" y="4080136"/>
            <a:ext cx="2452424" cy="277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417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4122877"/>
            <a:ext cx="8775993" cy="1470025"/>
          </a:xfrm>
        </p:spPr>
        <p:txBody>
          <a:bodyPr/>
          <a:lstStyle/>
          <a:p>
            <a:r>
              <a:rPr lang="en-US" dirty="0" smtClean="0"/>
              <a:t>THINK. PAIR.SHARE.</a:t>
            </a:r>
            <a:br>
              <a:rPr lang="en-US" dirty="0" smtClean="0"/>
            </a:br>
            <a:r>
              <a:rPr lang="en-US" dirty="0" smtClean="0"/>
              <a:t>Turn to a partner and discuss:</a:t>
            </a:r>
            <a:br>
              <a:rPr lang="en-US" dirty="0" smtClean="0"/>
            </a:br>
            <a:r>
              <a:rPr lang="en-US" dirty="0" smtClean="0"/>
              <a:t>What do you think are the benefits of biomass energy?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614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8007" y="4857889"/>
            <a:ext cx="8775993" cy="1470025"/>
          </a:xfrm>
        </p:spPr>
        <p:txBody>
          <a:bodyPr/>
          <a:lstStyle/>
          <a:p>
            <a:r>
              <a:rPr lang="en-US" dirty="0" smtClean="0"/>
              <a:t>THINK. PAIR.SHARE.</a:t>
            </a:r>
            <a:br>
              <a:rPr lang="en-US" dirty="0" smtClean="0"/>
            </a:br>
            <a:r>
              <a:rPr lang="en-US" dirty="0" smtClean="0"/>
              <a:t>Turn to a partner and discuss:</a:t>
            </a:r>
            <a:br>
              <a:rPr lang="en-US" dirty="0" smtClean="0"/>
            </a:br>
            <a:r>
              <a:rPr lang="en-US" dirty="0" smtClean="0"/>
              <a:t>What do you think are the disadvantages of biomass energy?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282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6324600" y="304800"/>
            <a:ext cx="152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200" i="1"/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6553200" y="228600"/>
            <a:ext cx="2286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200" i="1"/>
          </a:p>
          <a:p>
            <a:pPr>
              <a:spcBef>
                <a:spcPct val="50000"/>
              </a:spcBef>
            </a:pPr>
            <a:endParaRPr lang="en-US" sz="1200" i="1"/>
          </a:p>
          <a:p>
            <a:pPr>
              <a:spcBef>
                <a:spcPct val="50000"/>
              </a:spcBef>
            </a:pPr>
            <a:endParaRPr lang="en-US" sz="1200" i="1"/>
          </a:p>
        </p:txBody>
      </p:sp>
      <p:sp>
        <p:nvSpPr>
          <p:cNvPr id="22545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Arial" pitchFamily="-123" charset="0"/>
              </a:rPr>
              <a:t>Benefits and Costs of </a:t>
            </a:r>
            <a:br>
              <a:rPr lang="en-US" b="1" dirty="0">
                <a:solidFill>
                  <a:schemeClr val="tx1"/>
                </a:solidFill>
                <a:latin typeface="Arial" pitchFamily="-123" charset="0"/>
              </a:rPr>
            </a:br>
            <a:r>
              <a:rPr lang="en-US" b="1" dirty="0">
                <a:solidFill>
                  <a:schemeClr val="tx1"/>
                </a:solidFill>
                <a:latin typeface="Arial" pitchFamily="-123" charset="0"/>
              </a:rPr>
              <a:t>Biomass Energy</a:t>
            </a:r>
          </a:p>
        </p:txBody>
      </p:sp>
      <p:sp>
        <p:nvSpPr>
          <p:cNvPr id="22546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270347" y="1717764"/>
            <a:ext cx="3657600" cy="903288"/>
          </a:xfrm>
        </p:spPr>
        <p:txBody>
          <a:bodyPr>
            <a:normAutofit/>
          </a:bodyPr>
          <a:lstStyle/>
          <a:p>
            <a:r>
              <a:rPr lang="en-US" b="1" dirty="0"/>
              <a:t>Benefits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0" y="2649071"/>
            <a:ext cx="3793678" cy="3608293"/>
          </a:xfrm>
        </p:spPr>
        <p:txBody>
          <a:bodyPr/>
          <a:lstStyle/>
          <a:p>
            <a:pPr lvl="1"/>
            <a:r>
              <a:rPr lang="en-US" sz="3200" b="1" dirty="0">
                <a:solidFill>
                  <a:srgbClr val="FF6600"/>
                </a:solidFill>
              </a:rPr>
              <a:t>No net change in atmospheric carbon dioxide</a:t>
            </a:r>
          </a:p>
          <a:p>
            <a:pPr lvl="1"/>
            <a:r>
              <a:rPr lang="en-US" sz="3200" dirty="0"/>
              <a:t>Can be produced by all nations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 smtClean="0"/>
              <a:t>Costs/Disadvantages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107068" y="2359363"/>
            <a:ext cx="5036931" cy="4412448"/>
          </a:xfrm>
        </p:spPr>
        <p:txBody>
          <a:bodyPr>
            <a:normAutofit/>
          </a:bodyPr>
          <a:lstStyle/>
          <a:p>
            <a:pPr lvl="1"/>
            <a:r>
              <a:rPr lang="en-US" sz="2400" dirty="0"/>
              <a:t>Takes away land from food crops </a:t>
            </a:r>
            <a:r>
              <a:rPr lang="en-US" sz="2400" dirty="0" smtClean="0"/>
              <a:t>or </a:t>
            </a:r>
            <a:r>
              <a:rPr lang="en-US" sz="2400" b="1" dirty="0" smtClean="0">
                <a:solidFill>
                  <a:srgbClr val="FF6600"/>
                </a:solidFill>
              </a:rPr>
              <a:t>natural </a:t>
            </a:r>
            <a:r>
              <a:rPr lang="en-US" sz="2400" b="1" dirty="0">
                <a:solidFill>
                  <a:srgbClr val="FF6600"/>
                </a:solidFill>
              </a:rPr>
              <a:t>habitats</a:t>
            </a:r>
          </a:p>
          <a:p>
            <a:pPr lvl="1"/>
            <a:r>
              <a:rPr lang="en-US" sz="2400" b="1" dirty="0" smtClean="0">
                <a:solidFill>
                  <a:srgbClr val="FF6600"/>
                </a:solidFill>
              </a:rPr>
              <a:t>Deforestation</a:t>
            </a:r>
            <a:r>
              <a:rPr lang="en-US" sz="2400" dirty="0" smtClean="0"/>
              <a:t>, </a:t>
            </a:r>
            <a:r>
              <a:rPr lang="en-US" sz="2400" b="1" dirty="0" smtClean="0">
                <a:solidFill>
                  <a:srgbClr val="FF6600"/>
                </a:solidFill>
              </a:rPr>
              <a:t>soil erosion</a:t>
            </a:r>
            <a:r>
              <a:rPr lang="en-US" sz="2400" dirty="0" smtClean="0"/>
              <a:t>, and desertification can result if plant biomass is harvested </a:t>
            </a:r>
            <a:r>
              <a:rPr lang="en-US" sz="2400" b="1" dirty="0" smtClean="0">
                <a:solidFill>
                  <a:srgbClr val="FF6600"/>
                </a:solidFill>
              </a:rPr>
              <a:t>too rapidly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b="1" dirty="0" smtClean="0">
                <a:solidFill>
                  <a:srgbClr val="FF6600"/>
                </a:solidFill>
              </a:rPr>
              <a:t>Large </a:t>
            </a:r>
            <a:r>
              <a:rPr lang="en-US" sz="2400" b="1" dirty="0">
                <a:solidFill>
                  <a:srgbClr val="FF6600"/>
                </a:solidFill>
              </a:rPr>
              <a:t>energy </a:t>
            </a:r>
            <a:r>
              <a:rPr lang="en-US" sz="2400" dirty="0"/>
              <a:t>input is needed.</a:t>
            </a:r>
          </a:p>
          <a:p>
            <a:pPr lvl="1"/>
            <a:r>
              <a:rPr lang="en-US" sz="2400" dirty="0"/>
              <a:t>Burning biomass indoors can lead to</a:t>
            </a:r>
            <a:r>
              <a:rPr lang="en-US" sz="2400" b="1" dirty="0">
                <a:solidFill>
                  <a:srgbClr val="FF6600"/>
                </a:solidFill>
              </a:rPr>
              <a:t> indoor air pollution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  <p:sp>
        <p:nvSpPr>
          <p:cNvPr id="22549" name="Rectangle 21"/>
          <p:cNvSpPr>
            <a:spLocks noChangeArrowheads="1"/>
          </p:cNvSpPr>
          <p:nvPr/>
        </p:nvSpPr>
        <p:spPr bwMode="auto">
          <a:xfrm>
            <a:off x="486448" y="5838264"/>
            <a:ext cx="4395850" cy="838200"/>
          </a:xfrm>
          <a:prstGeom prst="rect">
            <a:avLst/>
          </a:prstGeom>
          <a:solidFill>
            <a:srgbClr val="FDFFED"/>
          </a:solidFill>
          <a:ln w="25400">
            <a:solidFill>
              <a:srgbClr val="99CC00"/>
            </a:solidFill>
            <a:miter lim="800000"/>
            <a:headEnd/>
            <a:tailEnd/>
          </a:ln>
          <a:effectLst>
            <a:outerShdw blurRad="137160" dist="88794" dir="1799997" algn="ctr" rotWithShape="0">
              <a:schemeClr val="bg2">
                <a:alpha val="50000"/>
              </a:schemeClr>
            </a:outerShdw>
          </a:effectLst>
        </p:spPr>
        <p:txBody>
          <a:bodyPr lIns="182880" tIns="182880" rIns="182880" bIns="182880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Font typeface="Times" pitchFamily="-123" charset="0"/>
              <a:buNone/>
            </a:pPr>
            <a:r>
              <a:rPr lang="en-US" b="0">
                <a:solidFill>
                  <a:srgbClr val="008040"/>
                </a:solidFill>
                <a:latin typeface="Arial Bold" pitchFamily="-123" charset="0"/>
                <a:ea typeface="MS Pゴシック" pitchFamily="-92" charset="-128"/>
                <a:cs typeface="MS Pゴシック" pitchFamily="-92" charset="-128"/>
              </a:rPr>
              <a:t>Did You Know?</a:t>
            </a:r>
            <a:r>
              <a:rPr lang="en-US" b="0" i="1">
                <a:latin typeface="Myriad Pro" pitchFamily="-123" charset="0"/>
                <a:ea typeface="MS Pゴシック" pitchFamily="-92" charset="-128"/>
                <a:cs typeface="MS Pゴシック" pitchFamily="-92" charset="-128"/>
              </a:rPr>
              <a:t> </a:t>
            </a:r>
            <a:r>
              <a:rPr lang="en-US" b="0" i="1">
                <a:ea typeface="MS Pゴシック" pitchFamily="-92" charset="-128"/>
                <a:cs typeface="MS Pゴシック" pitchFamily="-92" charset="-128"/>
              </a:rPr>
              <a:t>It takes 1 unit of energy input to gain just 1.5 units of energy from ethanol</a:t>
            </a:r>
            <a:r>
              <a:rPr lang="en-US" b="0" i="1"/>
              <a:t>.</a:t>
            </a:r>
          </a:p>
        </p:txBody>
      </p:sp>
      <p:sp>
        <p:nvSpPr>
          <p:cNvPr id="22550" name="Rectangle 22"/>
          <p:cNvSpPr>
            <a:spLocks noChangeArrowheads="1"/>
          </p:cNvSpPr>
          <p:nvPr/>
        </p:nvSpPr>
        <p:spPr bwMode="auto">
          <a:xfrm>
            <a:off x="7121525" y="3519488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784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72131"/>
            <a:ext cx="9143999" cy="914400"/>
          </a:xfrm>
        </p:spPr>
        <p:txBody>
          <a:bodyPr/>
          <a:lstStyle/>
          <a:p>
            <a:r>
              <a:rPr lang="en-US" b="1" dirty="0" smtClean="0"/>
              <a:t>Objective 6/4/14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758" y="1754738"/>
            <a:ext cx="8711836" cy="5372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FFFFFF"/>
                </a:solidFill>
              </a:rPr>
              <a:t>We </a:t>
            </a:r>
            <a:r>
              <a:rPr lang="en-US" sz="3200" dirty="0">
                <a:solidFill>
                  <a:srgbClr val="FFFFFF"/>
                </a:solidFill>
              </a:rPr>
              <a:t>will be able </a:t>
            </a:r>
            <a:r>
              <a:rPr lang="en-US" sz="3200" dirty="0" smtClean="0">
                <a:solidFill>
                  <a:srgbClr val="FFFFFF"/>
                </a:solidFill>
              </a:rPr>
              <a:t>to </a:t>
            </a:r>
          </a:p>
          <a:p>
            <a:r>
              <a:rPr lang="en-US" sz="3200" dirty="0" smtClean="0"/>
              <a:t>Describe how geothermal energy is used to generate electricity.</a:t>
            </a:r>
          </a:p>
          <a:p>
            <a:r>
              <a:rPr lang="en-US" sz="3200" dirty="0" smtClean="0"/>
              <a:t>Explain the advantages and disadvantages of geothermal energy.</a:t>
            </a:r>
          </a:p>
          <a:p>
            <a:endParaRPr lang="en-US" sz="3200" dirty="0"/>
          </a:p>
          <a:p>
            <a:pPr marL="0" indent="0">
              <a:buNone/>
            </a:pPr>
            <a:endParaRPr lang="en-US" sz="3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000000"/>
                </a:solidFill>
              </a:rPr>
              <a:t> </a:t>
            </a:r>
          </a:p>
          <a:p>
            <a:pPr marL="457200" indent="-457200">
              <a:buFont typeface="Arial"/>
              <a:buChar char="•"/>
            </a:pPr>
            <a:endParaRPr lang="en-US" sz="3200" dirty="0" smtClean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1846" y="5144998"/>
            <a:ext cx="1144954" cy="1450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135" y="5119077"/>
            <a:ext cx="1476196" cy="14761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07430" y="4789714"/>
            <a:ext cx="33069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0" dirty="0">
                <a:solidFill>
                  <a:schemeClr val="bg1"/>
                </a:solidFill>
                <a:latin typeface="Webdings"/>
                <a:ea typeface="Webdings"/>
                <a:cs typeface="Webdings"/>
              </a:rPr>
              <a:t></a:t>
            </a:r>
            <a:endParaRPr lang="en-US" sz="120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18367" y="4792007"/>
            <a:ext cx="33069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0" dirty="0">
                <a:solidFill>
                  <a:srgbClr val="000000"/>
                </a:solidFill>
                <a:latin typeface="Webdings"/>
                <a:ea typeface="Webdings"/>
                <a:cs typeface="Webdings"/>
              </a:rPr>
              <a:t></a:t>
            </a:r>
            <a:endParaRPr lang="en-US" sz="12000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6110" y="5234966"/>
            <a:ext cx="1641320" cy="16056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539" y="5035046"/>
            <a:ext cx="2407412" cy="180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022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GEOTHERMAL ENERGY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700" y="251526"/>
            <a:ext cx="32893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67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6324600" y="304800"/>
            <a:ext cx="152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200" i="1"/>
          </a:p>
        </p:txBody>
      </p:sp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6553200" y="228600"/>
            <a:ext cx="2286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200" i="1"/>
          </a:p>
          <a:p>
            <a:pPr>
              <a:spcBef>
                <a:spcPct val="50000"/>
              </a:spcBef>
            </a:pPr>
            <a:endParaRPr lang="en-US" sz="1200" i="1"/>
          </a:p>
          <a:p>
            <a:pPr>
              <a:spcBef>
                <a:spcPct val="50000"/>
              </a:spcBef>
            </a:pPr>
            <a:endParaRPr lang="en-US" sz="1200" i="1"/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  <a:latin typeface="Arial" pitchFamily="-123" charset="0"/>
              </a:rPr>
              <a:t>Geothermal Energy</a:t>
            </a:r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876800"/>
          </a:xfrm>
        </p:spPr>
        <p:txBody>
          <a:bodyPr>
            <a:normAutofit/>
          </a:bodyPr>
          <a:lstStyle/>
          <a:p>
            <a:r>
              <a:rPr lang="en-US" sz="3200" dirty="0"/>
              <a:t>Underground </a:t>
            </a:r>
            <a:r>
              <a:rPr lang="en-US" sz="3200" b="1" dirty="0">
                <a:solidFill>
                  <a:srgbClr val="FF6600"/>
                </a:solidFill>
              </a:rPr>
              <a:t>heat generated by high pressures </a:t>
            </a:r>
            <a:r>
              <a:rPr lang="en-US" sz="3200" dirty="0"/>
              <a:t>and breakdown of radioactive elements</a:t>
            </a:r>
          </a:p>
          <a:p>
            <a:r>
              <a:rPr lang="en-US" sz="3200" dirty="0"/>
              <a:t>Usually accessed by </a:t>
            </a:r>
            <a:r>
              <a:rPr lang="en-US" sz="3200" b="1" dirty="0">
                <a:solidFill>
                  <a:srgbClr val="FF6600"/>
                </a:solidFill>
              </a:rPr>
              <a:t>drilling deep </a:t>
            </a:r>
            <a:r>
              <a:rPr lang="en-US" sz="3200" dirty="0"/>
              <a:t>below ground; </a:t>
            </a:r>
            <a:r>
              <a:rPr lang="en-US" sz="3200" b="1" dirty="0">
                <a:solidFill>
                  <a:srgbClr val="FF6600"/>
                </a:solidFill>
              </a:rPr>
              <a:t>steam turns turbines</a:t>
            </a:r>
            <a:r>
              <a:rPr lang="en-US" sz="3200" dirty="0"/>
              <a:t>, generating electricity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2" name="Picture 1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596" y="4816682"/>
            <a:ext cx="3003984" cy="20413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333" y="5245566"/>
            <a:ext cx="42885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https://www.youtube.com/watch?v=</a:t>
            </a:r>
            <a:r>
              <a:rPr lang="en-US" dirty="0" smtClean="0">
                <a:hlinkClick r:id="rId4"/>
              </a:rPr>
              <a:t>CUeo81dJpdM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587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-134706"/>
            <a:ext cx="7612063" cy="1417638"/>
          </a:xfrm>
        </p:spPr>
        <p:txBody>
          <a:bodyPr/>
          <a:lstStyle/>
          <a:p>
            <a:r>
              <a:rPr lang="en-US" b="1" dirty="0" smtClean="0"/>
              <a:t>Agenda 6/6/14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38044"/>
            <a:ext cx="9144000" cy="3021232"/>
          </a:xfrm>
        </p:spPr>
        <p:txBody>
          <a:bodyPr>
            <a:noAutofit/>
          </a:bodyPr>
          <a:lstStyle/>
          <a:p>
            <a:r>
              <a:rPr lang="en-US" sz="3200" dirty="0" smtClean="0"/>
              <a:t>Catalyst</a:t>
            </a:r>
          </a:p>
          <a:p>
            <a:r>
              <a:rPr lang="en-US" sz="3200" dirty="0" smtClean="0"/>
              <a:t>Announcements***</a:t>
            </a:r>
          </a:p>
          <a:p>
            <a:r>
              <a:rPr lang="en-US" sz="3200" dirty="0" smtClean="0"/>
              <a:t>Verbal Drill</a:t>
            </a:r>
          </a:p>
          <a:p>
            <a:r>
              <a:rPr lang="en-US" sz="3200" dirty="0" smtClean="0"/>
              <a:t>Solar Power and  Wind Energy Discussion</a:t>
            </a:r>
          </a:p>
          <a:p>
            <a:r>
              <a:rPr lang="en-US" sz="3200" dirty="0" smtClean="0"/>
              <a:t>Waste Management Discussion</a:t>
            </a:r>
          </a:p>
          <a:p>
            <a:r>
              <a:rPr lang="en-US" sz="3200" dirty="0" smtClean="0"/>
              <a:t>Project Work Time</a:t>
            </a:r>
          </a:p>
          <a:p>
            <a:r>
              <a:rPr lang="en-US" sz="3200" dirty="0" smtClean="0"/>
              <a:t>Reminders</a:t>
            </a:r>
          </a:p>
          <a:p>
            <a:r>
              <a:rPr lang="en-US" sz="3200" dirty="0" err="1" smtClean="0"/>
              <a:t>Socrative</a:t>
            </a:r>
            <a:r>
              <a:rPr lang="en-US" sz="3200" dirty="0" smtClean="0"/>
              <a:t> Exit Slip</a:t>
            </a:r>
          </a:p>
        </p:txBody>
      </p:sp>
    </p:spTree>
    <p:extLst>
      <p:ext uri="{BB962C8B-B14F-4D97-AF65-F5344CB8AC3E}">
        <p14:creationId xmlns:p14="http://schemas.microsoft.com/office/powerpoint/2010/main" val="2214534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998218"/>
          </a:xfrm>
        </p:spPr>
        <p:txBody>
          <a:bodyPr/>
          <a:lstStyle/>
          <a:p>
            <a:r>
              <a:rPr lang="en-US" b="1" dirty="0" smtClean="0"/>
              <a:t>Geothermal Power Plant</a:t>
            </a:r>
            <a:endParaRPr lang="en-US" b="1" dirty="0"/>
          </a:p>
        </p:txBody>
      </p:sp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86" y="1077686"/>
            <a:ext cx="8506258" cy="578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0281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Using Geothermal Energy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424" y="2070846"/>
            <a:ext cx="6338775" cy="4182035"/>
          </a:xfrm>
        </p:spPr>
        <p:txBody>
          <a:bodyPr>
            <a:noAutofit/>
          </a:bodyPr>
          <a:lstStyle/>
          <a:p>
            <a:r>
              <a:rPr lang="en-US" sz="3200" dirty="0"/>
              <a:t>Can be used </a:t>
            </a:r>
            <a:r>
              <a:rPr lang="en-US" sz="3200" b="1" dirty="0">
                <a:solidFill>
                  <a:srgbClr val="FF6600"/>
                </a:solidFill>
              </a:rPr>
              <a:t>directly by piping hot water from its source </a:t>
            </a:r>
            <a:r>
              <a:rPr lang="en-US" sz="3200" dirty="0"/>
              <a:t>into homes and businesses</a:t>
            </a:r>
          </a:p>
          <a:p>
            <a:r>
              <a:rPr lang="en-US" sz="3200" dirty="0"/>
              <a:t>Ground source heat pumps use naturally temperate soil, a few feet underground, </a:t>
            </a:r>
            <a:r>
              <a:rPr lang="en-US" sz="3200" b="1" dirty="0">
                <a:solidFill>
                  <a:srgbClr val="FF6600"/>
                </a:solidFill>
              </a:rPr>
              <a:t>to heat homes in winter </a:t>
            </a:r>
            <a:r>
              <a:rPr lang="en-US" sz="3200" dirty="0"/>
              <a:t>and to cool them in summer.</a:t>
            </a:r>
          </a:p>
          <a:p>
            <a:endParaRPr lang="en-US" sz="3200" dirty="0"/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6553200" y="6096000"/>
            <a:ext cx="2438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>
                <a:solidFill>
                  <a:schemeClr val="bg1"/>
                </a:solidFill>
              </a:rPr>
              <a:t>A ground source heat pump in winter and summer</a:t>
            </a: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/>
          <a:srcRect t="6250"/>
          <a:stretch>
            <a:fillRect/>
          </a:stretch>
        </p:blipFill>
        <p:spPr bwMode="auto">
          <a:xfrm>
            <a:off x="6708775" y="1676400"/>
            <a:ext cx="18557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3962400"/>
            <a:ext cx="18399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260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Geysers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1724" y="2209800"/>
            <a:ext cx="5482276" cy="418203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6600"/>
                </a:solidFill>
              </a:rPr>
              <a:t>Geysers </a:t>
            </a:r>
            <a:r>
              <a:rPr lang="en-US" sz="3200" dirty="0" smtClean="0"/>
              <a:t>erupt because of geothermal energy.</a:t>
            </a:r>
            <a:endParaRPr lang="en-US" sz="3200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862485"/>
            <a:ext cx="3513275" cy="484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501659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6324600" y="304800"/>
            <a:ext cx="152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200" i="1"/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6553200" y="228600"/>
            <a:ext cx="2286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200" i="1"/>
          </a:p>
          <a:p>
            <a:pPr>
              <a:spcBef>
                <a:spcPct val="50000"/>
              </a:spcBef>
            </a:pPr>
            <a:endParaRPr lang="en-US" sz="1200" i="1"/>
          </a:p>
          <a:p>
            <a:pPr>
              <a:spcBef>
                <a:spcPct val="50000"/>
              </a:spcBef>
            </a:pPr>
            <a:endParaRPr lang="en-US" sz="1200" i="1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Arial" pitchFamily="-123" charset="0"/>
              </a:rPr>
              <a:t>Benefits and Costs of </a:t>
            </a:r>
            <a:br>
              <a:rPr lang="en-US" b="1" dirty="0">
                <a:solidFill>
                  <a:schemeClr val="tx1"/>
                </a:solidFill>
                <a:latin typeface="Arial" pitchFamily="-123" charset="0"/>
              </a:rPr>
            </a:br>
            <a:r>
              <a:rPr lang="en-US" b="1" dirty="0">
                <a:solidFill>
                  <a:schemeClr val="tx1"/>
                </a:solidFill>
                <a:latin typeface="Arial" pitchFamily="-123" charset="0"/>
              </a:rPr>
              <a:t>Geothermal Energy</a:t>
            </a:r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Benefits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164944" y="2649071"/>
            <a:ext cx="3843160" cy="3608293"/>
          </a:xfrm>
        </p:spPr>
        <p:txBody>
          <a:bodyPr>
            <a:normAutofit/>
          </a:bodyPr>
          <a:lstStyle/>
          <a:p>
            <a:pPr lvl="1"/>
            <a:r>
              <a:rPr lang="en-US" sz="3200" dirty="0"/>
              <a:t>Causes much less air pollution than fossil fuels</a:t>
            </a:r>
          </a:p>
          <a:p>
            <a:pPr lvl="1"/>
            <a:r>
              <a:rPr lang="en-US" sz="3200" b="1" dirty="0" smtClean="0">
                <a:solidFill>
                  <a:srgbClr val="FF6600"/>
                </a:solidFill>
              </a:rPr>
              <a:t>Low greenhouse gas emissions</a:t>
            </a:r>
            <a:endParaRPr lang="en-US" sz="3200" b="1" dirty="0">
              <a:solidFill>
                <a:srgbClr val="FF6600"/>
              </a:solidFill>
            </a:endParaRP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 smtClean="0"/>
              <a:t>Costs/Disadvantages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3985252" y="2797531"/>
            <a:ext cx="5135896" cy="3608293"/>
          </a:xfrm>
        </p:spPr>
        <p:txBody>
          <a:bodyPr>
            <a:noAutofit/>
          </a:bodyPr>
          <a:lstStyle/>
          <a:p>
            <a:pPr lvl="1"/>
            <a:r>
              <a:rPr lang="en-US" sz="2800" dirty="0"/>
              <a:t>Not sustainable if </a:t>
            </a:r>
            <a:r>
              <a:rPr lang="en-US" sz="2800" b="1" dirty="0">
                <a:solidFill>
                  <a:srgbClr val="FF6600"/>
                </a:solidFill>
              </a:rPr>
              <a:t>hot groundwater is used faster </a:t>
            </a:r>
            <a:r>
              <a:rPr lang="en-US" sz="2800" dirty="0"/>
              <a:t>than it is naturally replenished</a:t>
            </a:r>
          </a:p>
          <a:p>
            <a:pPr lvl="1"/>
            <a:r>
              <a:rPr lang="en-US" sz="2800" dirty="0"/>
              <a:t>Hot groundwater can contain </a:t>
            </a:r>
            <a:r>
              <a:rPr lang="en-US" sz="2800" b="1" dirty="0">
                <a:solidFill>
                  <a:srgbClr val="FF6600"/>
                </a:solidFill>
              </a:rPr>
              <a:t>pollutants that damage machines </a:t>
            </a:r>
            <a:r>
              <a:rPr lang="en-US" sz="2800" dirty="0"/>
              <a:t>or add to pollution.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52559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6324600" y="304800"/>
            <a:ext cx="152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200" i="1"/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6553200" y="228600"/>
            <a:ext cx="2286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200" i="1"/>
          </a:p>
          <a:p>
            <a:pPr>
              <a:spcBef>
                <a:spcPct val="50000"/>
              </a:spcBef>
            </a:pPr>
            <a:endParaRPr lang="en-US" sz="1200" i="1"/>
          </a:p>
          <a:p>
            <a:pPr>
              <a:spcBef>
                <a:spcPct val="50000"/>
              </a:spcBef>
            </a:pPr>
            <a:endParaRPr lang="en-US" sz="1200" i="1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title"/>
          </p:nvPr>
        </p:nvSpPr>
        <p:spPr>
          <a:xfrm>
            <a:off x="-230920" y="79468"/>
            <a:ext cx="9374920" cy="1417638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Arial" pitchFamily="-123" charset="0"/>
              </a:rPr>
              <a:t>Benefits and Costs of </a:t>
            </a:r>
            <a:br>
              <a:rPr lang="en-US" b="1" dirty="0">
                <a:solidFill>
                  <a:schemeClr val="tx1"/>
                </a:solidFill>
                <a:latin typeface="Arial" pitchFamily="-123" charset="0"/>
              </a:rPr>
            </a:br>
            <a:r>
              <a:rPr lang="en-US" b="1" dirty="0">
                <a:solidFill>
                  <a:schemeClr val="tx1"/>
                </a:solidFill>
                <a:latin typeface="Arial" pitchFamily="-123" charset="0"/>
              </a:rPr>
              <a:t>Geothermal </a:t>
            </a:r>
            <a:r>
              <a:rPr lang="en-US" b="1" dirty="0" smtClean="0">
                <a:solidFill>
                  <a:schemeClr val="tx1"/>
                </a:solidFill>
                <a:latin typeface="Arial" pitchFamily="-123" charset="0"/>
              </a:rPr>
              <a:t>Energy </a:t>
            </a:r>
            <a:r>
              <a:rPr lang="en-US" b="1" i="1" dirty="0" smtClean="0">
                <a:solidFill>
                  <a:schemeClr val="tx1"/>
                </a:solidFill>
                <a:latin typeface="Arial" pitchFamily="-123" charset="0"/>
              </a:rPr>
              <a:t>Continued</a:t>
            </a:r>
            <a:endParaRPr lang="en-US" b="1" dirty="0">
              <a:solidFill>
                <a:schemeClr val="tx1"/>
              </a:solidFill>
              <a:latin typeface="Arial" pitchFamily="-123" charset="0"/>
            </a:endParaRPr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Benefits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 smtClean="0"/>
              <a:t>Costs/Disadvantages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3985252" y="2649071"/>
            <a:ext cx="5135896" cy="3608293"/>
          </a:xfrm>
        </p:spPr>
        <p:txBody>
          <a:bodyPr>
            <a:noAutofit/>
          </a:bodyPr>
          <a:lstStyle/>
          <a:p>
            <a:pPr lvl="1"/>
            <a:r>
              <a:rPr lang="en-US" sz="2800" dirty="0" smtClean="0"/>
              <a:t>Some </a:t>
            </a:r>
            <a:r>
              <a:rPr lang="en-US" sz="2800" dirty="0"/>
              <a:t>geothermal energy projects can </a:t>
            </a:r>
            <a:r>
              <a:rPr lang="en-US" sz="2800" b="1" dirty="0">
                <a:solidFill>
                  <a:srgbClr val="FF6600"/>
                </a:solidFill>
              </a:rPr>
              <a:t>trigger earthquakes</a:t>
            </a:r>
            <a:r>
              <a:rPr lang="en-US" sz="2800" b="1" dirty="0" smtClean="0">
                <a:solidFill>
                  <a:srgbClr val="FF6600"/>
                </a:solidFill>
              </a:rPr>
              <a:t>.</a:t>
            </a:r>
          </a:p>
          <a:p>
            <a:pPr marL="349250" lvl="1" indent="0">
              <a:buNone/>
            </a:pPr>
            <a:endParaRPr lang="en-US" sz="2800" b="1" dirty="0">
              <a:solidFill>
                <a:srgbClr val="FF6600"/>
              </a:solidFill>
            </a:endParaRPr>
          </a:p>
          <a:p>
            <a:pPr lvl="1"/>
            <a:r>
              <a:rPr lang="en-US" sz="2800" dirty="0"/>
              <a:t>Geothermal power plants </a:t>
            </a:r>
            <a:r>
              <a:rPr lang="en-US" sz="2800" b="1" dirty="0">
                <a:solidFill>
                  <a:srgbClr val="FF6600"/>
                </a:solidFill>
              </a:rPr>
              <a:t>can only be built </a:t>
            </a:r>
            <a:r>
              <a:rPr lang="en-US" sz="2800" dirty="0"/>
              <a:t>in places with </a:t>
            </a:r>
            <a:r>
              <a:rPr lang="en-US" sz="2800" b="1" dirty="0">
                <a:solidFill>
                  <a:srgbClr val="FF6600"/>
                </a:solidFill>
              </a:rPr>
              <a:t>easy access </a:t>
            </a:r>
            <a:r>
              <a:rPr lang="en-US" sz="2800" dirty="0"/>
              <a:t>to geothermal energy.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97596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37424"/>
            <a:ext cx="8920593" cy="914400"/>
          </a:xfrm>
        </p:spPr>
        <p:txBody>
          <a:bodyPr/>
          <a:lstStyle/>
          <a:p>
            <a:r>
              <a:rPr lang="en-US" b="1" dirty="0" smtClean="0"/>
              <a:t>PERIOD 6 ONLY: </a:t>
            </a:r>
            <a:br>
              <a:rPr lang="en-US" b="1" dirty="0" smtClean="0"/>
            </a:br>
            <a:r>
              <a:rPr lang="en-US" b="1" dirty="0" smtClean="0"/>
              <a:t>Objective 6/4/14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758" y="1485325"/>
            <a:ext cx="8711836" cy="5372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FFFFFF"/>
                </a:solidFill>
              </a:rPr>
              <a:t>We </a:t>
            </a:r>
            <a:r>
              <a:rPr lang="en-US" sz="3200" dirty="0">
                <a:solidFill>
                  <a:srgbClr val="FFFFFF"/>
                </a:solidFill>
              </a:rPr>
              <a:t>will be able </a:t>
            </a:r>
            <a:r>
              <a:rPr lang="en-US" sz="3200" dirty="0" smtClean="0">
                <a:solidFill>
                  <a:srgbClr val="FFFFFF"/>
                </a:solidFill>
              </a:rPr>
              <a:t>to </a:t>
            </a:r>
          </a:p>
          <a:p>
            <a:r>
              <a:rPr lang="en-US" sz="3200" dirty="0" smtClean="0"/>
              <a:t>Create a business presentation convincing business leaders to invest in renewable energy resources</a:t>
            </a:r>
          </a:p>
          <a:p>
            <a:endParaRPr lang="en-US" sz="3200" dirty="0"/>
          </a:p>
          <a:p>
            <a:pPr marL="0" indent="0">
              <a:buNone/>
            </a:pPr>
            <a:endParaRPr lang="en-US" sz="3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000000"/>
                </a:solidFill>
              </a:rPr>
              <a:t> </a:t>
            </a:r>
          </a:p>
          <a:p>
            <a:pPr marL="457200" indent="-457200">
              <a:buFont typeface="Arial"/>
              <a:buChar char="•"/>
            </a:pPr>
            <a:endParaRPr lang="en-US" sz="3200" dirty="0" smtClean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1846" y="5144998"/>
            <a:ext cx="1144954" cy="1450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135" y="5119077"/>
            <a:ext cx="1476196" cy="14761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07430" y="4789714"/>
            <a:ext cx="33069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0" dirty="0">
                <a:solidFill>
                  <a:schemeClr val="bg1"/>
                </a:solidFill>
                <a:latin typeface="Webdings"/>
                <a:ea typeface="Webdings"/>
                <a:cs typeface="Webdings"/>
              </a:rPr>
              <a:t></a:t>
            </a:r>
            <a:endParaRPr lang="en-US" sz="120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18367" y="4792007"/>
            <a:ext cx="33069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0" dirty="0">
                <a:solidFill>
                  <a:srgbClr val="000000"/>
                </a:solidFill>
                <a:latin typeface="Webdings"/>
                <a:ea typeface="Webdings"/>
                <a:cs typeface="Webdings"/>
              </a:rPr>
              <a:t></a:t>
            </a:r>
            <a:endParaRPr lang="en-US" sz="12000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6110" y="5234966"/>
            <a:ext cx="1641320" cy="16056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539" y="5035046"/>
            <a:ext cx="2407412" cy="180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119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Renewable Energy Resources Business Plan Project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707254"/>
            <a:ext cx="9144000" cy="5747638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dirty="0" smtClean="0"/>
              <a:t>You are a scientist working for the Environmental Protection Agency (EPA). You’ve been given the task to convince a Fortune 500 company (choose whichever one) to invest in a renewable energy resource. In groups of 3-4, choose one type of renewable energy resource. Create a business plan that includes: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Description of the energy source and how it works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Benefits and Advantages</a:t>
            </a:r>
            <a:endParaRPr lang="en-US" dirty="0"/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Costs and Disadvantages</a:t>
            </a:r>
            <a:endParaRPr lang="en-US" dirty="0"/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Examples of current use 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Future Application of Technology</a:t>
            </a:r>
            <a:endParaRPr lang="en-US" dirty="0"/>
          </a:p>
          <a:p>
            <a:pPr marL="36576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31097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Renewable Sources of Energy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50926" lvl="0" indent="-514350">
              <a:buFont typeface="+mj-lt"/>
              <a:buAutoNum type="arabicPeriod"/>
            </a:pPr>
            <a:r>
              <a:rPr lang="en-US" sz="4000" i="1" dirty="0"/>
              <a:t>Biomass</a:t>
            </a:r>
            <a:endParaRPr lang="en-US" sz="4000" dirty="0"/>
          </a:p>
          <a:p>
            <a:pPr marL="550926" lvl="0" indent="-514350">
              <a:buFont typeface="+mj-lt"/>
              <a:buAutoNum type="arabicPeriod"/>
            </a:pPr>
            <a:r>
              <a:rPr lang="en-US" sz="4000" i="1" dirty="0"/>
              <a:t>Geothermal</a:t>
            </a:r>
            <a:endParaRPr lang="en-US" sz="4000" dirty="0"/>
          </a:p>
          <a:p>
            <a:pPr marL="550926" lvl="0" indent="-514350">
              <a:buFont typeface="+mj-lt"/>
              <a:buAutoNum type="arabicPeriod"/>
            </a:pPr>
            <a:r>
              <a:rPr lang="en-US" sz="4000" i="1" dirty="0"/>
              <a:t>Hydropower</a:t>
            </a:r>
            <a:endParaRPr lang="en-US" sz="4000" dirty="0"/>
          </a:p>
          <a:p>
            <a:pPr marL="550926" lvl="0" indent="-514350">
              <a:buFont typeface="+mj-lt"/>
              <a:buAutoNum type="arabicPeriod"/>
            </a:pPr>
            <a:r>
              <a:rPr lang="en-US" sz="4000" i="1" dirty="0"/>
              <a:t>Solar</a:t>
            </a:r>
            <a:endParaRPr lang="en-US" sz="4000" dirty="0"/>
          </a:p>
          <a:p>
            <a:pPr marL="550926" lvl="0" indent="-514350">
              <a:buFont typeface="+mj-lt"/>
              <a:buAutoNum type="arabicPeriod"/>
            </a:pPr>
            <a:r>
              <a:rPr lang="en-US" sz="4000" i="1" dirty="0"/>
              <a:t>Wind</a:t>
            </a:r>
            <a:endParaRPr lang="en-US" sz="4000" dirty="0"/>
          </a:p>
          <a:p>
            <a:pPr marL="550926" lvl="0" indent="-514350">
              <a:buFont typeface="+mj-lt"/>
              <a:buAutoNum type="arabicPeriod"/>
            </a:pPr>
            <a:r>
              <a:rPr lang="en-US" sz="4000" i="1" dirty="0"/>
              <a:t>Hydrogen Fuels</a:t>
            </a:r>
            <a:endParaRPr lang="en-US" sz="4000" dirty="0"/>
          </a:p>
          <a:p>
            <a:pPr marL="3657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3684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Project Work Time Expectations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4" y="2070846"/>
            <a:ext cx="9001125" cy="478715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You use every minute EFFICIENTLY. </a:t>
            </a:r>
          </a:p>
          <a:p>
            <a:pPr lvl="1"/>
            <a:r>
              <a:rPr lang="en-US" sz="3200" dirty="0" smtClean="0"/>
              <a:t>No heads down</a:t>
            </a:r>
          </a:p>
          <a:p>
            <a:pPr lvl="1"/>
            <a:r>
              <a:rPr lang="en-US" sz="3200" dirty="0" smtClean="0"/>
              <a:t>No sitting doing nothing or playing with phones and getting on irrelevant websites</a:t>
            </a:r>
          </a:p>
          <a:p>
            <a:r>
              <a:rPr lang="en-US" sz="3200" dirty="0" smtClean="0"/>
              <a:t>One third of your grade will be how productive you are during class.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307671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 bwMode="auto">
          <a:xfrm>
            <a:off x="149225" y="358775"/>
            <a:ext cx="7585075" cy="100488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b="1">
                <a:latin typeface="Corbel" charset="0"/>
              </a:rPr>
              <a:t>During Classwork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43460"/>
            <a:ext cx="4800600" cy="5407025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Wingdings" charset="0"/>
              <a:buAutoNum type="arabicPeriod"/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Stay focused on the assignments you are given.</a:t>
            </a:r>
          </a:p>
          <a:p>
            <a:pPr marL="514350" indent="-514350">
              <a:buFont typeface="Wingdings" charset="0"/>
              <a:buAutoNum type="arabicPeriod"/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Do the questions INDEPENDENTLY (on your own).</a:t>
            </a:r>
          </a:p>
          <a:p>
            <a:pPr marL="514350" indent="-514350">
              <a:buFont typeface="Wingdings" charset="0"/>
              <a:buAutoNum type="arabicPeriod"/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Keep the noise level down.</a:t>
            </a:r>
          </a:p>
          <a:p>
            <a:pPr marL="514350" indent="-514350">
              <a:buFont typeface="Wingdings" charset="0"/>
              <a:buAutoNum type="arabicPeriod"/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Ask THREE before you ask ME.</a:t>
            </a:r>
          </a:p>
          <a:p>
            <a:pPr marL="514350" indent="-514350">
              <a:buFont typeface="Wingdings" charset="0"/>
              <a:buAutoNum type="arabicPeriod"/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You may put earphones on and listen to music quietly as you do your work. (Pick a playlist and stick with it!)</a:t>
            </a:r>
          </a:p>
          <a:p>
            <a:pPr marL="514350" indent="-514350">
              <a:buFont typeface="Wingdings" charset="0"/>
              <a:buAutoNum type="arabicPeriod"/>
              <a:defRPr/>
            </a:pPr>
            <a:r>
              <a:rPr lang="en-US" sz="3200" b="1" dirty="0" smtClean="0">
                <a:solidFill>
                  <a:srgbClr val="FFFFFF"/>
                </a:solidFill>
              </a:rPr>
              <a:t>You must make CLEAR progress </a:t>
            </a:r>
            <a:r>
              <a:rPr lang="en-US" sz="3200" dirty="0" smtClean="0">
                <a:solidFill>
                  <a:srgbClr val="FFFFFF"/>
                </a:solidFill>
              </a:rPr>
              <a:t>(depends on the person) by the end of the period.</a:t>
            </a:r>
          </a:p>
          <a:p>
            <a:pPr marL="0" indent="0">
              <a:buFont typeface="Wingdings" charset="0"/>
              <a:buNone/>
              <a:defRPr/>
            </a:pP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2765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384" y="5218371"/>
            <a:ext cx="1639630" cy="163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850" y="0"/>
            <a:ext cx="132715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Box 3"/>
          <p:cNvSpPr txBox="1">
            <a:spLocks noChangeArrowheads="1"/>
          </p:cNvSpPr>
          <p:nvPr/>
        </p:nvSpPr>
        <p:spPr bwMode="auto">
          <a:xfrm>
            <a:off x="5029200" y="1981200"/>
            <a:ext cx="396081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FFFFFF"/>
                </a:solidFill>
              </a:rPr>
              <a:t>PERIOD 6 TASK</a:t>
            </a:r>
            <a:r>
              <a:rPr lang="en-US" sz="3200" b="1" dirty="0">
                <a:solidFill>
                  <a:srgbClr val="FFFFFF"/>
                </a:solidFill>
              </a:rPr>
              <a:t>:</a:t>
            </a:r>
          </a:p>
          <a:p>
            <a:pPr eaLnBrk="1" hangingPunct="1"/>
            <a:endParaRPr lang="en-US" sz="3200" b="1" dirty="0">
              <a:solidFill>
                <a:srgbClr val="FFFFFF"/>
              </a:solidFill>
            </a:endParaRPr>
          </a:p>
          <a:p>
            <a:pPr eaLnBrk="1" hangingPunct="1"/>
            <a:r>
              <a:rPr lang="en-US" sz="3200" b="1" i="1" dirty="0">
                <a:solidFill>
                  <a:srgbClr val="FFFFFF"/>
                </a:solidFill>
              </a:rPr>
              <a:t>Renewable </a:t>
            </a:r>
            <a:r>
              <a:rPr lang="en-US" sz="3200" b="1" i="1" dirty="0" smtClean="0">
                <a:solidFill>
                  <a:srgbClr val="FFFFFF"/>
                </a:solidFill>
              </a:rPr>
              <a:t>Energy Source Business Plan Project</a:t>
            </a:r>
            <a:endParaRPr lang="en-US" sz="3200" b="1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122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Announcements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12569"/>
            <a:ext cx="9004507" cy="4849431"/>
          </a:xfrm>
        </p:spPr>
        <p:txBody>
          <a:bodyPr>
            <a:normAutofit fontScale="92500" lnSpcReduction="20000"/>
          </a:bodyPr>
          <a:lstStyle/>
          <a:p>
            <a:pPr marL="863600" lvl="1" indent="-514350">
              <a:buFont typeface="+mj-lt"/>
              <a:buAutoNum type="arabicPeriod"/>
            </a:pPr>
            <a:r>
              <a:rPr lang="en-US" sz="3200" dirty="0" smtClean="0"/>
              <a:t>Study your note packet. Complete the blanks! STUDY WASTE MANAGEMENT (last pages in Chapter 18 packet).</a:t>
            </a:r>
          </a:p>
          <a:p>
            <a:pPr marL="349250" lvl="1" indent="0">
              <a:buNone/>
            </a:pPr>
            <a:endParaRPr lang="en-US" sz="3200" dirty="0" smtClean="0"/>
          </a:p>
          <a:p>
            <a:pPr marL="863600" lvl="1" indent="-514350">
              <a:buFont typeface="+mj-lt"/>
              <a:buAutoNum type="arabicPeriod"/>
            </a:pPr>
            <a:r>
              <a:rPr lang="en-US" sz="3200" dirty="0" smtClean="0"/>
              <a:t>Start studying for final exams by looking at the SGO Post-Test Study Guide! </a:t>
            </a:r>
          </a:p>
          <a:p>
            <a:pPr marL="349250" lvl="1" indent="0">
              <a:buNone/>
            </a:pPr>
            <a:endParaRPr lang="en-US" sz="3200" dirty="0"/>
          </a:p>
          <a:p>
            <a:pPr marL="863600" lvl="1" indent="-514350">
              <a:buFont typeface="+mj-lt"/>
              <a:buAutoNum type="arabicPeriod"/>
            </a:pPr>
            <a:r>
              <a:rPr lang="en-US" sz="3200" b="1" dirty="0"/>
              <a:t>P10: Call to Action Project – DUE June 16</a:t>
            </a:r>
            <a:r>
              <a:rPr lang="en-US" sz="3200" b="1" baseline="30000" dirty="0"/>
              <a:t>th</a:t>
            </a:r>
            <a:r>
              <a:rPr lang="en-US" sz="3200" b="1" dirty="0" smtClean="0"/>
              <a:t>.**</a:t>
            </a:r>
          </a:p>
          <a:p>
            <a:pPr marL="349250" lvl="1" indent="0">
              <a:buNone/>
            </a:pPr>
            <a:endParaRPr lang="en-US" sz="3200" dirty="0" smtClean="0"/>
          </a:p>
          <a:p>
            <a:pPr marL="863600" lvl="1" indent="-514350">
              <a:buFont typeface="+mj-lt"/>
              <a:buAutoNum type="arabicPeriod"/>
            </a:pPr>
            <a:r>
              <a:rPr lang="en-US" sz="3200" b="1" dirty="0" smtClean="0"/>
              <a:t>P6: Renewable Energy Source Business Plan Project DUE June 17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. (NO LATE WORK!!!)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112039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 bwMode="auto">
          <a:xfrm>
            <a:off x="149225" y="358775"/>
            <a:ext cx="7585075" cy="100488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b="1">
                <a:latin typeface="Corbel" charset="0"/>
              </a:rPr>
              <a:t>During Classwork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43460"/>
            <a:ext cx="4800600" cy="5407025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Wingdings" charset="0"/>
              <a:buAutoNum type="arabicPeriod"/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Stay focused on the assignments you are given.</a:t>
            </a:r>
          </a:p>
          <a:p>
            <a:pPr marL="514350" indent="-514350">
              <a:buFont typeface="Wingdings" charset="0"/>
              <a:buAutoNum type="arabicPeriod"/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Do the questions INDEPENDENTLY (on your own).</a:t>
            </a:r>
          </a:p>
          <a:p>
            <a:pPr marL="514350" indent="-514350">
              <a:buFont typeface="Wingdings" charset="0"/>
              <a:buAutoNum type="arabicPeriod"/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Keep the noise level down.</a:t>
            </a:r>
          </a:p>
          <a:p>
            <a:pPr marL="514350" indent="-514350">
              <a:buFont typeface="Wingdings" charset="0"/>
              <a:buAutoNum type="arabicPeriod"/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Ask THREE before you ask ME.</a:t>
            </a:r>
          </a:p>
          <a:p>
            <a:pPr marL="514350" indent="-514350">
              <a:buFont typeface="Wingdings" charset="0"/>
              <a:buAutoNum type="arabicPeriod"/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You may put earphones on and listen to music quietly as you do your work. (Pick a playlist and stick with it!)</a:t>
            </a:r>
          </a:p>
          <a:p>
            <a:pPr marL="514350" indent="-514350">
              <a:buFont typeface="Wingdings" charset="0"/>
              <a:buAutoNum type="arabicPeriod"/>
              <a:defRPr/>
            </a:pPr>
            <a:r>
              <a:rPr lang="en-US" sz="3200" b="1" dirty="0" smtClean="0">
                <a:solidFill>
                  <a:srgbClr val="FFFFFF"/>
                </a:solidFill>
              </a:rPr>
              <a:t>You must make CLEAR progress </a:t>
            </a:r>
            <a:r>
              <a:rPr lang="en-US" sz="3200" dirty="0" smtClean="0">
                <a:solidFill>
                  <a:srgbClr val="FFFFFF"/>
                </a:solidFill>
              </a:rPr>
              <a:t>(depends on the person) by the end of the period.</a:t>
            </a:r>
          </a:p>
          <a:p>
            <a:pPr marL="0" indent="0">
              <a:buFont typeface="Wingdings" charset="0"/>
              <a:buNone/>
              <a:defRPr/>
            </a:pP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2765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384" y="5218371"/>
            <a:ext cx="1639630" cy="163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850" y="0"/>
            <a:ext cx="132715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Box 3"/>
          <p:cNvSpPr txBox="1">
            <a:spLocks noChangeArrowheads="1"/>
          </p:cNvSpPr>
          <p:nvPr/>
        </p:nvSpPr>
        <p:spPr bwMode="auto">
          <a:xfrm>
            <a:off x="5029200" y="1981200"/>
            <a:ext cx="3960814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FFFFFF"/>
                </a:solidFill>
              </a:rPr>
              <a:t>PERIOD 10 TASK</a:t>
            </a:r>
            <a:r>
              <a:rPr lang="en-US" sz="3200" b="1" dirty="0">
                <a:solidFill>
                  <a:srgbClr val="FFFFFF"/>
                </a:solidFill>
              </a:rPr>
              <a:t>:</a:t>
            </a:r>
          </a:p>
          <a:p>
            <a:pPr eaLnBrk="1" hangingPunct="1"/>
            <a:endParaRPr lang="en-US" sz="3200" b="1" dirty="0">
              <a:solidFill>
                <a:srgbClr val="FFFFFF"/>
              </a:solidFill>
            </a:endParaRPr>
          </a:p>
          <a:p>
            <a:pPr eaLnBrk="1" hangingPunct="1"/>
            <a:r>
              <a:rPr lang="en-US" sz="3200" b="1" i="1" dirty="0" smtClean="0">
                <a:solidFill>
                  <a:srgbClr val="FFFFFF"/>
                </a:solidFill>
              </a:rPr>
              <a:t>CALL TO ACTION PROJECT</a:t>
            </a:r>
            <a:endParaRPr lang="en-US" sz="3200" b="1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82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72131"/>
            <a:ext cx="9143999" cy="914400"/>
          </a:xfrm>
        </p:spPr>
        <p:txBody>
          <a:bodyPr/>
          <a:lstStyle/>
          <a:p>
            <a:r>
              <a:rPr lang="en-US" b="1" dirty="0" smtClean="0"/>
              <a:t>Objective 6/5/14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758" y="1754738"/>
            <a:ext cx="8711836" cy="5372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FFFFFF"/>
                </a:solidFill>
              </a:rPr>
              <a:t>We </a:t>
            </a:r>
            <a:r>
              <a:rPr lang="en-US" sz="3200" dirty="0">
                <a:solidFill>
                  <a:srgbClr val="FFFFFF"/>
                </a:solidFill>
              </a:rPr>
              <a:t>will be able </a:t>
            </a:r>
            <a:r>
              <a:rPr lang="en-US" sz="3200" dirty="0" smtClean="0">
                <a:solidFill>
                  <a:srgbClr val="FFFFFF"/>
                </a:solidFill>
              </a:rPr>
              <a:t>to </a:t>
            </a:r>
          </a:p>
          <a:p>
            <a:r>
              <a:rPr lang="en-US" sz="3200" dirty="0" smtClean="0"/>
              <a:t>Describe how hydropower is used to generate electricity.</a:t>
            </a:r>
          </a:p>
          <a:p>
            <a:r>
              <a:rPr lang="en-US" sz="3200" dirty="0" smtClean="0"/>
              <a:t>Explain the advantages and disadvantages of hydropower.</a:t>
            </a:r>
          </a:p>
          <a:p>
            <a:endParaRPr lang="en-US" sz="3200" dirty="0"/>
          </a:p>
          <a:p>
            <a:pPr marL="0" indent="0">
              <a:buNone/>
            </a:pPr>
            <a:endParaRPr lang="en-US" sz="3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000000"/>
                </a:solidFill>
              </a:rPr>
              <a:t> </a:t>
            </a:r>
          </a:p>
          <a:p>
            <a:pPr marL="457200" indent="-457200">
              <a:buFont typeface="Arial"/>
              <a:buChar char="•"/>
            </a:pPr>
            <a:endParaRPr lang="en-US" sz="3200" dirty="0" smtClean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1846" y="5144998"/>
            <a:ext cx="1144954" cy="1450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135" y="5119077"/>
            <a:ext cx="1476196" cy="14761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07430" y="4789714"/>
            <a:ext cx="33069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0" dirty="0">
                <a:solidFill>
                  <a:schemeClr val="bg1"/>
                </a:solidFill>
                <a:latin typeface="Webdings"/>
                <a:ea typeface="Webdings"/>
                <a:cs typeface="Webdings"/>
              </a:rPr>
              <a:t></a:t>
            </a:r>
            <a:endParaRPr lang="en-US" sz="120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18367" y="4792007"/>
            <a:ext cx="33069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0" dirty="0">
                <a:solidFill>
                  <a:srgbClr val="000000"/>
                </a:solidFill>
                <a:latin typeface="Webdings"/>
                <a:ea typeface="Webdings"/>
                <a:cs typeface="Webdings"/>
              </a:rPr>
              <a:t></a:t>
            </a:r>
            <a:endParaRPr lang="en-US" sz="12000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6110" y="5234966"/>
            <a:ext cx="1641320" cy="16056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539" y="5035046"/>
            <a:ext cx="2407412" cy="180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684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13" name="Picture 37" descr="slide 10 03282T"/>
          <p:cNvPicPr>
            <a:picLocks noChangeAspect="1" noChangeArrowheads="1"/>
          </p:cNvPicPr>
          <p:nvPr/>
        </p:nvPicPr>
        <p:blipFill>
          <a:blip r:embed="rId3"/>
          <a:srcRect t="6078"/>
          <a:stretch>
            <a:fillRect/>
          </a:stretch>
        </p:blipFill>
        <p:spPr bwMode="auto">
          <a:xfrm>
            <a:off x="80963" y="1066800"/>
            <a:ext cx="8980487" cy="5715000"/>
          </a:xfrm>
          <a:prstGeom prst="rect">
            <a:avLst/>
          </a:prstGeom>
          <a:noFill/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066800" y="2743200"/>
            <a:ext cx="693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2400" b="0"/>
          </a:p>
        </p:txBody>
      </p:sp>
      <p:sp>
        <p:nvSpPr>
          <p:cNvPr id="24609" name="Rectangle 33"/>
          <p:cNvSpPr>
            <a:spLocks noGrp="1" noChangeArrowheads="1"/>
          </p:cNvSpPr>
          <p:nvPr>
            <p:ph type="ctrTitle"/>
          </p:nvPr>
        </p:nvSpPr>
        <p:spPr>
          <a:xfrm>
            <a:off x="1" y="-197946"/>
            <a:ext cx="9144000" cy="1470025"/>
          </a:xfrm>
        </p:spPr>
        <p:txBody>
          <a:bodyPr/>
          <a:lstStyle/>
          <a:p>
            <a:r>
              <a:rPr lang="en-US" sz="4000" dirty="0">
                <a:solidFill>
                  <a:schemeClr val="bg2"/>
                </a:solidFill>
              </a:rPr>
              <a:t>Lesson 18.2  Hydropower and Ocean Power</a:t>
            </a:r>
          </a:p>
        </p:txBody>
      </p:sp>
      <p:sp>
        <p:nvSpPr>
          <p:cNvPr id="24610" name="Rectangle 34"/>
          <p:cNvSpPr>
            <a:spLocks noGrp="1" noChangeArrowheads="1"/>
          </p:cNvSpPr>
          <p:nvPr>
            <p:ph type="subTitle" idx="1"/>
          </p:nvPr>
        </p:nvSpPr>
        <p:spPr>
          <a:xfrm>
            <a:off x="7076032" y="1752600"/>
            <a:ext cx="1985418" cy="990600"/>
          </a:xfrm>
          <a:ln/>
        </p:spPr>
        <p:txBody>
          <a:bodyPr/>
          <a:lstStyle/>
          <a:p>
            <a:r>
              <a:rPr lang="en-US" dirty="0">
                <a:solidFill>
                  <a:srgbClr val="F8F8F8"/>
                </a:solidFill>
              </a:rPr>
              <a:t>Currently, 19% of the world’s electricity is made using hydropower.</a:t>
            </a:r>
          </a:p>
        </p:txBody>
      </p:sp>
    </p:spTree>
    <p:extLst>
      <p:ext uri="{BB962C8B-B14F-4D97-AF65-F5344CB8AC3E}">
        <p14:creationId xmlns:p14="http://schemas.microsoft.com/office/powerpoint/2010/main" val="4210713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  <a:latin typeface="Arial" pitchFamily="-123" charset="0"/>
              </a:rPr>
              <a:t>Generating Electricity </a:t>
            </a:r>
            <a:br>
              <a:rPr lang="en-US" b="1">
                <a:solidFill>
                  <a:schemeClr val="tx1"/>
                </a:solidFill>
                <a:latin typeface="Arial" pitchFamily="-123" charset="0"/>
              </a:rPr>
            </a:br>
            <a:r>
              <a:rPr lang="en-US" b="1">
                <a:solidFill>
                  <a:schemeClr val="tx1"/>
                </a:solidFill>
                <a:latin typeface="Arial" pitchFamily="-123" charset="0"/>
              </a:rPr>
              <a:t>With Hydropower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890588" y="44783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400" b="0"/>
          </a:p>
        </p:txBody>
      </p:sp>
      <p:sp>
        <p:nvSpPr>
          <p:cNvPr id="26826" name="Text Box 202"/>
          <p:cNvSpPr txBox="1">
            <a:spLocks noChangeArrowheads="1"/>
          </p:cNvSpPr>
          <p:nvPr/>
        </p:nvSpPr>
        <p:spPr bwMode="auto">
          <a:xfrm>
            <a:off x="152400" y="1803282"/>
            <a:ext cx="8991600" cy="4666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90500" indent="-190500">
              <a:lnSpc>
                <a:spcPct val="90000"/>
              </a:lnSpc>
              <a:spcBef>
                <a:spcPct val="40000"/>
              </a:spcBef>
              <a:buFontTx/>
              <a:buChar char="•"/>
            </a:pPr>
            <a:r>
              <a:rPr lang="en-US" sz="2800" b="0" dirty="0">
                <a:solidFill>
                  <a:srgbClr val="F8F8F8"/>
                </a:solidFill>
              </a:rPr>
              <a:t>Hydropower is generated by </a:t>
            </a:r>
            <a:r>
              <a:rPr lang="en-US" sz="2800" b="1" dirty="0">
                <a:solidFill>
                  <a:srgbClr val="FFFF00"/>
                </a:solidFill>
              </a:rPr>
              <a:t>turbines turned by moving water</a:t>
            </a:r>
            <a:r>
              <a:rPr lang="en-US" sz="2800" b="0" dirty="0">
                <a:solidFill>
                  <a:srgbClr val="F8F8F8"/>
                </a:solidFill>
              </a:rPr>
              <a:t>.</a:t>
            </a:r>
          </a:p>
          <a:p>
            <a:pPr marL="190500" indent="-190500">
              <a:lnSpc>
                <a:spcPct val="90000"/>
              </a:lnSpc>
              <a:spcBef>
                <a:spcPct val="40000"/>
              </a:spcBef>
              <a:buFontTx/>
              <a:buChar char="•"/>
            </a:pPr>
            <a:r>
              <a:rPr lang="en-US" sz="2800" b="0" dirty="0">
                <a:solidFill>
                  <a:srgbClr val="F8F8F8"/>
                </a:solidFill>
              </a:rPr>
              <a:t>Two basic approaches:  </a:t>
            </a:r>
          </a:p>
          <a:p>
            <a:pPr marL="571500" lvl="1" indent="-190500">
              <a:lnSpc>
                <a:spcPct val="90000"/>
              </a:lnSpc>
              <a:spcBef>
                <a:spcPct val="40000"/>
              </a:spcBef>
              <a:buFontTx/>
              <a:buChar char="•"/>
            </a:pPr>
            <a:r>
              <a:rPr lang="en-US" sz="2800" b="1" dirty="0">
                <a:solidFill>
                  <a:srgbClr val="FFFF00"/>
                </a:solidFill>
              </a:rPr>
              <a:t>Water flows through a dam </a:t>
            </a:r>
            <a:r>
              <a:rPr lang="en-US" sz="2800" b="1" dirty="0">
                <a:solidFill>
                  <a:srgbClr val="FF6600"/>
                </a:solidFill>
              </a:rPr>
              <a:t/>
            </a:r>
            <a:br>
              <a:rPr lang="en-US" sz="2800" b="1" dirty="0">
                <a:solidFill>
                  <a:srgbClr val="FF6600"/>
                </a:solidFill>
              </a:rPr>
            </a:br>
            <a:r>
              <a:rPr lang="en-US" sz="2800" b="0" dirty="0">
                <a:solidFill>
                  <a:srgbClr val="F8F8F8"/>
                </a:solidFill>
              </a:rPr>
              <a:t>and pushes turbines.</a:t>
            </a:r>
          </a:p>
          <a:p>
            <a:pPr marL="571500" lvl="1" indent="-190500">
              <a:lnSpc>
                <a:spcPct val="90000"/>
              </a:lnSpc>
              <a:spcBef>
                <a:spcPct val="40000"/>
              </a:spcBef>
              <a:buFontTx/>
              <a:buChar char="•"/>
            </a:pPr>
            <a:r>
              <a:rPr lang="en-US" sz="2800" b="1" dirty="0">
                <a:solidFill>
                  <a:srgbClr val="FFFF00"/>
                </a:solidFill>
              </a:rPr>
              <a:t>Naturally flowing water </a:t>
            </a:r>
            <a:r>
              <a:rPr lang="en-US" sz="2800" b="0" dirty="0">
                <a:solidFill>
                  <a:srgbClr val="F8F8F8"/>
                </a:solidFill>
              </a:rPr>
              <a:t>is </a:t>
            </a:r>
            <a:br>
              <a:rPr lang="en-US" sz="2800" b="0" dirty="0">
                <a:solidFill>
                  <a:srgbClr val="F8F8F8"/>
                </a:solidFill>
              </a:rPr>
            </a:br>
            <a:r>
              <a:rPr lang="en-US" sz="2800" b="0" dirty="0">
                <a:solidFill>
                  <a:srgbClr val="F8F8F8"/>
                </a:solidFill>
              </a:rPr>
              <a:t>diverted through turbines.</a:t>
            </a:r>
          </a:p>
          <a:p>
            <a:pPr marL="190500" indent="-190500">
              <a:lnSpc>
                <a:spcPct val="90000"/>
              </a:lnSpc>
              <a:spcBef>
                <a:spcPct val="40000"/>
              </a:spcBef>
              <a:buFontTx/>
              <a:buChar char="•"/>
            </a:pPr>
            <a:r>
              <a:rPr lang="en-US" sz="2800" b="0" dirty="0">
                <a:solidFill>
                  <a:srgbClr val="F8F8F8"/>
                </a:solidFill>
              </a:rPr>
              <a:t>Naturally flowing water </a:t>
            </a:r>
            <a:r>
              <a:rPr lang="en-US" sz="2800" b="0" dirty="0" smtClean="0">
                <a:solidFill>
                  <a:srgbClr val="F8F8F8"/>
                </a:solidFill>
              </a:rPr>
              <a:t>can </a:t>
            </a:r>
            <a:r>
              <a:rPr lang="en-US" sz="2800" b="0" dirty="0">
                <a:solidFill>
                  <a:srgbClr val="F8F8F8"/>
                </a:solidFill>
              </a:rPr>
              <a:t>lead to a </a:t>
            </a:r>
            <a:r>
              <a:rPr lang="en-US" sz="2800" b="1" dirty="0">
                <a:solidFill>
                  <a:srgbClr val="FFFF00"/>
                </a:solidFill>
              </a:rPr>
              <a:t>variable</a:t>
            </a:r>
            <a:r>
              <a:rPr lang="en-US" sz="2800" b="0" dirty="0">
                <a:solidFill>
                  <a:srgbClr val="F8F8F8"/>
                </a:solidFill>
              </a:rPr>
              <a:t> supply of electricity. Dams provide </a:t>
            </a:r>
            <a:r>
              <a:rPr lang="en-US" sz="2800" b="1" dirty="0">
                <a:solidFill>
                  <a:srgbClr val="FFFF00"/>
                </a:solidFill>
              </a:rPr>
              <a:t>constant</a:t>
            </a:r>
            <a:r>
              <a:rPr lang="en-US" sz="2800" b="0" dirty="0">
                <a:solidFill>
                  <a:srgbClr val="F8F8F8"/>
                </a:solidFill>
              </a:rPr>
              <a:t> electricity but can </a:t>
            </a:r>
            <a:r>
              <a:rPr lang="en-US" sz="2800" b="1" dirty="0">
                <a:solidFill>
                  <a:srgbClr val="FFFF00"/>
                </a:solidFill>
              </a:rPr>
              <a:t>disturb</a:t>
            </a:r>
            <a:r>
              <a:rPr lang="en-US" sz="2800" b="0" dirty="0">
                <a:solidFill>
                  <a:srgbClr val="FFFF00"/>
                </a:solidFill>
              </a:rPr>
              <a:t> </a:t>
            </a:r>
            <a:r>
              <a:rPr lang="en-US" sz="2800" b="0" dirty="0">
                <a:solidFill>
                  <a:srgbClr val="F8F8F8"/>
                </a:solidFill>
              </a:rPr>
              <a:t>natural habitats. </a:t>
            </a:r>
          </a:p>
        </p:txBody>
      </p:sp>
    </p:spTree>
    <p:extLst>
      <p:ext uri="{BB962C8B-B14F-4D97-AF65-F5344CB8AC3E}">
        <p14:creationId xmlns:p14="http://schemas.microsoft.com/office/powerpoint/2010/main" val="509109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468"/>
            <a:ext cx="9144000" cy="1417638"/>
          </a:xfrm>
        </p:spPr>
        <p:txBody>
          <a:bodyPr/>
          <a:lstStyle/>
          <a:p>
            <a:r>
              <a:rPr lang="en-US" b="1" dirty="0" smtClean="0"/>
              <a:t>Generating Electricity from Hydropower</a:t>
            </a:r>
            <a:endParaRPr lang="en-US" b="1" dirty="0"/>
          </a:p>
        </p:txBody>
      </p:sp>
      <p:pic>
        <p:nvPicPr>
          <p:cNvPr id="3" name="Picture 226" descr="0133724751a131"/>
          <p:cNvPicPr>
            <a:picLocks noChangeAspect="1" noChangeArrowheads="1"/>
          </p:cNvPicPr>
          <p:nvPr/>
        </p:nvPicPr>
        <p:blipFill>
          <a:blip r:embed="rId2"/>
          <a:srcRect l="4762" t="5882" r="6349"/>
          <a:stretch>
            <a:fillRect/>
          </a:stretch>
        </p:blipFill>
        <p:spPr bwMode="auto">
          <a:xfrm>
            <a:off x="0" y="1497106"/>
            <a:ext cx="9144000" cy="53608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69223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64" descr="slide 12 p0000003429T"/>
          <p:cNvPicPr>
            <a:picLocks noChangeAspect="1" noChangeArrowheads="1"/>
          </p:cNvPicPr>
          <p:nvPr/>
        </p:nvPicPr>
        <p:blipFill>
          <a:blip r:embed="rId2"/>
          <a:srcRect l="8333"/>
          <a:stretch>
            <a:fillRect/>
          </a:stretch>
        </p:blipFill>
        <p:spPr bwMode="auto">
          <a:xfrm>
            <a:off x="228599" y="79468"/>
            <a:ext cx="8915401" cy="65401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11834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4839" y="-733"/>
            <a:ext cx="7772400" cy="1143000"/>
          </a:xfrm>
        </p:spPr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  <a:latin typeface="Arial" pitchFamily="-123" charset="0"/>
              </a:rPr>
              <a:t>Benefits and Costs of Hydropower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28457"/>
              </p:ext>
            </p:extLst>
          </p:nvPr>
        </p:nvGraphicFramePr>
        <p:xfrm>
          <a:off x="0" y="1016668"/>
          <a:ext cx="9022354" cy="5705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2758"/>
                <a:gridCol w="5459596"/>
              </a:tblGrid>
              <a:tr h="327054">
                <a:tc>
                  <a:txBody>
                    <a:bodyPr/>
                    <a:lstStyle/>
                    <a:p>
                      <a:pPr marL="457200" indent="-457200">
                        <a:buFont typeface="Arial"/>
                        <a:buChar char="•"/>
                      </a:pPr>
                      <a:r>
                        <a:rPr lang="en-US" sz="3200" dirty="0" smtClean="0">
                          <a:solidFill>
                            <a:srgbClr val="FF6600"/>
                          </a:solidFill>
                        </a:rPr>
                        <a:t>BENEFITS</a:t>
                      </a:r>
                      <a:endParaRPr lang="en-US" sz="3200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FF6600"/>
                          </a:solidFill>
                        </a:rPr>
                        <a:t>COSTS</a:t>
                      </a:r>
                      <a:endParaRPr lang="en-US" sz="3200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</a:tr>
              <a:tr h="3852358">
                <a:tc>
                  <a:txBody>
                    <a:bodyPr/>
                    <a:lstStyle/>
                    <a:p>
                      <a:pPr marL="914400" lvl="1" indent="-457200">
                        <a:spcBef>
                          <a:spcPct val="40000"/>
                        </a:spcBef>
                        <a:buFont typeface="Arial"/>
                        <a:buChar char="•"/>
                      </a:pPr>
                      <a:r>
                        <a:rPr lang="en-US" sz="2800" b="1" dirty="0" smtClean="0">
                          <a:solidFill>
                            <a:srgbClr val="FF6600"/>
                          </a:solidFill>
                        </a:rPr>
                        <a:t>Completely renewable</a:t>
                      </a:r>
                    </a:p>
                    <a:p>
                      <a:pPr marL="914400" lvl="1" indent="-457200">
                        <a:spcBef>
                          <a:spcPct val="40000"/>
                        </a:spcBef>
                        <a:buFont typeface="Arial"/>
                        <a:buChar char="•"/>
                      </a:pPr>
                      <a:r>
                        <a:rPr lang="en-US" sz="2800" dirty="0" smtClean="0"/>
                        <a:t>No air pollution or greenhouse gas emissions</a:t>
                      </a:r>
                    </a:p>
                    <a:p>
                      <a:pPr marL="914400" lvl="1" indent="-457200">
                        <a:spcBef>
                          <a:spcPct val="40000"/>
                        </a:spcBef>
                        <a:buFont typeface="Arial"/>
                        <a:buChar char="•"/>
                      </a:pPr>
                      <a:r>
                        <a:rPr lang="en-US" sz="2800" dirty="0" smtClean="0"/>
                        <a:t>Yields relatively </a:t>
                      </a:r>
                      <a:r>
                        <a:rPr lang="en-US" sz="2800" b="1" dirty="0" smtClean="0">
                          <a:solidFill>
                            <a:srgbClr val="FF6600"/>
                          </a:solidFill>
                        </a:rPr>
                        <a:t>cheap </a:t>
                      </a:r>
                      <a:r>
                        <a:rPr lang="en-US" sz="2800" dirty="0" smtClean="0"/>
                        <a:t>electricity</a:t>
                      </a:r>
                    </a:p>
                    <a:p>
                      <a:pPr marL="457200" indent="-457200">
                        <a:buFont typeface="Arial"/>
                        <a:buChar char="•"/>
                      </a:pP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0" lvl="1" indent="-457200">
                        <a:spcBef>
                          <a:spcPct val="40000"/>
                        </a:spcBef>
                        <a:buFont typeface="Arial"/>
                        <a:buChar char="•"/>
                      </a:pPr>
                      <a:r>
                        <a:rPr lang="en-US" sz="2800" dirty="0" smtClean="0"/>
                        <a:t>Dams </a:t>
                      </a:r>
                      <a:r>
                        <a:rPr lang="en-US" sz="2800" b="1" dirty="0" smtClean="0">
                          <a:solidFill>
                            <a:srgbClr val="FF6600"/>
                          </a:solidFill>
                        </a:rPr>
                        <a:t>alter ecosystems </a:t>
                      </a:r>
                      <a:r>
                        <a:rPr lang="en-US" sz="2800" dirty="0" smtClean="0"/>
                        <a:t>and affect organisms (especially fish).</a:t>
                      </a:r>
                    </a:p>
                    <a:p>
                      <a:pPr marL="914400" lvl="1" indent="-457200">
                        <a:spcBef>
                          <a:spcPct val="40000"/>
                        </a:spcBef>
                        <a:buFont typeface="Arial"/>
                        <a:buChar char="•"/>
                      </a:pPr>
                      <a:r>
                        <a:rPr lang="en-US" sz="2800" dirty="0" smtClean="0"/>
                        <a:t>Dams </a:t>
                      </a:r>
                      <a:r>
                        <a:rPr lang="en-US" sz="2800" b="1" dirty="0" smtClean="0">
                          <a:solidFill>
                            <a:srgbClr val="FF6600"/>
                          </a:solidFill>
                        </a:rPr>
                        <a:t>trap soil-enriching silt</a:t>
                      </a:r>
                      <a:r>
                        <a:rPr lang="en-US" sz="2800" dirty="0" smtClean="0"/>
                        <a:t>, preventing it from reaching downstream.</a:t>
                      </a:r>
                    </a:p>
                    <a:p>
                      <a:pPr marL="914400" lvl="1" indent="-457200">
                        <a:spcBef>
                          <a:spcPct val="40000"/>
                        </a:spcBef>
                        <a:buFont typeface="Arial"/>
                        <a:buChar char="•"/>
                      </a:pPr>
                      <a:r>
                        <a:rPr lang="en-US" sz="2800" dirty="0" smtClean="0"/>
                        <a:t>Building dams and reservoirs can </a:t>
                      </a:r>
                      <a:r>
                        <a:rPr lang="en-US" sz="2800" b="1" dirty="0" smtClean="0">
                          <a:solidFill>
                            <a:srgbClr val="FF6600"/>
                          </a:solidFill>
                        </a:rPr>
                        <a:t>displace</a:t>
                      </a:r>
                      <a:r>
                        <a:rPr lang="en-US" sz="2800" dirty="0" smtClean="0"/>
                        <a:t> people.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563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Arial" pitchFamily="-123" charset="0"/>
              </a:rPr>
              <a:t>Tidal Energy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1633054"/>
            <a:ext cx="7234391" cy="5097106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/>
              <a:t>Electricity generated by </a:t>
            </a:r>
            <a:r>
              <a:rPr lang="en-US" sz="2800" b="1" dirty="0" smtClean="0">
                <a:solidFill>
                  <a:srgbClr val="FFFF00"/>
                </a:solidFill>
              </a:rPr>
              <a:t>the flow of ocean water as tides go in and out</a:t>
            </a:r>
          </a:p>
          <a:p>
            <a:pPr>
              <a:spcBef>
                <a:spcPct val="50000"/>
              </a:spcBef>
            </a:pPr>
            <a:r>
              <a:rPr lang="en-US" sz="2800" dirty="0" smtClean="0"/>
              <a:t>Tidal </a:t>
            </a:r>
            <a:r>
              <a:rPr lang="en-US" sz="2800" dirty="0"/>
              <a:t>waters push turbines in </a:t>
            </a:r>
            <a:br>
              <a:rPr lang="en-US" sz="2800" dirty="0"/>
            </a:br>
            <a:r>
              <a:rPr lang="en-US" sz="2800" dirty="0"/>
              <a:t>a dam.</a:t>
            </a:r>
          </a:p>
          <a:p>
            <a:pPr>
              <a:spcBef>
                <a:spcPct val="50000"/>
              </a:spcBef>
            </a:pPr>
            <a:r>
              <a:rPr lang="en-US" sz="2800" dirty="0"/>
              <a:t>The best places to harness tidal energy have </a:t>
            </a:r>
            <a:r>
              <a:rPr lang="en-US" sz="2800" b="1" dirty="0">
                <a:solidFill>
                  <a:srgbClr val="FFFF00"/>
                </a:solidFill>
              </a:rPr>
              <a:t>big differences </a:t>
            </a:r>
            <a:r>
              <a:rPr lang="en-US" sz="2800" dirty="0"/>
              <a:t>in the heights of high and low tides. </a:t>
            </a:r>
          </a:p>
          <a:p>
            <a:pPr>
              <a:spcBef>
                <a:spcPct val="50000"/>
              </a:spcBef>
            </a:pPr>
            <a:r>
              <a:rPr lang="en-US" sz="2800" dirty="0" smtClean="0"/>
              <a:t>Generates </a:t>
            </a:r>
            <a:r>
              <a:rPr lang="en-US" sz="2800" b="1" dirty="0" smtClean="0">
                <a:solidFill>
                  <a:srgbClr val="FFFF00"/>
                </a:solidFill>
              </a:rPr>
              <a:t>little to no pollution</a:t>
            </a:r>
            <a:r>
              <a:rPr lang="en-US" sz="2800" dirty="0" smtClean="0"/>
              <a:t>, but shore ecosystems can be negatively affected and very few locations are currently suitable</a:t>
            </a:r>
            <a:endParaRPr lang="en-US" sz="2800" dirty="0"/>
          </a:p>
        </p:txBody>
      </p:sp>
      <p:sp>
        <p:nvSpPr>
          <p:cNvPr id="80908" name="Text Box 12"/>
          <p:cNvSpPr txBox="1">
            <a:spLocks noChangeArrowheads="1"/>
          </p:cNvSpPr>
          <p:nvPr/>
        </p:nvSpPr>
        <p:spPr bwMode="auto">
          <a:xfrm>
            <a:off x="7234390" y="5724511"/>
            <a:ext cx="190961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rgbClr val="FFFFFF"/>
                </a:solidFill>
              </a:rPr>
              <a:t>High and low tide in the </a:t>
            </a:r>
            <a:br>
              <a:rPr lang="en-US" sz="2000" b="0" dirty="0">
                <a:solidFill>
                  <a:srgbClr val="FFFFFF"/>
                </a:solidFill>
              </a:rPr>
            </a:br>
            <a:r>
              <a:rPr lang="en-US" sz="2000" b="0" dirty="0">
                <a:solidFill>
                  <a:srgbClr val="FFFFFF"/>
                </a:solidFill>
              </a:rPr>
              <a:t>Bay of Fundy, Nova Scotia</a:t>
            </a:r>
          </a:p>
        </p:txBody>
      </p:sp>
      <p:pic>
        <p:nvPicPr>
          <p:cNvPr id="80911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4390" y="1892766"/>
            <a:ext cx="1909610" cy="368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468357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72131"/>
            <a:ext cx="9143999" cy="914400"/>
          </a:xfrm>
        </p:spPr>
        <p:txBody>
          <a:bodyPr/>
          <a:lstStyle/>
          <a:p>
            <a:r>
              <a:rPr lang="en-US" b="1" dirty="0" smtClean="0"/>
              <a:t>Objective 6/5/14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758" y="1754738"/>
            <a:ext cx="8711836" cy="5372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FFFFFF"/>
                </a:solidFill>
              </a:rPr>
              <a:t>We </a:t>
            </a:r>
            <a:r>
              <a:rPr lang="en-US" sz="3200" dirty="0">
                <a:solidFill>
                  <a:srgbClr val="FFFFFF"/>
                </a:solidFill>
              </a:rPr>
              <a:t>will be able </a:t>
            </a:r>
            <a:r>
              <a:rPr lang="en-US" sz="3200" dirty="0" smtClean="0">
                <a:solidFill>
                  <a:srgbClr val="FFFFFF"/>
                </a:solidFill>
              </a:rPr>
              <a:t>to </a:t>
            </a:r>
          </a:p>
          <a:p>
            <a:r>
              <a:rPr lang="en-US" sz="3200" dirty="0" smtClean="0"/>
              <a:t>Describe how solar energy is used to generate electricity.</a:t>
            </a:r>
          </a:p>
          <a:p>
            <a:r>
              <a:rPr lang="en-US" sz="3200" dirty="0" smtClean="0"/>
              <a:t>Explain the advantages and disadvantages of solar energy.</a:t>
            </a:r>
          </a:p>
          <a:p>
            <a:endParaRPr lang="en-US" sz="3200" dirty="0"/>
          </a:p>
          <a:p>
            <a:pPr marL="0" indent="0">
              <a:buNone/>
            </a:pPr>
            <a:endParaRPr lang="en-US" sz="3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000000"/>
                </a:solidFill>
              </a:rPr>
              <a:t> </a:t>
            </a:r>
          </a:p>
          <a:p>
            <a:pPr marL="457200" indent="-457200">
              <a:buFont typeface="Arial"/>
              <a:buChar char="•"/>
            </a:pPr>
            <a:endParaRPr lang="en-US" sz="3200" dirty="0" smtClean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1846" y="5144998"/>
            <a:ext cx="1144954" cy="1450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135" y="5119077"/>
            <a:ext cx="1476196" cy="14761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07430" y="4789714"/>
            <a:ext cx="33069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0" dirty="0">
                <a:solidFill>
                  <a:schemeClr val="bg1"/>
                </a:solidFill>
                <a:latin typeface="Webdings"/>
                <a:ea typeface="Webdings"/>
                <a:cs typeface="Webdings"/>
              </a:rPr>
              <a:t></a:t>
            </a:r>
            <a:endParaRPr lang="en-US" sz="120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18367" y="4792007"/>
            <a:ext cx="33069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0" dirty="0">
                <a:solidFill>
                  <a:srgbClr val="000000"/>
                </a:solidFill>
                <a:latin typeface="Webdings"/>
                <a:ea typeface="Webdings"/>
                <a:cs typeface="Webdings"/>
              </a:rPr>
              <a:t></a:t>
            </a:r>
            <a:endParaRPr lang="en-US" sz="12000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6110" y="5234966"/>
            <a:ext cx="1641320" cy="16056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539" y="5035046"/>
            <a:ext cx="2407412" cy="180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168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54" name="Picture 38" descr="slide 15 14161T"/>
          <p:cNvPicPr>
            <a:picLocks noChangeAspect="1" noChangeArrowheads="1"/>
          </p:cNvPicPr>
          <p:nvPr/>
        </p:nvPicPr>
        <p:blipFill>
          <a:blip r:embed="rId3"/>
          <a:srcRect t="15865"/>
          <a:stretch>
            <a:fillRect/>
          </a:stretch>
        </p:blipFill>
        <p:spPr bwMode="auto">
          <a:xfrm>
            <a:off x="112713" y="1143000"/>
            <a:ext cx="8916987" cy="5632450"/>
          </a:xfrm>
          <a:prstGeom prst="rect">
            <a:avLst/>
          </a:prstGeom>
          <a:noFill/>
        </p:spPr>
      </p:pic>
      <p:sp>
        <p:nvSpPr>
          <p:cNvPr id="34848" name="Rectangle 32"/>
          <p:cNvSpPr>
            <a:spLocks noGrp="1" noChangeArrowheads="1"/>
          </p:cNvSpPr>
          <p:nvPr>
            <p:ph type="ctrTitle"/>
          </p:nvPr>
        </p:nvSpPr>
        <p:spPr>
          <a:xfrm>
            <a:off x="112712" y="0"/>
            <a:ext cx="9371482" cy="147002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Lesson 18.3  Solar and Wind Energy</a:t>
            </a:r>
          </a:p>
        </p:txBody>
      </p:sp>
      <p:sp>
        <p:nvSpPr>
          <p:cNvPr id="34849" name="Rectangle 33"/>
          <p:cNvSpPr>
            <a:spLocks noGrp="1" noChangeArrowheads="1"/>
          </p:cNvSpPr>
          <p:nvPr>
            <p:ph type="subTitle" idx="1"/>
          </p:nvPr>
        </p:nvSpPr>
        <p:spPr>
          <a:xfrm>
            <a:off x="5676900" y="5246497"/>
            <a:ext cx="3352800" cy="1371600"/>
          </a:xfrm>
          <a:solidFill>
            <a:schemeClr val="bg1"/>
          </a:solidFill>
          <a:ln/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 one day, the Earth receives enough energy from the sun to meet human energy needs for 25 years—if it could all be harnessed.</a:t>
            </a:r>
          </a:p>
        </p:txBody>
      </p:sp>
    </p:spTree>
    <p:extLst>
      <p:ext uri="{BB962C8B-B14F-4D97-AF65-F5344CB8AC3E}">
        <p14:creationId xmlns:p14="http://schemas.microsoft.com/office/powerpoint/2010/main" val="754078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832513" y="368490"/>
            <a:ext cx="5923093" cy="141387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charset="0"/>
                <a:ea typeface="ＭＳ Ｐゴシック" charset="0"/>
              </a:rPr>
              <a:t>Environmental Science </a:t>
            </a:r>
            <a:r>
              <a:rPr lang="en-US" b="1" dirty="0" err="1">
                <a:latin typeface="Times New Roman" charset="0"/>
                <a:ea typeface="ＭＳ Ｐゴシック" charset="0"/>
              </a:rPr>
              <a:t>Gpoints</a:t>
            </a:r>
            <a:endParaRPr lang="en-US" b="1" dirty="0">
              <a:latin typeface="Times New Roman" charset="0"/>
              <a:ea typeface="ＭＳ Ｐゴシック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690516" y="1858480"/>
            <a:ext cx="3453484" cy="460775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3800" b="1" dirty="0" smtClean="0"/>
              <a:t>P6:</a:t>
            </a:r>
            <a:r>
              <a:rPr lang="en-US" sz="3800" b="1" dirty="0"/>
              <a:t> </a:t>
            </a:r>
            <a:r>
              <a:rPr lang="en-US" sz="3800" b="1" dirty="0" smtClean="0"/>
              <a:t>62 </a:t>
            </a:r>
            <a:r>
              <a:rPr lang="en-US" sz="3800" b="1" dirty="0"/>
              <a:t>(on time, </a:t>
            </a:r>
            <a:r>
              <a:rPr lang="en-US" sz="3800" b="1" dirty="0" smtClean="0"/>
              <a:t>focused, neat room)</a:t>
            </a:r>
            <a:endParaRPr lang="en-US" sz="3800" b="1" dirty="0"/>
          </a:p>
          <a:p>
            <a:pPr marL="0" indent="0">
              <a:buNone/>
              <a:defRPr/>
            </a:pPr>
            <a:endParaRPr lang="en-US" sz="3800" b="1" dirty="0"/>
          </a:p>
          <a:p>
            <a:pPr marL="0" indent="0">
              <a:buNone/>
              <a:defRPr/>
            </a:pPr>
            <a:r>
              <a:rPr lang="en-US" sz="3800" b="1" dirty="0"/>
              <a:t>P10: </a:t>
            </a:r>
            <a:r>
              <a:rPr lang="en-US" sz="3800" b="1" dirty="0" smtClean="0"/>
              <a:t>56 </a:t>
            </a:r>
            <a:r>
              <a:rPr lang="en-US" sz="3800" b="1" dirty="0"/>
              <a:t>(on </a:t>
            </a:r>
            <a:r>
              <a:rPr lang="en-US" sz="3800" b="1" dirty="0" smtClean="0"/>
              <a:t>time, neat room)</a:t>
            </a:r>
            <a:endParaRPr lang="en-US" sz="3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518615" y="1782366"/>
            <a:ext cx="5398983" cy="3687366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indent="0">
              <a:buNone/>
              <a:defRPr/>
            </a:pPr>
            <a:endParaRPr lang="en-US" dirty="0" smtClean="0"/>
          </a:p>
          <a:p>
            <a:pPr marL="0" indent="0">
              <a:buNone/>
              <a:defRPr/>
            </a:pPr>
            <a:r>
              <a:rPr lang="en-US" sz="7800" dirty="0"/>
              <a:t>Your class can earn class points if:</a:t>
            </a:r>
          </a:p>
          <a:p>
            <a:pPr marL="0" indent="0">
              <a:buNone/>
              <a:defRPr/>
            </a:pPr>
            <a:r>
              <a:rPr lang="en-US" sz="7800" dirty="0"/>
              <a:t>	</a:t>
            </a:r>
            <a:r>
              <a:rPr lang="en-US" sz="7800" b="1" i="1" dirty="0"/>
              <a:t>everyone</a:t>
            </a:r>
            <a:r>
              <a:rPr lang="en-US" sz="7800" b="1" dirty="0"/>
              <a:t> </a:t>
            </a:r>
            <a:r>
              <a:rPr lang="en-US" sz="7800" dirty="0"/>
              <a:t>in class:</a:t>
            </a:r>
          </a:p>
          <a:p>
            <a:pPr>
              <a:defRPr/>
            </a:pPr>
            <a:r>
              <a:rPr lang="en-US" sz="7800" dirty="0"/>
              <a:t>Comes to class quietly and on time </a:t>
            </a:r>
          </a:p>
          <a:p>
            <a:pPr>
              <a:defRPr/>
            </a:pPr>
            <a:r>
              <a:rPr lang="en-US" sz="7800" dirty="0"/>
              <a:t>Stays focused and on task during class</a:t>
            </a:r>
          </a:p>
          <a:p>
            <a:pPr>
              <a:defRPr/>
            </a:pPr>
            <a:r>
              <a:rPr lang="en-US" sz="7800" dirty="0"/>
              <a:t>Leaves classroom neat and organized</a:t>
            </a:r>
          </a:p>
          <a:p>
            <a:pPr>
              <a:defRPr/>
            </a:pPr>
            <a:r>
              <a:rPr lang="en-US" sz="7800" dirty="0"/>
              <a:t>Students are teaching other students</a:t>
            </a:r>
          </a:p>
          <a:p>
            <a:pPr>
              <a:defRPr/>
            </a:pPr>
            <a:r>
              <a:rPr lang="en-US" sz="7800" dirty="0"/>
              <a:t>Majority of class participates</a:t>
            </a:r>
          </a:p>
          <a:p>
            <a:pPr>
              <a:defRPr/>
            </a:pPr>
            <a:r>
              <a:rPr lang="en-US" sz="7800" dirty="0"/>
              <a:t>Follows all classroom expectations and procedures</a:t>
            </a:r>
          </a:p>
          <a:p>
            <a:pPr>
              <a:defRPr/>
            </a:pPr>
            <a:r>
              <a:rPr lang="en-US" sz="7800" dirty="0"/>
              <a:t>And more…</a:t>
            </a:r>
            <a:endParaRPr lang="en-US" sz="7800" b="1" dirty="0"/>
          </a:p>
        </p:txBody>
      </p:sp>
    </p:spTree>
    <p:extLst>
      <p:ext uri="{BB962C8B-B14F-4D97-AF65-F5344CB8AC3E}">
        <p14:creationId xmlns:p14="http://schemas.microsoft.com/office/powerpoint/2010/main" val="306933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Arial" pitchFamily="-123" charset="0"/>
              </a:rPr>
              <a:t>Harnessing Solar Energy for Heat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459" y="1828800"/>
            <a:ext cx="5937931" cy="4800600"/>
          </a:xfrm>
        </p:spPr>
        <p:txBody>
          <a:bodyPr>
            <a:noAutofit/>
          </a:bodyPr>
          <a:lstStyle/>
          <a:p>
            <a:pPr marL="514350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/>
              <a:t>Passive solar heating: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FFFF00"/>
                </a:solidFill>
              </a:rPr>
              <a:t>Designing a building </a:t>
            </a:r>
            <a:r>
              <a:rPr lang="en-US" sz="2800" dirty="0"/>
              <a:t>to efficiently </a:t>
            </a:r>
            <a:r>
              <a:rPr lang="en-US" sz="2800" b="1" dirty="0">
                <a:solidFill>
                  <a:srgbClr val="FFFF00"/>
                </a:solidFill>
              </a:rPr>
              <a:t>capture, store, and distribute the sun’s </a:t>
            </a:r>
            <a:r>
              <a:rPr lang="en-US" sz="2800" dirty="0"/>
              <a:t>energy; can be used to heat homes and </a:t>
            </a:r>
            <a:r>
              <a:rPr lang="en-US" sz="2800" dirty="0" smtClean="0"/>
              <a:t>businesses</a:t>
            </a:r>
          </a:p>
          <a:p>
            <a:pPr marL="514350" indent="-514350">
              <a:spcBef>
                <a:spcPct val="50000"/>
              </a:spcBef>
              <a:buFont typeface="+mj-lt"/>
              <a:buAutoNum type="arabicPeriod"/>
            </a:pPr>
            <a:endParaRPr lang="en-US" sz="2800" b="1" dirty="0"/>
          </a:p>
          <a:p>
            <a:pPr marL="514350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/>
              <a:t>Active solar heating: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FFFF00"/>
                </a:solidFill>
              </a:rPr>
              <a:t>Uses technology</a:t>
            </a:r>
            <a:r>
              <a:rPr lang="en-US" sz="2800" dirty="0"/>
              <a:t>, such as </a:t>
            </a:r>
            <a:r>
              <a:rPr lang="en-US" sz="2800" b="1" dirty="0">
                <a:solidFill>
                  <a:srgbClr val="FFFF00"/>
                </a:solidFill>
              </a:rPr>
              <a:t>solar panels</a:t>
            </a:r>
            <a:r>
              <a:rPr lang="en-US" sz="2800" dirty="0"/>
              <a:t>, to capture, store, and distribute the sun’s energy</a:t>
            </a:r>
          </a:p>
        </p:txBody>
      </p:sp>
      <p:pic>
        <p:nvPicPr>
          <p:cNvPr id="81931" name="Picture 11" descr="slide 16 usda k11543-1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828800"/>
            <a:ext cx="2349500" cy="3670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86838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3400425" y="3403600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1200" i="1"/>
          </a:p>
        </p:txBody>
      </p:sp>
      <p:sp>
        <p:nvSpPr>
          <p:cNvPr id="40981" name="Rectangle 2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effectLst/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Arial" pitchFamily="-123" charset="0"/>
              </a:rPr>
              <a:t>Harnessing Solar Energy to </a:t>
            </a:r>
            <a:br>
              <a:rPr lang="en-US" b="1" dirty="0">
                <a:solidFill>
                  <a:schemeClr val="tx1"/>
                </a:solidFill>
                <a:latin typeface="Arial" pitchFamily="-123" charset="0"/>
              </a:rPr>
            </a:br>
            <a:r>
              <a:rPr lang="en-US" b="1" dirty="0">
                <a:solidFill>
                  <a:schemeClr val="tx1"/>
                </a:solidFill>
                <a:latin typeface="Arial" pitchFamily="-123" charset="0"/>
              </a:rPr>
              <a:t>Make Electricity</a:t>
            </a:r>
          </a:p>
        </p:txBody>
      </p:sp>
      <p:sp>
        <p:nvSpPr>
          <p:cNvPr id="40982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228600" y="1666044"/>
            <a:ext cx="8915400" cy="4963356"/>
          </a:xfrm>
        </p:spPr>
        <p:txBody>
          <a:bodyPr>
            <a:normAutofit/>
          </a:bodyPr>
          <a:lstStyle/>
          <a:p>
            <a:pPr marL="228600" indent="-228600">
              <a:spcBef>
                <a:spcPct val="50000"/>
              </a:spcBef>
              <a:tabLst>
                <a:tab pos="228600" algn="l"/>
              </a:tabLst>
            </a:pPr>
            <a:r>
              <a:rPr lang="en-US" sz="3200" b="1" dirty="0" smtClean="0"/>
              <a:t>Photovoltaic cells (solar panels):</a:t>
            </a:r>
            <a:r>
              <a:rPr lang="en-US" sz="3200" dirty="0" smtClean="0"/>
              <a:t> Convert </a:t>
            </a:r>
            <a:r>
              <a:rPr lang="en-US" sz="3200" b="1" dirty="0" smtClean="0">
                <a:solidFill>
                  <a:srgbClr val="FFFF00"/>
                </a:solidFill>
              </a:rPr>
              <a:t>solar energy </a:t>
            </a:r>
            <a:r>
              <a:rPr lang="en-US" sz="3200" dirty="0" smtClean="0"/>
              <a:t>directly into </a:t>
            </a:r>
            <a:r>
              <a:rPr lang="en-US" sz="3200" b="1" dirty="0" smtClean="0">
                <a:solidFill>
                  <a:srgbClr val="FFFF00"/>
                </a:solidFill>
              </a:rPr>
              <a:t>electricity</a:t>
            </a:r>
          </a:p>
          <a:p>
            <a:pPr marL="0" indent="0">
              <a:spcBef>
                <a:spcPct val="50000"/>
              </a:spcBef>
              <a:buNone/>
              <a:tabLst>
                <a:tab pos="228600" algn="l"/>
              </a:tabLst>
            </a:pPr>
            <a:endParaRPr lang="en-US" sz="3200" dirty="0" smtClean="0"/>
          </a:p>
          <a:p>
            <a:pPr marL="228600" indent="-228600">
              <a:tabLst>
                <a:tab pos="228600" algn="l"/>
              </a:tabLst>
            </a:pPr>
            <a:endParaRPr lang="en-US" dirty="0"/>
          </a:p>
        </p:txBody>
      </p:sp>
      <p:pic>
        <p:nvPicPr>
          <p:cNvPr id="5" name="Picture 4" descr="ur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34" y="3194848"/>
            <a:ext cx="6176167" cy="325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14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Harnessing Solar Energy</a:t>
            </a:r>
            <a:endParaRPr lang="en-US" b="1" dirty="0"/>
          </a:p>
        </p:txBody>
      </p:sp>
      <p:pic>
        <p:nvPicPr>
          <p:cNvPr id="4" name="Picture 24" descr="0133724778a1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59" y="1655543"/>
            <a:ext cx="7699078" cy="52024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86332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468"/>
            <a:ext cx="9143999" cy="1417638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1"/>
                </a:solidFill>
                <a:latin typeface="Arial" pitchFamily="-123" charset="0"/>
              </a:rPr>
              <a:t>Harnessing Solar Energy to </a:t>
            </a:r>
            <a:br>
              <a:rPr lang="en-US" b="1" dirty="0">
                <a:solidFill>
                  <a:schemeClr val="tx1"/>
                </a:solidFill>
                <a:latin typeface="Arial" pitchFamily="-123" charset="0"/>
              </a:rPr>
            </a:br>
            <a:r>
              <a:rPr lang="en-US" b="1" dirty="0">
                <a:solidFill>
                  <a:schemeClr val="tx1"/>
                </a:solidFill>
                <a:latin typeface="Arial" pitchFamily="-123" charset="0"/>
              </a:rPr>
              <a:t>Make Electricity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674208"/>
            <a:ext cx="9143999" cy="5183792"/>
          </a:xfrm>
        </p:spPr>
        <p:txBody>
          <a:bodyPr>
            <a:normAutofit/>
          </a:bodyPr>
          <a:lstStyle/>
          <a:p>
            <a:r>
              <a:rPr lang="en-US" sz="3200" b="1" dirty="0"/>
              <a:t>Concentrating solar power:</a:t>
            </a:r>
            <a:r>
              <a:rPr lang="en-US" sz="3200" dirty="0"/>
              <a:t> Uses </a:t>
            </a:r>
            <a:r>
              <a:rPr lang="en-US" sz="3200" b="1" dirty="0">
                <a:solidFill>
                  <a:srgbClr val="FF6600"/>
                </a:solidFill>
              </a:rPr>
              <a:t>mirrors</a:t>
            </a:r>
            <a:r>
              <a:rPr lang="en-US" sz="3200" dirty="0"/>
              <a:t> to focus the sun’s rays on a vessel containing fluid; </a:t>
            </a:r>
            <a:r>
              <a:rPr lang="en-US" sz="3200" b="1" dirty="0">
                <a:solidFill>
                  <a:srgbClr val="FF6600"/>
                </a:solidFill>
              </a:rPr>
              <a:t>creates steam to push turbines </a:t>
            </a:r>
            <a:r>
              <a:rPr lang="en-US" sz="3200" dirty="0"/>
              <a:t>and generate electricity.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3773" y="3849283"/>
            <a:ext cx="4680226" cy="300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5106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34706"/>
            <a:ext cx="9143998" cy="672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9899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0133724751a132"/>
          <p:cNvPicPr>
            <a:picLocks noChangeAspect="1" noChangeArrowheads="1"/>
          </p:cNvPicPr>
          <p:nvPr/>
        </p:nvPicPr>
        <p:blipFill>
          <a:blip r:embed="rId2"/>
          <a:srcRect l="1180" t="9109" r="7942" b="3685"/>
          <a:stretch>
            <a:fillRect/>
          </a:stretch>
        </p:blipFill>
        <p:spPr bwMode="auto">
          <a:xfrm>
            <a:off x="76199" y="79468"/>
            <a:ext cx="9067801" cy="67023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17038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468"/>
            <a:ext cx="9144000" cy="1138326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Arial" pitchFamily="-123" charset="0"/>
              </a:rPr>
              <a:t>Benefits and Costs of </a:t>
            </a:r>
            <a:r>
              <a:rPr lang="en-US" b="1" dirty="0" smtClean="0">
                <a:solidFill>
                  <a:schemeClr val="tx1"/>
                </a:solidFill>
                <a:latin typeface="Arial" pitchFamily="-123" charset="0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Arial" pitchFamily="-123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Arial" pitchFamily="-123" charset="0"/>
              </a:rPr>
              <a:t>Solar </a:t>
            </a:r>
            <a:r>
              <a:rPr lang="en-US" b="1" dirty="0">
                <a:solidFill>
                  <a:schemeClr val="tx1"/>
                </a:solidFill>
                <a:latin typeface="Arial" pitchFamily="-123" charset="0"/>
              </a:rPr>
              <a:t>Power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362537"/>
              </p:ext>
            </p:extLst>
          </p:nvPr>
        </p:nvGraphicFramePr>
        <p:xfrm>
          <a:off x="0" y="1644432"/>
          <a:ext cx="9144000" cy="5383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749342"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3200" dirty="0" smtClean="0">
                          <a:solidFill>
                            <a:srgbClr val="FF6600"/>
                          </a:solidFill>
                        </a:rPr>
                        <a:t>Benefits</a:t>
                      </a:r>
                      <a:endParaRPr lang="en-US" sz="3200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3200" dirty="0" smtClean="0">
                          <a:solidFill>
                            <a:srgbClr val="FF6600"/>
                          </a:solidFill>
                        </a:rPr>
                        <a:t>Costs/Disadvantages</a:t>
                      </a:r>
                      <a:endParaRPr lang="en-US" sz="3200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</a:tr>
              <a:tr h="4464228">
                <a:tc>
                  <a:txBody>
                    <a:bodyPr/>
                    <a:lstStyle/>
                    <a:p>
                      <a:pPr marL="647700" lvl="1" indent="-457200">
                        <a:lnSpc>
                          <a:spcPct val="80000"/>
                        </a:lnSpc>
                        <a:spcBef>
                          <a:spcPct val="30000"/>
                        </a:spcBef>
                        <a:buFont typeface="Arial"/>
                        <a:buChar char="•"/>
                      </a:pPr>
                      <a:r>
                        <a:rPr lang="en-US" sz="3200" b="1" dirty="0" smtClean="0">
                          <a:solidFill>
                            <a:srgbClr val="FF6600"/>
                          </a:solidFill>
                        </a:rPr>
                        <a:t>Inexhaustible</a:t>
                      </a:r>
                    </a:p>
                    <a:p>
                      <a:pPr marL="647700" lvl="1" indent="-457200">
                        <a:lnSpc>
                          <a:spcPct val="80000"/>
                        </a:lnSpc>
                        <a:spcBef>
                          <a:spcPct val="30000"/>
                        </a:spcBef>
                        <a:buFont typeface="Arial"/>
                        <a:buChar char="•"/>
                      </a:pPr>
                      <a:r>
                        <a:rPr lang="en-US" sz="3200" dirty="0" smtClean="0"/>
                        <a:t>Clean—no air or water pollution produced during operation</a:t>
                      </a:r>
                    </a:p>
                    <a:p>
                      <a:pPr marL="647700" lvl="1" indent="-457200">
                        <a:lnSpc>
                          <a:spcPct val="80000"/>
                        </a:lnSpc>
                        <a:spcBef>
                          <a:spcPct val="30000"/>
                        </a:spcBef>
                        <a:buFont typeface="Arial"/>
                        <a:buChar char="•"/>
                      </a:pPr>
                      <a:r>
                        <a:rPr lang="en-US" sz="3200" dirty="0" smtClean="0"/>
                        <a:t>Low maintenance devices</a:t>
                      </a:r>
                    </a:p>
                    <a:p>
                      <a:pPr marL="647700" marR="0" lvl="1" indent="-45720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ct val="3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rgbClr val="FF6600"/>
                          </a:solidFill>
                        </a:rPr>
                        <a:t>New jobs </a:t>
                      </a:r>
                      <a:r>
                        <a:rPr lang="en-US" sz="3200" dirty="0" smtClean="0"/>
                        <a:t>to make solar devices</a:t>
                      </a:r>
                      <a:endParaRPr lang="en-US" sz="3200" b="1" dirty="0" smtClean="0">
                        <a:solidFill>
                          <a:schemeClr val="hlink"/>
                        </a:solidFill>
                      </a:endParaRPr>
                    </a:p>
                    <a:p>
                      <a:pPr marL="647700" lvl="1" indent="-457200">
                        <a:lnSpc>
                          <a:spcPct val="80000"/>
                        </a:lnSpc>
                        <a:spcBef>
                          <a:spcPct val="30000"/>
                        </a:spcBef>
                        <a:buFont typeface="Arial"/>
                        <a:buChar char="•"/>
                      </a:pP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47700" lvl="1" indent="-457200">
                        <a:lnSpc>
                          <a:spcPct val="80000"/>
                        </a:lnSpc>
                        <a:spcBef>
                          <a:spcPct val="30000"/>
                        </a:spcBef>
                        <a:buFont typeface="Arial"/>
                        <a:buChar char="•"/>
                      </a:pPr>
                      <a:r>
                        <a:rPr lang="en-US" sz="3200" dirty="0" smtClean="0"/>
                        <a:t>Some pollution during manufacture</a:t>
                      </a:r>
                    </a:p>
                    <a:p>
                      <a:pPr marL="647700" lvl="1" indent="-457200">
                        <a:lnSpc>
                          <a:spcPct val="80000"/>
                        </a:lnSpc>
                        <a:spcBef>
                          <a:spcPct val="30000"/>
                        </a:spcBef>
                        <a:buFont typeface="Arial"/>
                        <a:buChar char="•"/>
                      </a:pPr>
                      <a:r>
                        <a:rPr lang="en-US" sz="3200" dirty="0" smtClean="0"/>
                        <a:t>Many regions </a:t>
                      </a:r>
                      <a:r>
                        <a:rPr lang="en-US" sz="3200" b="1" dirty="0" smtClean="0">
                          <a:solidFill>
                            <a:srgbClr val="FF6600"/>
                          </a:solidFill>
                        </a:rPr>
                        <a:t>aren’t sunny enough</a:t>
                      </a:r>
                      <a:r>
                        <a:rPr lang="en-US" sz="3200" dirty="0" smtClean="0"/>
                        <a:t>. </a:t>
                      </a:r>
                    </a:p>
                    <a:p>
                      <a:pPr marL="647700" lvl="1" indent="-457200">
                        <a:lnSpc>
                          <a:spcPct val="80000"/>
                        </a:lnSpc>
                        <a:spcBef>
                          <a:spcPct val="30000"/>
                        </a:spcBef>
                        <a:buFont typeface="Arial"/>
                        <a:buChar char="•"/>
                      </a:pPr>
                      <a:r>
                        <a:rPr lang="en-US" sz="3200" dirty="0" smtClean="0"/>
                        <a:t>Devices are </a:t>
                      </a:r>
                      <a:r>
                        <a:rPr lang="en-US" sz="3200" b="1" dirty="0" smtClean="0">
                          <a:solidFill>
                            <a:srgbClr val="FF6600"/>
                          </a:solidFill>
                        </a:rPr>
                        <a:t>expensive</a:t>
                      </a:r>
                      <a:r>
                        <a:rPr lang="en-US" sz="3200" dirty="0" smtClean="0"/>
                        <a:t>.</a:t>
                      </a:r>
                    </a:p>
                    <a:p>
                      <a:pPr marL="457200" indent="-457200">
                        <a:buFont typeface="Arial"/>
                        <a:buChar char="•"/>
                      </a:pP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4547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468"/>
            <a:ext cx="9144000" cy="1417638"/>
          </a:xfrm>
        </p:spPr>
        <p:txBody>
          <a:bodyPr/>
          <a:lstStyle/>
          <a:p>
            <a:r>
              <a:rPr lang="en-US" b="1" dirty="0" smtClean="0"/>
              <a:t>How Does Solar Energy 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hlinkClick r:id="rId2"/>
              </a:rPr>
              <a:t>https://www.youtube.com/watch?v=</a:t>
            </a:r>
            <a:r>
              <a:rPr lang="en-US" sz="3200" dirty="0" smtClean="0">
                <a:hlinkClick r:id="rId2"/>
              </a:rPr>
              <a:t>c1yirT_WqMs</a:t>
            </a: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571042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dirty="0" smtClean="0"/>
              <a:t>REMINDERS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06918"/>
            <a:ext cx="9144000" cy="5051082"/>
          </a:xfrm>
        </p:spPr>
        <p:txBody>
          <a:bodyPr>
            <a:normAutofit/>
          </a:bodyPr>
          <a:lstStyle/>
          <a:p>
            <a:pPr marL="448056" lvl="1" indent="0">
              <a:buNone/>
            </a:pPr>
            <a:r>
              <a:rPr lang="en-US" sz="3200" b="1" dirty="0" smtClean="0">
                <a:solidFill>
                  <a:srgbClr val="CCFFCC"/>
                </a:solidFill>
              </a:rPr>
              <a:t>DON’T FORGET YOUR PACKET STAMPS!</a:t>
            </a:r>
          </a:p>
          <a:p>
            <a:pPr lvl="1"/>
            <a:r>
              <a:rPr lang="en-US" sz="3200" dirty="0" smtClean="0">
                <a:solidFill>
                  <a:srgbClr val="FFFFFF"/>
                </a:solidFill>
              </a:rPr>
              <a:t>Benchmark </a:t>
            </a:r>
            <a:r>
              <a:rPr lang="en-US" sz="3200" dirty="0">
                <a:solidFill>
                  <a:srgbClr val="FFFFFF"/>
                </a:solidFill>
              </a:rPr>
              <a:t>dates – </a:t>
            </a:r>
            <a:r>
              <a:rPr lang="en-US" sz="3200" b="1" dirty="0">
                <a:solidFill>
                  <a:srgbClr val="000000"/>
                </a:solidFill>
              </a:rPr>
              <a:t>June 10 and June 11</a:t>
            </a:r>
            <a:r>
              <a:rPr lang="en-US" sz="3200" b="1" dirty="0" smtClean="0">
                <a:solidFill>
                  <a:srgbClr val="000000"/>
                </a:solidFill>
              </a:rPr>
              <a:t>.</a:t>
            </a:r>
          </a:p>
          <a:p>
            <a:pPr lvl="1"/>
            <a:r>
              <a:rPr lang="en-US" sz="3200" b="1" dirty="0" smtClean="0">
                <a:solidFill>
                  <a:srgbClr val="FFFFFF"/>
                </a:solidFill>
              </a:rPr>
              <a:t>PERIOD 10 ONLY: Call to Action Project, </a:t>
            </a:r>
            <a:r>
              <a:rPr lang="en-US" sz="3200" b="1" dirty="0" smtClean="0">
                <a:solidFill>
                  <a:srgbClr val="FF0000"/>
                </a:solidFill>
              </a:rPr>
              <a:t>DUE June 16, 2014.</a:t>
            </a:r>
          </a:p>
          <a:p>
            <a:pPr lvl="1"/>
            <a:r>
              <a:rPr lang="en-US" sz="3200" b="1" dirty="0" smtClean="0"/>
              <a:t>Period 6 ONLY: Renewable Energy Source Business Plan Project </a:t>
            </a:r>
            <a:r>
              <a:rPr lang="en-US" sz="3200" b="1" dirty="0" smtClean="0">
                <a:solidFill>
                  <a:srgbClr val="FF0000"/>
                </a:solidFill>
              </a:rPr>
              <a:t>DUE June 17, 2014.</a:t>
            </a:r>
            <a:endParaRPr lang="en-US" sz="3200" b="1" dirty="0">
              <a:solidFill>
                <a:srgbClr val="FF0000"/>
              </a:solidFill>
            </a:endParaRPr>
          </a:p>
          <a:p>
            <a:pPr marL="36576" indent="0">
              <a:buNone/>
            </a:pPr>
            <a:endParaRPr lang="en-US" sz="3200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506" y="0"/>
            <a:ext cx="2140494" cy="178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6262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72131"/>
            <a:ext cx="9143999" cy="914400"/>
          </a:xfrm>
        </p:spPr>
        <p:txBody>
          <a:bodyPr/>
          <a:lstStyle/>
          <a:p>
            <a:r>
              <a:rPr lang="en-US" b="1" dirty="0" smtClean="0"/>
              <a:t>Objective 6/5/14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758" y="1754738"/>
            <a:ext cx="8711836" cy="5372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FFFFFF"/>
                </a:solidFill>
              </a:rPr>
              <a:t>We </a:t>
            </a:r>
            <a:r>
              <a:rPr lang="en-US" sz="3200" dirty="0">
                <a:solidFill>
                  <a:srgbClr val="FFFFFF"/>
                </a:solidFill>
              </a:rPr>
              <a:t>will be able </a:t>
            </a:r>
            <a:r>
              <a:rPr lang="en-US" sz="3200" dirty="0" smtClean="0">
                <a:solidFill>
                  <a:srgbClr val="FFFFFF"/>
                </a:solidFill>
              </a:rPr>
              <a:t>to </a:t>
            </a:r>
          </a:p>
          <a:p>
            <a:r>
              <a:rPr lang="en-US" sz="3200" dirty="0" smtClean="0"/>
              <a:t>Describe how wind energy is used to generate electricity.</a:t>
            </a:r>
          </a:p>
          <a:p>
            <a:r>
              <a:rPr lang="en-US" sz="3200" dirty="0" smtClean="0"/>
              <a:t>Explain the advantages and disadvantages of wind energy.</a:t>
            </a:r>
          </a:p>
          <a:p>
            <a:endParaRPr lang="en-US" sz="3200" dirty="0"/>
          </a:p>
          <a:p>
            <a:pPr marL="0" indent="0">
              <a:buNone/>
            </a:pPr>
            <a:endParaRPr lang="en-US" sz="3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000000"/>
                </a:solidFill>
              </a:rPr>
              <a:t> </a:t>
            </a:r>
          </a:p>
          <a:p>
            <a:pPr marL="457200" indent="-457200">
              <a:buFont typeface="Arial"/>
              <a:buChar char="•"/>
            </a:pPr>
            <a:endParaRPr lang="en-US" sz="3200" dirty="0" smtClean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1846" y="5144998"/>
            <a:ext cx="1144954" cy="1450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135" y="5119077"/>
            <a:ext cx="1476196" cy="14761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07430" y="4789714"/>
            <a:ext cx="33069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0" dirty="0">
                <a:solidFill>
                  <a:schemeClr val="bg1"/>
                </a:solidFill>
                <a:latin typeface="Webdings"/>
                <a:ea typeface="Webdings"/>
                <a:cs typeface="Webdings"/>
              </a:rPr>
              <a:t></a:t>
            </a:r>
            <a:endParaRPr lang="en-US" sz="120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18367" y="4792007"/>
            <a:ext cx="33069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0" dirty="0">
                <a:solidFill>
                  <a:srgbClr val="000000"/>
                </a:solidFill>
                <a:latin typeface="Webdings"/>
                <a:ea typeface="Webdings"/>
                <a:cs typeface="Webdings"/>
              </a:rPr>
              <a:t></a:t>
            </a:r>
            <a:endParaRPr lang="en-US" sz="12000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6110" y="5234966"/>
            <a:ext cx="1641320" cy="16056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539" y="5035046"/>
            <a:ext cx="2407412" cy="180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050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9182" y="387432"/>
            <a:ext cx="9034817" cy="65127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Environmental Science </a:t>
            </a:r>
            <a:br>
              <a:rPr lang="en-US" b="1" dirty="0" smtClean="0"/>
            </a:br>
            <a:r>
              <a:rPr lang="en-US" b="1" dirty="0" smtClean="0"/>
              <a:t>Verbal Drill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109181" y="1040498"/>
            <a:ext cx="8775511" cy="1452145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" indent="0">
              <a:buNone/>
            </a:pPr>
            <a:endParaRPr lang="en-US" sz="2800" dirty="0"/>
          </a:p>
          <a:p>
            <a:r>
              <a:rPr lang="en-US" sz="2800" dirty="0"/>
              <a:t>You must answer if the toy is passed to you. (Points deducted from your weekly participation grade if you refuse.)</a:t>
            </a:r>
          </a:p>
          <a:p>
            <a:r>
              <a:rPr lang="en-US" sz="2800" dirty="0"/>
              <a:t>If you don’t know the answer, look it up in your notes or </a:t>
            </a:r>
            <a:r>
              <a:rPr lang="en-US" sz="2800" i="1" dirty="0"/>
              <a:t>discuss it</a:t>
            </a:r>
            <a:r>
              <a:rPr lang="en-US" sz="2800" dirty="0"/>
              <a:t> with a classmate. (i.e. don’t just ask for the answer)</a:t>
            </a:r>
          </a:p>
          <a:p>
            <a:r>
              <a:rPr lang="en-US" sz="2800" dirty="0"/>
              <a:t>If the class reaches 25 points, extra points will be given on the next unit exam.</a:t>
            </a:r>
          </a:p>
          <a:p>
            <a:r>
              <a:rPr lang="en-US" sz="2800" dirty="0"/>
              <a:t>The class will have 3 minutes to earn as many points as possible.</a:t>
            </a:r>
          </a:p>
        </p:txBody>
      </p:sp>
    </p:spTree>
    <p:extLst>
      <p:ext uri="{BB962C8B-B14F-4D97-AF65-F5344CB8AC3E}">
        <p14:creationId xmlns:p14="http://schemas.microsoft.com/office/powerpoint/2010/main" val="291064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261586" y="32990"/>
            <a:ext cx="8915401" cy="129540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1"/>
                </a:solidFill>
                <a:latin typeface="Arial" pitchFamily="-123" charset="0"/>
              </a:rPr>
              <a:t>Using Wind to </a:t>
            </a:r>
            <a:r>
              <a:rPr lang="en-US" b="1" dirty="0" smtClean="0">
                <a:solidFill>
                  <a:schemeClr val="tx1"/>
                </a:solidFill>
                <a:latin typeface="Arial" pitchFamily="-123" charset="0"/>
              </a:rPr>
              <a:t>Make </a:t>
            </a:r>
            <a:r>
              <a:rPr lang="en-US" b="1" dirty="0">
                <a:solidFill>
                  <a:schemeClr val="tx1"/>
                </a:solidFill>
                <a:latin typeface="Arial" pitchFamily="-123" charset="0"/>
              </a:rPr>
              <a:t>Electricity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598" y="1764421"/>
            <a:ext cx="5646739" cy="32004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Wind turbines (windmills) convert wind’s </a:t>
            </a:r>
            <a:r>
              <a:rPr lang="en-US" sz="3200" b="1" dirty="0">
                <a:solidFill>
                  <a:srgbClr val="FF6600"/>
                </a:solidFill>
              </a:rPr>
              <a:t>kinetic energy </a:t>
            </a:r>
            <a:r>
              <a:rPr lang="en-US" sz="3200" dirty="0"/>
              <a:t>to </a:t>
            </a:r>
            <a:r>
              <a:rPr lang="en-US" sz="3200" b="1" dirty="0">
                <a:solidFill>
                  <a:srgbClr val="FF6600"/>
                </a:solidFill>
              </a:rPr>
              <a:t>electrical energy</a:t>
            </a:r>
            <a:r>
              <a:rPr lang="en-US" sz="3200" dirty="0"/>
              <a:t>.</a:t>
            </a:r>
          </a:p>
          <a:p>
            <a:pPr>
              <a:spcBef>
                <a:spcPct val="50000"/>
              </a:spcBef>
            </a:pPr>
            <a:r>
              <a:rPr lang="en-US" sz="3200" dirty="0"/>
              <a:t>Wind turbines can be placed on </a:t>
            </a:r>
            <a:r>
              <a:rPr lang="en-US" sz="3200" b="1" dirty="0">
                <a:solidFill>
                  <a:srgbClr val="FF6600"/>
                </a:solidFill>
              </a:rPr>
              <a:t>land or offshore</a:t>
            </a:r>
            <a:r>
              <a:rPr lang="en-US" sz="3200" dirty="0"/>
              <a:t>.</a:t>
            </a:r>
          </a:p>
          <a:p>
            <a:pPr>
              <a:spcBef>
                <a:spcPct val="50000"/>
              </a:spcBef>
            </a:pPr>
            <a:r>
              <a:rPr lang="en-US" sz="3200" dirty="0"/>
              <a:t>Turbines can be </a:t>
            </a:r>
            <a:r>
              <a:rPr lang="en-US" sz="3200" b="1" dirty="0">
                <a:solidFill>
                  <a:srgbClr val="FF6600"/>
                </a:solidFill>
              </a:rPr>
              <a:t>solitary</a:t>
            </a:r>
            <a:r>
              <a:rPr lang="en-US" sz="3200" dirty="0"/>
              <a:t> or built in </a:t>
            </a:r>
            <a:r>
              <a:rPr lang="en-US" sz="3200" b="1" dirty="0">
                <a:solidFill>
                  <a:srgbClr val="FF6600"/>
                </a:solidFill>
              </a:rPr>
              <a:t>groups</a:t>
            </a:r>
            <a:r>
              <a:rPr lang="en-US" sz="3200" dirty="0"/>
              <a:t> called wind farms.</a:t>
            </a:r>
          </a:p>
          <a:p>
            <a:pPr>
              <a:buFont typeface="Times" pitchFamily="-123" charset="0"/>
              <a:buNone/>
            </a:pPr>
            <a:endParaRPr lang="en-US" sz="3200" dirty="0"/>
          </a:p>
        </p:txBody>
      </p:sp>
      <p:pic>
        <p:nvPicPr>
          <p:cNvPr id="77837" name="Picture 13" descr="0133724751a1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75338" y="762000"/>
            <a:ext cx="2597150" cy="586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0706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08" y="148459"/>
            <a:ext cx="8880092" cy="64167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58320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Why?</a:t>
            </a:r>
            <a:endParaRPr lang="en-US" b="1" dirty="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918350" y="1972861"/>
            <a:ext cx="7458887" cy="1920076"/>
          </a:xfrm>
          <a:prstGeom prst="rect">
            <a:avLst/>
          </a:prstGeom>
          <a:solidFill>
            <a:srgbClr val="FDFFED"/>
          </a:solidFill>
          <a:ln w="25400">
            <a:solidFill>
              <a:srgbClr val="99CC00"/>
            </a:solidFill>
            <a:miter lim="800000"/>
            <a:headEnd/>
            <a:tailEnd/>
          </a:ln>
          <a:effectLst>
            <a:outerShdw blurRad="137160" dist="88794" dir="1799997" algn="ctr" rotWithShape="0">
              <a:schemeClr val="bg2">
                <a:alpha val="50000"/>
              </a:schemeClr>
            </a:outerShdw>
          </a:effectLst>
        </p:spPr>
        <p:txBody>
          <a:bodyPr lIns="182880" tIns="182880" rIns="182880" bIns="182880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Font typeface="Times" pitchFamily="-123" charset="0"/>
              <a:buNone/>
            </a:pPr>
            <a:r>
              <a:rPr lang="en-US" sz="3200" b="0" dirty="0">
                <a:solidFill>
                  <a:srgbClr val="008040"/>
                </a:solidFill>
                <a:latin typeface="Arial Bold" pitchFamily="-123" charset="0"/>
                <a:ea typeface="MS Pゴシック" pitchFamily="-92" charset="-128"/>
                <a:cs typeface="MS Pゴシック" pitchFamily="-92" charset="-128"/>
              </a:rPr>
              <a:t>Did You Know?</a:t>
            </a:r>
            <a:r>
              <a:rPr lang="en-US" sz="3200" b="0" i="1" dirty="0">
                <a:latin typeface="Myriad Pro" pitchFamily="-123" charset="0"/>
                <a:ea typeface="MS Pゴシック" pitchFamily="-92" charset="-128"/>
                <a:cs typeface="MS Pゴシック" pitchFamily="-92" charset="-128"/>
              </a:rPr>
              <a:t> </a:t>
            </a:r>
            <a:r>
              <a:rPr lang="en-US" sz="3200" b="0" i="1" dirty="0">
                <a:ea typeface="MS Pゴシック" pitchFamily="-92" charset="-128"/>
                <a:cs typeface="MS Pゴシック" pitchFamily="-92" charset="-128"/>
              </a:rPr>
              <a:t>Average wind speeds are 20% faster offshore than on land</a:t>
            </a:r>
            <a:r>
              <a:rPr lang="en-US" sz="3200" b="0" i="1" dirty="0" smtClean="0">
                <a:ea typeface="MS Pゴシック" pitchFamily="-92" charset="-128"/>
                <a:cs typeface="MS Pゴシック" pitchFamily="-92" charset="-128"/>
              </a:rPr>
              <a:t>.</a:t>
            </a:r>
            <a:endParaRPr lang="en-US" sz="3200" b="0" dirty="0">
              <a:ea typeface="MS Pゴシック" pitchFamily="-92" charset="-128"/>
              <a:cs typeface="MS Pゴシック" pitchFamily="-92" charset="-128"/>
            </a:endParaRPr>
          </a:p>
        </p:txBody>
      </p:sp>
      <p:pic>
        <p:nvPicPr>
          <p:cNvPr id="5" name="Picture 12" descr="slide 20 nrel16110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655" y="3639500"/>
            <a:ext cx="4418715" cy="29422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370" y="3499324"/>
            <a:ext cx="4522630" cy="323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6527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Wind Energy Fun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05214"/>
            <a:ext cx="9293113" cy="4587500"/>
          </a:xfrm>
        </p:spPr>
        <p:txBody>
          <a:bodyPr>
            <a:noAutofit/>
          </a:bodyPr>
          <a:lstStyle/>
          <a:p>
            <a:r>
              <a:rPr lang="en-US" sz="3200" dirty="0">
                <a:hlinkClick r:id="rId2"/>
              </a:rPr>
              <a:t>https://www.youtube.com/watch?v=</a:t>
            </a:r>
            <a:r>
              <a:rPr lang="en-US" sz="3200" dirty="0" smtClean="0">
                <a:hlinkClick r:id="rId2"/>
              </a:rPr>
              <a:t>tsZITSeQFR0</a:t>
            </a: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What are some benefits of using wind energy?</a:t>
            </a:r>
          </a:p>
          <a:p>
            <a:pPr marL="0" indent="0">
              <a:buNone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What are some disadvantages of using wind energy?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170414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  <a:latin typeface="Arial" pitchFamily="-123" charset="0"/>
              </a:rPr>
              <a:t>Benefits and Costs of Wind Power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ct val="30000"/>
              </a:spcBef>
            </a:pPr>
            <a:r>
              <a:rPr lang="en-US" sz="2400" b="1" dirty="0"/>
              <a:t>Benefits:</a:t>
            </a:r>
            <a:endParaRPr lang="en-US" sz="2400" dirty="0"/>
          </a:p>
          <a:p>
            <a:pPr>
              <a:spcBef>
                <a:spcPct val="30000"/>
              </a:spcBef>
            </a:pPr>
            <a:endParaRPr lang="en-US" sz="2400" i="1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1" y="2584097"/>
            <a:ext cx="4876800" cy="3608293"/>
          </a:xfrm>
        </p:spPr>
        <p:txBody>
          <a:bodyPr>
            <a:noAutofit/>
          </a:bodyPr>
          <a:lstStyle/>
          <a:p>
            <a:pPr lvl="1">
              <a:spcBef>
                <a:spcPct val="30000"/>
              </a:spcBef>
            </a:pPr>
            <a:r>
              <a:rPr lang="en-US" sz="2800" dirty="0" smtClean="0"/>
              <a:t>No </a:t>
            </a:r>
            <a:r>
              <a:rPr lang="en-US" sz="2800" dirty="0"/>
              <a:t>pollution or greenhouse gases produced during operation</a:t>
            </a:r>
          </a:p>
          <a:p>
            <a:pPr lvl="1">
              <a:spcBef>
                <a:spcPct val="30000"/>
              </a:spcBef>
            </a:pPr>
            <a:r>
              <a:rPr lang="en-US" sz="2800" dirty="0"/>
              <a:t>Under good wind conditions, </a:t>
            </a:r>
            <a:r>
              <a:rPr lang="en-US" sz="2800" b="1" dirty="0">
                <a:solidFill>
                  <a:srgbClr val="FFFF00"/>
                </a:solidFill>
              </a:rPr>
              <a:t>produces far more energy than it uses</a:t>
            </a:r>
          </a:p>
          <a:p>
            <a:pPr lvl="1">
              <a:spcBef>
                <a:spcPct val="30000"/>
              </a:spcBef>
            </a:pPr>
            <a:r>
              <a:rPr lang="en-US" sz="2800" dirty="0"/>
              <a:t>Relatively cheap to operate</a:t>
            </a:r>
            <a:endParaRPr lang="en-US" sz="2800" i="1" dirty="0"/>
          </a:p>
          <a:p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ea typeface="MS Pゴシック" pitchFamily="-92" charset="-128"/>
                <a:cs typeface="MS Pゴシック" pitchFamily="-92" charset="-128"/>
              </a:rPr>
              <a:t>Costs: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422774" y="2649071"/>
            <a:ext cx="4721225" cy="3608293"/>
          </a:xfrm>
        </p:spPr>
        <p:txBody>
          <a:bodyPr>
            <a:noAutofit/>
          </a:bodyPr>
          <a:lstStyle/>
          <a:p>
            <a:pPr marL="673100" lvl="1" indent="-215900">
              <a:lnSpc>
                <a:spcPct val="90000"/>
              </a:lnSpc>
              <a:spcBef>
                <a:spcPct val="30000"/>
              </a:spcBef>
              <a:buFont typeface="Times" pitchFamily="-123" charset="0"/>
              <a:buChar char="•"/>
            </a:pPr>
            <a:r>
              <a:rPr lang="en-US" sz="2400" dirty="0" smtClean="0">
                <a:ea typeface="MS Pゴシック" pitchFamily="-92" charset="-128"/>
                <a:cs typeface="MS Pゴシック" pitchFamily="-92" charset="-128"/>
              </a:rPr>
              <a:t>High </a:t>
            </a:r>
            <a:r>
              <a:rPr lang="en-US" sz="2400" dirty="0">
                <a:ea typeface="MS Pゴシック" pitchFamily="-92" charset="-128"/>
                <a:cs typeface="MS Pゴシック" pitchFamily="-92" charset="-128"/>
              </a:rPr>
              <a:t>startup costs</a:t>
            </a:r>
          </a:p>
          <a:p>
            <a:pPr marL="673100" lvl="1" indent="-215900">
              <a:lnSpc>
                <a:spcPct val="90000"/>
              </a:lnSpc>
              <a:spcBef>
                <a:spcPct val="30000"/>
              </a:spcBef>
              <a:buFont typeface="Times" pitchFamily="-123" charset="0"/>
              <a:buChar char="•"/>
            </a:pPr>
            <a:r>
              <a:rPr lang="en-US" sz="2400" dirty="0">
                <a:ea typeface="MS Pゴシック" pitchFamily="-92" charset="-128"/>
                <a:cs typeface="MS Pゴシック" pitchFamily="-92" charset="-128"/>
              </a:rPr>
              <a:t>Winds can be </a:t>
            </a:r>
            <a:r>
              <a:rPr lang="en-US" sz="2400" b="1" dirty="0">
                <a:solidFill>
                  <a:srgbClr val="FFFF00"/>
                </a:solidFill>
                <a:ea typeface="MS Pゴシック" pitchFamily="-92" charset="-128"/>
                <a:cs typeface="MS Pゴシック" pitchFamily="-92" charset="-128"/>
              </a:rPr>
              <a:t>unpredictable</a:t>
            </a:r>
            <a:r>
              <a:rPr lang="en-US" sz="2400" dirty="0">
                <a:ea typeface="MS Pゴシック" pitchFamily="-92" charset="-128"/>
                <a:cs typeface="MS Pゴシック" pitchFamily="-92" charset="-128"/>
              </a:rPr>
              <a:t>.</a:t>
            </a:r>
          </a:p>
          <a:p>
            <a:pPr marL="673100" lvl="1" indent="-215900">
              <a:lnSpc>
                <a:spcPct val="90000"/>
              </a:lnSpc>
              <a:spcBef>
                <a:spcPct val="30000"/>
              </a:spcBef>
              <a:buFont typeface="Times" pitchFamily="-123" charset="0"/>
              <a:buChar char="•"/>
            </a:pPr>
            <a:r>
              <a:rPr lang="en-US" sz="2400" dirty="0">
                <a:ea typeface="MS Pゴシック" pitchFamily="-92" charset="-128"/>
                <a:cs typeface="MS Pゴシック" pitchFamily="-92" charset="-128"/>
              </a:rPr>
              <a:t>Fastest winds are often not near population centers.</a:t>
            </a:r>
          </a:p>
          <a:p>
            <a:pPr marL="673100" lvl="1" indent="-215900">
              <a:lnSpc>
                <a:spcPct val="90000"/>
              </a:lnSpc>
              <a:spcBef>
                <a:spcPct val="30000"/>
              </a:spcBef>
              <a:buFont typeface="Times" pitchFamily="-123" charset="0"/>
              <a:buChar char="•"/>
            </a:pPr>
            <a:r>
              <a:rPr lang="en-US" sz="2400" dirty="0">
                <a:ea typeface="MS Pゴシック" pitchFamily="-92" charset="-128"/>
                <a:cs typeface="MS Pゴシック" pitchFamily="-92" charset="-128"/>
              </a:rPr>
              <a:t>Communities complain about the </a:t>
            </a:r>
            <a:r>
              <a:rPr lang="en-US" sz="2400" b="1" dirty="0">
                <a:solidFill>
                  <a:srgbClr val="FFFF00"/>
                </a:solidFill>
                <a:ea typeface="MS Pゴシック" pitchFamily="-92" charset="-128"/>
                <a:cs typeface="MS Pゴシック" pitchFamily="-92" charset="-128"/>
              </a:rPr>
              <a:t>looks and noise </a:t>
            </a:r>
            <a:r>
              <a:rPr lang="en-US" sz="2400" dirty="0">
                <a:ea typeface="MS Pゴシック" pitchFamily="-92" charset="-128"/>
                <a:cs typeface="MS Pゴシック" pitchFamily="-92" charset="-128"/>
              </a:rPr>
              <a:t>of wind farms.</a:t>
            </a:r>
          </a:p>
          <a:p>
            <a:pPr marL="673100" lvl="1" indent="-215900">
              <a:lnSpc>
                <a:spcPct val="90000"/>
              </a:lnSpc>
              <a:spcBef>
                <a:spcPct val="30000"/>
              </a:spcBef>
              <a:buFont typeface="Times" pitchFamily="-123" charset="0"/>
              <a:buChar char="•"/>
            </a:pPr>
            <a:r>
              <a:rPr lang="en-US" sz="2400" dirty="0">
                <a:ea typeface="MS Pゴシック" pitchFamily="-92" charset="-128"/>
                <a:cs typeface="MS Pゴシック" pitchFamily="-92" charset="-128"/>
              </a:rPr>
              <a:t>Can be </a:t>
            </a:r>
            <a:r>
              <a:rPr lang="en-US" sz="2400" b="1" dirty="0">
                <a:solidFill>
                  <a:srgbClr val="FFFF00"/>
                </a:solidFill>
                <a:ea typeface="MS Pゴシック" pitchFamily="-92" charset="-128"/>
                <a:cs typeface="MS Pゴシック" pitchFamily="-92" charset="-128"/>
              </a:rPr>
              <a:t>harmful to birds and bats</a:t>
            </a:r>
          </a:p>
          <a:p>
            <a:pPr>
              <a:spcBef>
                <a:spcPct val="50000"/>
              </a:spcBef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40056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dirty="0" smtClean="0"/>
              <a:t>REMINDERS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83745"/>
            <a:ext cx="9144000" cy="5285937"/>
          </a:xfrm>
        </p:spPr>
        <p:txBody>
          <a:bodyPr>
            <a:normAutofit/>
          </a:bodyPr>
          <a:lstStyle/>
          <a:p>
            <a:pPr marL="448056" lvl="1" indent="0">
              <a:buNone/>
            </a:pPr>
            <a:r>
              <a:rPr lang="en-US" sz="3200" b="1" dirty="0" smtClean="0">
                <a:solidFill>
                  <a:srgbClr val="CCFFCC"/>
                </a:solidFill>
              </a:rPr>
              <a:t>DON’T FORGET YOUR PACKET STAMPS!</a:t>
            </a:r>
          </a:p>
          <a:p>
            <a:pPr lvl="1"/>
            <a:r>
              <a:rPr lang="en-US" sz="3200" dirty="0" smtClean="0">
                <a:solidFill>
                  <a:srgbClr val="FFFFFF"/>
                </a:solidFill>
              </a:rPr>
              <a:t>Benchmark </a:t>
            </a:r>
            <a:r>
              <a:rPr lang="en-US" sz="3200" dirty="0">
                <a:solidFill>
                  <a:srgbClr val="FFFFFF"/>
                </a:solidFill>
              </a:rPr>
              <a:t>dates – </a:t>
            </a:r>
            <a:r>
              <a:rPr lang="en-US" sz="3200" b="1" dirty="0">
                <a:solidFill>
                  <a:srgbClr val="000000"/>
                </a:solidFill>
              </a:rPr>
              <a:t>June 10 and June 11</a:t>
            </a:r>
            <a:r>
              <a:rPr lang="en-US" sz="3200" b="1" dirty="0" smtClean="0">
                <a:solidFill>
                  <a:srgbClr val="000000"/>
                </a:solidFill>
              </a:rPr>
              <a:t>.</a:t>
            </a:r>
          </a:p>
          <a:p>
            <a:pPr lvl="1"/>
            <a:r>
              <a:rPr lang="en-US" sz="3200" b="1" dirty="0" smtClean="0">
                <a:solidFill>
                  <a:srgbClr val="FFFFFF"/>
                </a:solidFill>
              </a:rPr>
              <a:t>PERIOD 10 ONLY: Call to Action Project, </a:t>
            </a:r>
            <a:r>
              <a:rPr lang="en-US" sz="3200" b="1" dirty="0" smtClean="0">
                <a:solidFill>
                  <a:srgbClr val="FF0000"/>
                </a:solidFill>
              </a:rPr>
              <a:t>DUE June 16, 2014.</a:t>
            </a:r>
          </a:p>
          <a:p>
            <a:pPr lvl="1"/>
            <a:r>
              <a:rPr lang="en-US" sz="3200" b="1" dirty="0" smtClean="0"/>
              <a:t>Period 10 ONLY: Chapter 18 Classwork Packet </a:t>
            </a:r>
            <a:r>
              <a:rPr lang="en-US" sz="3200" b="1" dirty="0" smtClean="0">
                <a:solidFill>
                  <a:srgbClr val="FF0000"/>
                </a:solidFill>
              </a:rPr>
              <a:t>DUE Friday, June 13, 2014.</a:t>
            </a:r>
          </a:p>
          <a:p>
            <a:pPr lvl="1"/>
            <a:r>
              <a:rPr lang="en-US" sz="3200" b="1" dirty="0" smtClean="0"/>
              <a:t>Period 6 ONLY: Renewable Energy Source Business Plan Project </a:t>
            </a:r>
            <a:r>
              <a:rPr lang="en-US" sz="3200" b="1" dirty="0" smtClean="0">
                <a:solidFill>
                  <a:srgbClr val="FF0000"/>
                </a:solidFill>
              </a:rPr>
              <a:t>DUE June 17, 2014.</a:t>
            </a:r>
            <a:endParaRPr lang="en-US" sz="3200" b="1" dirty="0">
              <a:solidFill>
                <a:srgbClr val="FF0000"/>
              </a:solidFill>
            </a:endParaRPr>
          </a:p>
          <a:p>
            <a:pPr marL="36576" indent="0">
              <a:buNone/>
            </a:pPr>
            <a:endParaRPr lang="en-US" sz="3200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506" y="0"/>
            <a:ext cx="2140494" cy="178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6659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Socrative</a:t>
            </a:r>
            <a:r>
              <a:rPr lang="en-US" b="1" dirty="0" smtClean="0"/>
              <a:t> Exit Slip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905362"/>
            <a:ext cx="9144000" cy="4525963"/>
          </a:xfrm>
        </p:spPr>
        <p:txBody>
          <a:bodyPr>
            <a:noAutofit/>
          </a:bodyPr>
          <a:lstStyle/>
          <a:p>
            <a:r>
              <a:rPr lang="en-US" sz="3200" dirty="0" smtClean="0"/>
              <a:t>Go to </a:t>
            </a:r>
            <a:r>
              <a:rPr lang="en-US" sz="3200" dirty="0" smtClean="0">
                <a:hlinkClick r:id="rId2"/>
              </a:rPr>
              <a:t>http://m.socrative.com</a:t>
            </a:r>
            <a:endParaRPr lang="en-US" sz="3200" dirty="0" smtClean="0"/>
          </a:p>
          <a:p>
            <a:r>
              <a:rPr lang="en-US" sz="3200" dirty="0" smtClean="0"/>
              <a:t>Join room #66355</a:t>
            </a:r>
          </a:p>
          <a:p>
            <a:r>
              <a:rPr lang="en-US" sz="3200" dirty="0" smtClean="0"/>
              <a:t>Wait for instructions.</a:t>
            </a:r>
          </a:p>
          <a:p>
            <a:r>
              <a:rPr lang="en-US" sz="3200" dirty="0" smtClean="0"/>
              <a:t>Answer the following questions in the space provided: </a:t>
            </a:r>
          </a:p>
          <a:p>
            <a:pPr marL="962406" lvl="1" indent="-514350">
              <a:buFont typeface="+mj-lt"/>
              <a:buAutoNum type="arabicPeriod"/>
            </a:pPr>
            <a:r>
              <a:rPr lang="en-US" sz="3200" dirty="0" smtClean="0"/>
              <a:t>What are the benefits and disadvantages of wind energy?</a:t>
            </a:r>
          </a:p>
          <a:p>
            <a:pPr marL="448056" lvl="1" indent="0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99462990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40" name="Picture 16"/>
          <p:cNvPicPr>
            <a:picLocks noChangeAspect="1" noChangeArrowheads="1"/>
          </p:cNvPicPr>
          <p:nvPr/>
        </p:nvPicPr>
        <p:blipFill>
          <a:blip r:embed="rId3"/>
          <a:srcRect t="1682"/>
          <a:stretch>
            <a:fillRect/>
          </a:stretch>
        </p:blipFill>
        <p:spPr bwMode="auto">
          <a:xfrm rot="16187633">
            <a:off x="1718468" y="-502443"/>
            <a:ext cx="5630863" cy="891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4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101" y="0"/>
            <a:ext cx="8935598" cy="1123807"/>
          </a:xfrm>
        </p:spPr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</a:rPr>
              <a:t>Lesson 18.4  Energy From Hydrogen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876800" y="1295400"/>
            <a:ext cx="3429000" cy="609600"/>
          </a:xfrm>
          <a:ln/>
        </p:spPr>
        <p:txBody>
          <a:bodyPr/>
          <a:lstStyle/>
          <a:p>
            <a:r>
              <a:rPr lang="en-US"/>
              <a:t>Hydrogen is the most abundant element in the universe.</a:t>
            </a:r>
          </a:p>
        </p:txBody>
      </p:sp>
      <p:sp>
        <p:nvSpPr>
          <p:cNvPr id="103432" name="Rectangle 8"/>
          <p:cNvSpPr>
            <a:spLocks noChangeArrowheads="1"/>
          </p:cNvSpPr>
          <p:nvPr/>
        </p:nvSpPr>
        <p:spPr bwMode="auto">
          <a:xfrm>
            <a:off x="457200" y="5562600"/>
            <a:ext cx="29876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FFFFFF"/>
                </a:solidFill>
              </a:rPr>
              <a:t>Rockets, such as those that powered the space shuttle, have</a:t>
            </a:r>
            <a:r>
              <a:rPr lang="en-US" b="0"/>
              <a:t> </a:t>
            </a:r>
            <a:r>
              <a:rPr lang="en-US" b="0">
                <a:solidFill>
                  <a:srgbClr val="FFFFFF"/>
                </a:solidFill>
              </a:rPr>
              <a:t>been powered by hydrogen fuel.</a:t>
            </a:r>
          </a:p>
        </p:txBody>
      </p:sp>
    </p:spTree>
    <p:extLst>
      <p:ext uri="{BB962C8B-B14F-4D97-AF65-F5344CB8AC3E}">
        <p14:creationId xmlns:p14="http://schemas.microsoft.com/office/powerpoint/2010/main" val="320668616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67200" y="1828800"/>
            <a:ext cx="4724400" cy="4876800"/>
          </a:xfrm>
        </p:spPr>
        <p:txBody>
          <a:bodyPr>
            <a:normAutofit lnSpcReduction="10000"/>
          </a:bodyPr>
          <a:lstStyle/>
          <a:p>
            <a:pPr>
              <a:spcBef>
                <a:spcPct val="40000"/>
              </a:spcBef>
            </a:pPr>
            <a:r>
              <a:rPr lang="en-US"/>
              <a:t>H</a:t>
            </a:r>
            <a:r>
              <a:rPr lang="en-US" baseline="-25000"/>
              <a:t>2</a:t>
            </a:r>
            <a:r>
              <a:rPr lang="en-US"/>
              <a:t> gas can be combusted to produce heat, with just water as a byproduct.</a:t>
            </a:r>
          </a:p>
          <a:p>
            <a:pPr>
              <a:spcBef>
                <a:spcPct val="40000"/>
              </a:spcBef>
            </a:pPr>
            <a:r>
              <a:rPr lang="en-US"/>
              <a:t>On Earth, H</a:t>
            </a:r>
            <a:r>
              <a:rPr lang="en-US" baseline="-25000"/>
              <a:t>2</a:t>
            </a:r>
            <a:r>
              <a:rPr lang="en-US"/>
              <a:t> is commonly found in compounds such as water, though it is rare in its elemental form, H</a:t>
            </a:r>
            <a:r>
              <a:rPr lang="en-US" baseline="-25000"/>
              <a:t>2 </a:t>
            </a:r>
            <a:r>
              <a:rPr lang="en-US"/>
              <a:t>gas.</a:t>
            </a:r>
          </a:p>
          <a:p>
            <a:pPr>
              <a:spcBef>
                <a:spcPct val="40000"/>
              </a:spcBef>
            </a:pPr>
            <a:r>
              <a:rPr lang="en-US"/>
              <a:t>H</a:t>
            </a:r>
            <a:r>
              <a:rPr lang="en-US" baseline="-25000"/>
              <a:t>2</a:t>
            </a:r>
            <a:r>
              <a:rPr lang="en-US"/>
              <a:t> can be produced by breaking down water (H</a:t>
            </a:r>
            <a:r>
              <a:rPr lang="en-US" baseline="-25000"/>
              <a:t>2</a:t>
            </a:r>
            <a:r>
              <a:rPr lang="en-US"/>
              <a:t>O) or methane (CH</a:t>
            </a:r>
            <a:r>
              <a:rPr lang="en-US" baseline="-25000"/>
              <a:t>4</a:t>
            </a:r>
            <a:r>
              <a:rPr lang="en-US"/>
              <a:t>).</a:t>
            </a:r>
          </a:p>
          <a:p>
            <a:pPr>
              <a:spcBef>
                <a:spcPct val="40000"/>
              </a:spcBef>
            </a:pPr>
            <a:r>
              <a:rPr lang="en-US"/>
              <a:t>A new technology involves using green algae to produce H</a:t>
            </a:r>
            <a:r>
              <a:rPr lang="en-US" baseline="-25000"/>
              <a:t>2</a:t>
            </a:r>
            <a:r>
              <a:rPr lang="en-US"/>
              <a:t> from water.</a:t>
            </a:r>
          </a:p>
        </p:txBody>
      </p:sp>
      <p:sp>
        <p:nvSpPr>
          <p:cNvPr id="47116" name="Rectangle 12"/>
          <p:cNvSpPr>
            <a:spLocks noGrp="1" noChangeArrowheads="1"/>
          </p:cNvSpPr>
          <p:nvPr>
            <p:ph type="title"/>
          </p:nvPr>
        </p:nvSpPr>
        <p:spPr>
          <a:xfrm>
            <a:off x="148448" y="256917"/>
            <a:ext cx="8995552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1"/>
                </a:solidFill>
                <a:latin typeface="Arial" pitchFamily="-123" charset="0"/>
              </a:rPr>
              <a:t>Hydrogen (</a:t>
            </a:r>
            <a:r>
              <a:rPr lang="en-US" b="1" dirty="0"/>
              <a:t>H</a:t>
            </a:r>
            <a:r>
              <a:rPr lang="en-US" b="1" baseline="-25000" dirty="0"/>
              <a:t>2</a:t>
            </a:r>
            <a:r>
              <a:rPr lang="en-US" b="1" dirty="0">
                <a:solidFill>
                  <a:schemeClr val="tx1"/>
                </a:solidFill>
                <a:latin typeface="Arial" pitchFamily="-123" charset="0"/>
              </a:rPr>
              <a:t>) as a Fuel Source</a:t>
            </a:r>
          </a:p>
        </p:txBody>
      </p:sp>
      <p:sp>
        <p:nvSpPr>
          <p:cNvPr id="47125" name="Text Box 21"/>
          <p:cNvSpPr txBox="1">
            <a:spLocks noChangeArrowheads="1"/>
          </p:cNvSpPr>
          <p:nvPr/>
        </p:nvSpPr>
        <p:spPr bwMode="auto">
          <a:xfrm>
            <a:off x="609600" y="6172200"/>
            <a:ext cx="3124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Algae used to produce hydrogen gas</a:t>
            </a:r>
            <a:endParaRPr lang="en-US"/>
          </a:p>
        </p:txBody>
      </p:sp>
      <p:pic>
        <p:nvPicPr>
          <p:cNvPr id="47128" name="Picture 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828800"/>
            <a:ext cx="3390900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3180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486"/>
            <a:ext cx="9144000" cy="1417638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Arial" pitchFamily="-123" charset="0"/>
              </a:rPr>
              <a:t>Benefits and Costs of </a:t>
            </a:r>
            <a:br>
              <a:rPr lang="en-US" b="1" dirty="0">
                <a:solidFill>
                  <a:schemeClr val="tx1"/>
                </a:solidFill>
                <a:latin typeface="Arial" pitchFamily="-123" charset="0"/>
              </a:rPr>
            </a:br>
            <a:r>
              <a:rPr lang="en-US" b="1" dirty="0">
                <a:solidFill>
                  <a:schemeClr val="tx1"/>
                </a:solidFill>
                <a:latin typeface="Arial" pitchFamily="-123" charset="0"/>
              </a:rPr>
              <a:t>Hydrogen as a Fuel Source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57400"/>
            <a:ext cx="8305800" cy="4724400"/>
          </a:xfrm>
        </p:spPr>
        <p:txBody>
          <a:bodyPr>
            <a:normAutofit lnSpcReduction="10000"/>
          </a:bodyPr>
          <a:lstStyle/>
          <a:p>
            <a:pPr>
              <a:spcBef>
                <a:spcPct val="40000"/>
              </a:spcBef>
            </a:pPr>
            <a:r>
              <a:rPr lang="en-US" b="1"/>
              <a:t>Benefits:</a:t>
            </a:r>
            <a:endParaRPr lang="en-US"/>
          </a:p>
          <a:p>
            <a:pPr lvl="1">
              <a:spcBef>
                <a:spcPct val="40000"/>
              </a:spcBef>
            </a:pPr>
            <a:r>
              <a:rPr lang="en-US"/>
              <a:t>Inexhaustible supply of hydrogen</a:t>
            </a:r>
          </a:p>
          <a:p>
            <a:pPr lvl="1">
              <a:spcBef>
                <a:spcPct val="40000"/>
              </a:spcBef>
            </a:pPr>
            <a:r>
              <a:rPr lang="en-US"/>
              <a:t>Few greenhouse gases or pollutants</a:t>
            </a:r>
          </a:p>
          <a:p>
            <a:pPr lvl="1">
              <a:spcBef>
                <a:spcPct val="40000"/>
              </a:spcBef>
            </a:pPr>
            <a:r>
              <a:rPr lang="en-US"/>
              <a:t>Water and heat might be the only </a:t>
            </a:r>
            <a:br>
              <a:rPr lang="en-US"/>
            </a:br>
            <a:r>
              <a:rPr lang="en-US"/>
              <a:t>byproducts.</a:t>
            </a:r>
          </a:p>
          <a:p>
            <a:pPr lvl="1">
              <a:spcBef>
                <a:spcPct val="40000"/>
              </a:spcBef>
            </a:pPr>
            <a:r>
              <a:rPr lang="en-US"/>
              <a:t>Can be stored and transported</a:t>
            </a:r>
          </a:p>
          <a:p>
            <a:pPr>
              <a:spcBef>
                <a:spcPct val="40000"/>
              </a:spcBef>
            </a:pPr>
            <a:r>
              <a:rPr lang="en-US" b="1"/>
              <a:t>Costs:</a:t>
            </a:r>
          </a:p>
          <a:p>
            <a:pPr lvl="1">
              <a:spcBef>
                <a:spcPct val="40000"/>
              </a:spcBef>
            </a:pPr>
            <a:r>
              <a:rPr lang="en-US"/>
              <a:t>Hydrolysis (splitting of water to generate H</a:t>
            </a:r>
            <a:r>
              <a:rPr lang="en-US" baseline="-25000"/>
              <a:t>2</a:t>
            </a:r>
            <a:r>
              <a:rPr lang="en-US"/>
              <a:t>) is expensive, and breaking down methane yields carbon dioxide. Both require energy from an outside source.</a:t>
            </a:r>
          </a:p>
          <a:p>
            <a:pPr lvl="1">
              <a:spcBef>
                <a:spcPct val="40000"/>
              </a:spcBef>
            </a:pPr>
            <a:r>
              <a:rPr lang="en-US"/>
              <a:t>H</a:t>
            </a:r>
            <a:r>
              <a:rPr lang="en-US" baseline="-25000"/>
              <a:t>2</a:t>
            </a:r>
            <a:r>
              <a:rPr lang="en-US"/>
              <a:t> gas must be compressed if used for vehicle fuel.</a:t>
            </a:r>
            <a:endParaRPr lang="en-US" sz="2400" i="1"/>
          </a:p>
        </p:txBody>
      </p:sp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228600" y="3735388"/>
            <a:ext cx="464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30000"/>
              </a:spcBef>
              <a:buFont typeface="Times" pitchFamily="-123" charset="0"/>
              <a:buNone/>
            </a:pPr>
            <a:endParaRPr lang="en-US" sz="2000" b="0">
              <a:ea typeface="MS Pゴシック" pitchFamily="-92" charset="-128"/>
              <a:cs typeface="MS Pゴシック" pitchFamily="-92" charset="-128"/>
            </a:endParaRPr>
          </a:p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05480" name="Picture 8" descr="slide 23 nrel 15984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133600"/>
            <a:ext cx="3429000" cy="2573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4359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205740" y="2766060"/>
            <a:ext cx="4318254" cy="261913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Period 6:</a:t>
            </a:r>
          </a:p>
          <a:p>
            <a:pPr marL="34290" indent="0">
              <a:buNone/>
            </a:pPr>
            <a:endParaRPr lang="en-US" sz="3200" dirty="0">
              <a:solidFill>
                <a:srgbClr val="FFFFFF"/>
              </a:solidFill>
            </a:endParaRPr>
          </a:p>
          <a:p>
            <a:pPr marL="34290" indent="0">
              <a:buNone/>
            </a:pPr>
            <a:r>
              <a:rPr lang="en-US" sz="3200" b="1" dirty="0" smtClean="0">
                <a:solidFill>
                  <a:srgbClr val="FFFFFF"/>
                </a:solidFill>
              </a:rPr>
              <a:t>     98 </a:t>
            </a:r>
            <a:r>
              <a:rPr lang="en-US" sz="3200" b="1" dirty="0" err="1" smtClean="0">
                <a:solidFill>
                  <a:srgbClr val="FFFFFF"/>
                </a:solidFill>
              </a:rPr>
              <a:t>pts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5029200" y="2766060"/>
            <a:ext cx="3261181" cy="261913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Period </a:t>
            </a:r>
            <a:r>
              <a:rPr lang="en-US" sz="3200" b="1" dirty="0" smtClean="0">
                <a:solidFill>
                  <a:srgbClr val="FFFFFF"/>
                </a:solidFill>
              </a:rPr>
              <a:t>10:</a:t>
            </a:r>
          </a:p>
          <a:p>
            <a:endParaRPr lang="en-US" sz="32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FFFF"/>
                </a:solidFill>
              </a:rPr>
              <a:t>96pts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Environmental Science Verbal Drill </a:t>
            </a:r>
            <a:r>
              <a:rPr lang="en-US" b="1" dirty="0"/>
              <a:t>P</a:t>
            </a:r>
            <a:r>
              <a:rPr lang="en-US" b="1" dirty="0" smtClean="0"/>
              <a:t>oints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27779" y="6231677"/>
            <a:ext cx="799242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Note: 10% extra credit added to last quiz.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33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5174" y="79468"/>
            <a:ext cx="7612063" cy="1058721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Arial" pitchFamily="-123" charset="0"/>
              </a:rPr>
              <a:t>Fuel Cells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5400" y="1752600"/>
            <a:ext cx="3962400" cy="48006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 and O</a:t>
            </a:r>
            <a:r>
              <a:rPr lang="en-US" baseline="-25000" dirty="0"/>
              <a:t>2</a:t>
            </a:r>
            <a:r>
              <a:rPr lang="en-US" dirty="0"/>
              <a:t> react to form water, producing electricity in the fuel cell’s electrodes.</a:t>
            </a:r>
            <a:endParaRPr lang="en-US" sz="2000" dirty="0"/>
          </a:p>
          <a:p>
            <a:r>
              <a:rPr lang="en-US" dirty="0"/>
              <a:t>Only byproducts are water vapor and heat.</a:t>
            </a:r>
          </a:p>
          <a:p>
            <a:r>
              <a:rPr lang="en-US" dirty="0"/>
              <a:t>Can power vehicles or power plants</a:t>
            </a:r>
          </a:p>
          <a:p>
            <a:r>
              <a:rPr lang="en-US" dirty="0"/>
              <a:t>Can provide electricity to places “off-grid” or unreachable by conventional power companies</a:t>
            </a:r>
          </a:p>
        </p:txBody>
      </p:sp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2209800" y="63246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Fuel Cell</a:t>
            </a:r>
          </a:p>
        </p:txBody>
      </p:sp>
      <p:pic>
        <p:nvPicPr>
          <p:cNvPr id="49166" name="Picture 14" descr="0133724751a1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633055"/>
            <a:ext cx="5029200" cy="49201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1896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8650224" cy="1470025"/>
          </a:xfrm>
        </p:spPr>
        <p:txBody>
          <a:bodyPr/>
          <a:lstStyle/>
          <a:p>
            <a:r>
              <a:rPr lang="en-US" b="1" dirty="0"/>
              <a:t>Why do we need to find alternative sources of energy?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93776" y="2839598"/>
            <a:ext cx="7196328" cy="987552"/>
          </a:xfrm>
        </p:spPr>
        <p:txBody>
          <a:bodyPr/>
          <a:lstStyle/>
          <a:p>
            <a:r>
              <a:rPr lang="en-US" sz="3200" b="1" dirty="0" smtClean="0"/>
              <a:t>THINK. PAIR. SHARE.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80177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  <a:latin typeface="Arial" pitchFamily="-123" charset="0"/>
              </a:rPr>
              <a:t>Why We Need Alternative </a:t>
            </a:r>
            <a:br>
              <a:rPr lang="en-US" b="1" dirty="0">
                <a:solidFill>
                  <a:schemeClr val="tx1"/>
                </a:solidFill>
                <a:latin typeface="Arial" pitchFamily="-123" charset="0"/>
              </a:rPr>
            </a:br>
            <a:r>
              <a:rPr lang="en-US" b="1" dirty="0">
                <a:solidFill>
                  <a:schemeClr val="tx1"/>
                </a:solidFill>
                <a:latin typeface="Arial" pitchFamily="-123" charset="0"/>
              </a:rPr>
              <a:t>Energy Sources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429000" y="1722438"/>
            <a:ext cx="5935383" cy="5135562"/>
          </a:xfrm>
        </p:spPr>
        <p:txBody>
          <a:bodyPr>
            <a:noAutofit/>
          </a:bodyPr>
          <a:lstStyle/>
          <a:p>
            <a:pPr marL="225425" indent="-225425">
              <a:spcBef>
                <a:spcPct val="50000"/>
              </a:spcBef>
            </a:pPr>
            <a:r>
              <a:rPr lang="en-US" sz="2500" b="1" dirty="0"/>
              <a:t>Economic reasons:</a:t>
            </a:r>
            <a:r>
              <a:rPr lang="en-US" sz="2500" dirty="0"/>
              <a:t> </a:t>
            </a:r>
          </a:p>
          <a:p>
            <a:pPr lvl="1">
              <a:spcBef>
                <a:spcPct val="50000"/>
              </a:spcBef>
            </a:pPr>
            <a:r>
              <a:rPr lang="en-US" sz="2500" dirty="0"/>
              <a:t>Fossil fuels won’t last forever.</a:t>
            </a:r>
          </a:p>
          <a:p>
            <a:pPr lvl="1">
              <a:spcBef>
                <a:spcPct val="50000"/>
              </a:spcBef>
            </a:pPr>
            <a:r>
              <a:rPr lang="en-US" sz="2500" dirty="0"/>
              <a:t>Renewables provide new jobs.</a:t>
            </a:r>
          </a:p>
          <a:p>
            <a:pPr lvl="1">
              <a:spcBef>
                <a:spcPct val="50000"/>
              </a:spcBef>
            </a:pPr>
            <a:r>
              <a:rPr lang="en-US" sz="2500" dirty="0"/>
              <a:t>Our country will be less dependent on others for fuel.</a:t>
            </a:r>
          </a:p>
          <a:p>
            <a:pPr marL="225425" indent="-225425">
              <a:spcBef>
                <a:spcPct val="50000"/>
              </a:spcBef>
            </a:pPr>
            <a:r>
              <a:rPr lang="en-US" sz="2500" b="1" dirty="0"/>
              <a:t>Environmental reasons:</a:t>
            </a:r>
            <a:r>
              <a:rPr lang="en-US" sz="2500" dirty="0"/>
              <a:t> </a:t>
            </a:r>
          </a:p>
          <a:p>
            <a:pPr lvl="1">
              <a:spcBef>
                <a:spcPct val="50000"/>
              </a:spcBef>
            </a:pPr>
            <a:r>
              <a:rPr lang="en-US" sz="2500" dirty="0"/>
              <a:t>Renewables will decrease air pollution and greenhouse gas emissions.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1066800" y="1981200"/>
            <a:ext cx="3581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200" i="1"/>
          </a:p>
        </p:txBody>
      </p:sp>
      <p:pic>
        <p:nvPicPr>
          <p:cNvPr id="11287" name="Picture 23" descr="slide 4a nrel 09764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079875"/>
            <a:ext cx="2895600" cy="1304925"/>
          </a:xfrm>
          <a:prstGeom prst="rect">
            <a:avLst/>
          </a:prstGeom>
          <a:noFill/>
        </p:spPr>
      </p:pic>
      <p:pic>
        <p:nvPicPr>
          <p:cNvPr id="11288" name="Picture 24" descr="slide 4b 00560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1905000"/>
            <a:ext cx="3273425" cy="2212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9064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6" name="Picture 24" descr="slide 3 10452T"/>
          <p:cNvPicPr>
            <a:picLocks noChangeAspect="1" noChangeArrowheads="1"/>
          </p:cNvPicPr>
          <p:nvPr/>
        </p:nvPicPr>
        <p:blipFill>
          <a:blip r:embed="rId3"/>
          <a:srcRect r="1688" b="23024"/>
          <a:stretch>
            <a:fillRect/>
          </a:stretch>
        </p:blipFill>
        <p:spPr bwMode="auto">
          <a:xfrm>
            <a:off x="114300" y="1143000"/>
            <a:ext cx="8877300" cy="5562600"/>
          </a:xfrm>
          <a:prstGeom prst="rect">
            <a:avLst/>
          </a:prstGeom>
          <a:noFill/>
        </p:spPr>
      </p:pic>
      <p:sp>
        <p:nvSpPr>
          <p:cNvPr id="821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63013" y="585589"/>
            <a:ext cx="9206756" cy="77528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Lesson 18.1 Biomass and Geothermal Energy</a:t>
            </a:r>
          </a:p>
        </p:txBody>
      </p:sp>
      <p:sp>
        <p:nvSpPr>
          <p:cNvPr id="821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429000" y="5562600"/>
            <a:ext cx="5334000" cy="914400"/>
          </a:xfrm>
          <a:solidFill>
            <a:srgbClr val="CCFF66">
              <a:alpha val="87000"/>
            </a:srgbClr>
          </a:solidFill>
          <a:ln/>
        </p:spPr>
        <p:txBody>
          <a:bodyPr/>
          <a:lstStyle/>
          <a:p>
            <a:r>
              <a:rPr lang="en-US"/>
              <a:t>Agricultural waste, methane gas from landfills, and heat from the Earth are just a few renewable energy sources that can help replace fossil fuels.</a:t>
            </a:r>
          </a:p>
        </p:txBody>
      </p:sp>
    </p:spTree>
    <p:extLst>
      <p:ext uri="{BB962C8B-B14F-4D97-AF65-F5344CB8AC3E}">
        <p14:creationId xmlns:p14="http://schemas.microsoft.com/office/powerpoint/2010/main" val="3040044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1488</TotalTime>
  <Words>2313</Words>
  <Application>Microsoft Macintosh PowerPoint</Application>
  <PresentationFormat>On-screen Show (4:3)</PresentationFormat>
  <Paragraphs>346</Paragraphs>
  <Slides>60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Habitat</vt:lpstr>
      <vt:lpstr>ENVIRONMENTAL SCIENCE Catalyst 6/6/14</vt:lpstr>
      <vt:lpstr>Agenda 6/6/14</vt:lpstr>
      <vt:lpstr>Announcements</vt:lpstr>
      <vt:lpstr>Environmental Science Gpoints</vt:lpstr>
      <vt:lpstr>Environmental Science  Verbal Drill</vt:lpstr>
      <vt:lpstr>Environmental Science Verbal Drill Points</vt:lpstr>
      <vt:lpstr>Why do we need to find alternative sources of energy? </vt:lpstr>
      <vt:lpstr>Why We Need Alternative  Energy Sources</vt:lpstr>
      <vt:lpstr>Lesson 18.1 Biomass and Geothermal Energy</vt:lpstr>
      <vt:lpstr>Biomass Energy</vt:lpstr>
      <vt:lpstr>How Biomass Works</vt:lpstr>
      <vt:lpstr>Biomass Energy Sources</vt:lpstr>
      <vt:lpstr>Biofuels</vt:lpstr>
      <vt:lpstr>THINK. PAIR.SHARE. Turn to a partner and discuss: What do you think are the benefits of biomass energy? </vt:lpstr>
      <vt:lpstr>THINK. PAIR.SHARE. Turn to a partner and discuss: What do you think are the disadvantages of biomass energy? </vt:lpstr>
      <vt:lpstr>Benefits and Costs of  Biomass Energy</vt:lpstr>
      <vt:lpstr>Objective 6/4/14</vt:lpstr>
      <vt:lpstr>GEOTHERMAL ENERGY</vt:lpstr>
      <vt:lpstr>Geothermal Energy</vt:lpstr>
      <vt:lpstr>Geothermal Power Plant</vt:lpstr>
      <vt:lpstr>Using Geothermal Energy</vt:lpstr>
      <vt:lpstr>Geysers</vt:lpstr>
      <vt:lpstr>Benefits and Costs of  Geothermal Energy</vt:lpstr>
      <vt:lpstr>Benefits and Costs of  Geothermal Energy Continued</vt:lpstr>
      <vt:lpstr>PERIOD 6 ONLY:  Objective 6/4/14</vt:lpstr>
      <vt:lpstr>Renewable Energy Resources Business Plan Project</vt:lpstr>
      <vt:lpstr>Renewable Sources of Energy</vt:lpstr>
      <vt:lpstr>Project Work Time Expectations</vt:lpstr>
      <vt:lpstr>During Classwork Time</vt:lpstr>
      <vt:lpstr>During Classwork Time</vt:lpstr>
      <vt:lpstr>Objective 6/5/14</vt:lpstr>
      <vt:lpstr>Lesson 18.2  Hydropower and Ocean Power</vt:lpstr>
      <vt:lpstr>Generating Electricity  With Hydropower</vt:lpstr>
      <vt:lpstr>Generating Electricity from Hydropower</vt:lpstr>
      <vt:lpstr>PowerPoint Presentation</vt:lpstr>
      <vt:lpstr>Benefits and Costs of Hydropower</vt:lpstr>
      <vt:lpstr>Tidal Energy</vt:lpstr>
      <vt:lpstr>Objective 6/5/14</vt:lpstr>
      <vt:lpstr>Lesson 18.3  Solar and Wind Energy</vt:lpstr>
      <vt:lpstr>Harnessing Solar Energy for Heat</vt:lpstr>
      <vt:lpstr>Harnessing Solar Energy to  Make Electricity</vt:lpstr>
      <vt:lpstr>Harnessing Solar Energy</vt:lpstr>
      <vt:lpstr>Harnessing Solar Energy to  Make Electricity</vt:lpstr>
      <vt:lpstr>PowerPoint Presentation</vt:lpstr>
      <vt:lpstr>PowerPoint Presentation</vt:lpstr>
      <vt:lpstr>Benefits and Costs of  Solar Power</vt:lpstr>
      <vt:lpstr>How Does Solar Energy Work</vt:lpstr>
      <vt:lpstr>REMINDERS</vt:lpstr>
      <vt:lpstr>Objective 6/5/14</vt:lpstr>
      <vt:lpstr>Using Wind to Make Electricity</vt:lpstr>
      <vt:lpstr>PowerPoint Presentation</vt:lpstr>
      <vt:lpstr>Why?</vt:lpstr>
      <vt:lpstr>Wind Energy Fun</vt:lpstr>
      <vt:lpstr>Benefits and Costs of Wind Power</vt:lpstr>
      <vt:lpstr>REMINDERS</vt:lpstr>
      <vt:lpstr>Socrative Exit Slip</vt:lpstr>
      <vt:lpstr>Lesson 18.4  Energy From Hydrogen</vt:lpstr>
      <vt:lpstr>Hydrogen (H2) as a Fuel Source</vt:lpstr>
      <vt:lpstr>Benefits and Costs of  Hydrogen as a Fuel Source</vt:lpstr>
      <vt:lpstr>Fuel Cells</vt:lpstr>
    </vt:vector>
  </TitlesOfParts>
  <Company>Elizabeth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Bruce Gutierrez</dc:creator>
  <cp:lastModifiedBy>Bruce Gutierrez</cp:lastModifiedBy>
  <cp:revision>139</cp:revision>
  <dcterms:created xsi:type="dcterms:W3CDTF">2013-05-13T22:33:27Z</dcterms:created>
  <dcterms:modified xsi:type="dcterms:W3CDTF">2014-06-06T03:42:37Z</dcterms:modified>
</cp:coreProperties>
</file>