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sldIdLst>
    <p:sldId id="257" r:id="rId2"/>
    <p:sldId id="289" r:id="rId3"/>
    <p:sldId id="290" r:id="rId4"/>
    <p:sldId id="291" r:id="rId5"/>
    <p:sldId id="292" r:id="rId6"/>
    <p:sldId id="293" r:id="rId7"/>
    <p:sldId id="274" r:id="rId8"/>
    <p:sldId id="258" r:id="rId9"/>
    <p:sldId id="294" r:id="rId10"/>
    <p:sldId id="295" r:id="rId11"/>
    <p:sldId id="296" r:id="rId12"/>
    <p:sldId id="259" r:id="rId13"/>
    <p:sldId id="260" r:id="rId14"/>
    <p:sldId id="261" r:id="rId15"/>
    <p:sldId id="267" r:id="rId16"/>
    <p:sldId id="268" r:id="rId17"/>
    <p:sldId id="269" r:id="rId18"/>
    <p:sldId id="270" r:id="rId19"/>
    <p:sldId id="271" r:id="rId20"/>
    <p:sldId id="280" r:id="rId21"/>
    <p:sldId id="281" r:id="rId22"/>
    <p:sldId id="282" r:id="rId23"/>
    <p:sldId id="283" r:id="rId24"/>
    <p:sldId id="284" r:id="rId25"/>
    <p:sldId id="285" r:id="rId26"/>
    <p:sldId id="286" r:id="rId27"/>
    <p:sldId id="262" r:id="rId28"/>
    <p:sldId id="263" r:id="rId29"/>
    <p:sldId id="26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9" d="100"/>
          <a:sy n="89" d="100"/>
        </p:scale>
        <p:origin x="-14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D2451F-AAE6-3243-8C93-06057D887D88}" type="datetimeFigureOut">
              <a:rPr lang="en-US" smtClean="0"/>
              <a:t>3/20/13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858D34D-F53F-594E-8C3F-5383C8D1D8A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2451F-AAE6-3243-8C93-06057D887D88}" type="datetimeFigureOut">
              <a:rPr lang="en-US" smtClean="0"/>
              <a:t>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8D34D-F53F-594E-8C3F-5383C8D1D8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2451F-AAE6-3243-8C93-06057D887D88}" type="datetimeFigureOut">
              <a:rPr lang="en-US" smtClean="0"/>
              <a:t>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8D34D-F53F-594E-8C3F-5383C8D1D8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D2451F-AAE6-3243-8C93-06057D887D88}" type="datetimeFigureOut">
              <a:rPr lang="en-US" smtClean="0"/>
              <a:t>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8D34D-F53F-594E-8C3F-5383C8D1D8A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4D2451F-AAE6-3243-8C93-06057D887D88}" type="datetimeFigureOut">
              <a:rPr lang="en-US" smtClean="0"/>
              <a:t>3/20/13</a:t>
            </a:fld>
            <a:endParaRPr lang="en-US"/>
          </a:p>
        </p:txBody>
      </p:sp>
      <p:sp>
        <p:nvSpPr>
          <p:cNvPr id="8" name="Slide Number Placeholder 7"/>
          <p:cNvSpPr>
            <a:spLocks noGrp="1"/>
          </p:cNvSpPr>
          <p:nvPr>
            <p:ph type="sldNum" sz="quarter" idx="11"/>
          </p:nvPr>
        </p:nvSpPr>
        <p:spPr/>
        <p:txBody>
          <a:bodyPr/>
          <a:lstStyle/>
          <a:p>
            <a:fld id="{3858D34D-F53F-594E-8C3F-5383C8D1D8A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D2451F-AAE6-3243-8C93-06057D887D88}" type="datetimeFigureOut">
              <a:rPr lang="en-US" smtClean="0"/>
              <a:t>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8D34D-F53F-594E-8C3F-5383C8D1D8A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D2451F-AAE6-3243-8C93-06057D887D88}" type="datetimeFigureOut">
              <a:rPr lang="en-US" smtClean="0"/>
              <a:t>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58D34D-F53F-594E-8C3F-5383C8D1D8A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D2451F-AAE6-3243-8C93-06057D887D88}" type="datetimeFigureOut">
              <a:rPr lang="en-US" smtClean="0"/>
              <a:t>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58D34D-F53F-594E-8C3F-5383C8D1D8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2451F-AAE6-3243-8C93-06057D887D88}" type="datetimeFigureOut">
              <a:rPr lang="en-US" smtClean="0"/>
              <a:t>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58D34D-F53F-594E-8C3F-5383C8D1D8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D2451F-AAE6-3243-8C93-06057D887D88}" type="datetimeFigureOut">
              <a:rPr lang="en-US" smtClean="0"/>
              <a:t>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8D34D-F53F-594E-8C3F-5383C8D1D8A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D2451F-AAE6-3243-8C93-06057D887D88}" type="datetimeFigureOut">
              <a:rPr lang="en-US" smtClean="0"/>
              <a:t>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3858D34D-F53F-594E-8C3F-5383C8D1D8A4}"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8543924"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752600"/>
            <a:ext cx="9001124" cy="50241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4D2451F-AAE6-3243-8C93-06057D887D88}" type="datetimeFigureOut">
              <a:rPr lang="en-US" smtClean="0"/>
              <a:t>3/20/13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3858D34D-F53F-594E-8C3F-5383C8D1D8A4}"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32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12.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13.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gutierrezbr@elizabeth.k12.nj.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Catalyst 3</a:t>
            </a:r>
            <a:r>
              <a:rPr lang="en-US" dirty="0" smtClean="0"/>
              <a:t>/</a:t>
            </a:r>
            <a:r>
              <a:rPr lang="en-US" dirty="0" smtClean="0"/>
              <a:t>20</a:t>
            </a:r>
            <a:r>
              <a:rPr lang="en-US" dirty="0" smtClean="0"/>
              <a:t>/</a:t>
            </a:r>
            <a:r>
              <a:rPr lang="en-US" dirty="0" smtClean="0"/>
              <a:t>13</a:t>
            </a:r>
            <a:endParaRPr lang="en-US" dirty="0"/>
          </a:p>
        </p:txBody>
      </p:sp>
      <p:sp>
        <p:nvSpPr>
          <p:cNvPr id="3" name="Content Placeholder 2"/>
          <p:cNvSpPr>
            <a:spLocks noGrp="1"/>
          </p:cNvSpPr>
          <p:nvPr>
            <p:ph idx="1"/>
          </p:nvPr>
        </p:nvSpPr>
        <p:spPr/>
        <p:txBody>
          <a:bodyPr>
            <a:normAutofit fontScale="85000" lnSpcReduction="10000"/>
          </a:bodyPr>
          <a:lstStyle/>
          <a:p>
            <a:pPr lvl="0"/>
            <a:endParaRPr lang="en-US" sz="4400" dirty="0">
              <a:solidFill>
                <a:srgbClr val="FF0000"/>
              </a:solidFill>
            </a:endParaRPr>
          </a:p>
          <a:p>
            <a:r>
              <a:rPr lang="en-US" dirty="0" smtClean="0"/>
              <a:t>1. Write a </a:t>
            </a:r>
            <a:r>
              <a:rPr lang="en-US" i="1" dirty="0" smtClean="0"/>
              <a:t>balanced chemical equation </a:t>
            </a:r>
            <a:r>
              <a:rPr lang="en-US" dirty="0" smtClean="0"/>
              <a:t>that describes the reaction below: </a:t>
            </a:r>
          </a:p>
          <a:p>
            <a:endParaRPr lang="en-US" dirty="0"/>
          </a:p>
          <a:p>
            <a:r>
              <a:rPr lang="en-US" dirty="0" smtClean="0"/>
              <a:t>solid </a:t>
            </a:r>
            <a:r>
              <a:rPr lang="en-US" dirty="0"/>
              <a:t>iron (III) oxide reacts with solid aluminum metal to yield solid aluminum oxide and solid iron metal</a:t>
            </a:r>
          </a:p>
          <a:p>
            <a:endParaRPr lang="en-US" b="0" dirty="0" smtClean="0"/>
          </a:p>
          <a:p>
            <a:endParaRPr lang="en-US" b="0" dirty="0"/>
          </a:p>
          <a:p>
            <a:r>
              <a:rPr lang="en-US" dirty="0">
                <a:solidFill>
                  <a:srgbClr val="3366FF"/>
                </a:solidFill>
              </a:rPr>
              <a:t>Please have your uniform on properly and ID around your neck.</a:t>
            </a:r>
          </a:p>
          <a:p>
            <a:endParaRPr lang="en-US" dirty="0"/>
          </a:p>
        </p:txBody>
      </p:sp>
    </p:spTree>
    <p:extLst>
      <p:ext uri="{BB962C8B-B14F-4D97-AF65-F5344CB8AC3E}">
        <p14:creationId xmlns:p14="http://schemas.microsoft.com/office/powerpoint/2010/main" val="3245302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23069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80059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Equation</a:t>
            </a:r>
            <a:endParaRPr lang="en-US" dirty="0"/>
          </a:p>
        </p:txBody>
      </p:sp>
      <p:sp>
        <p:nvSpPr>
          <p:cNvPr id="3" name="Content Placeholder 2"/>
          <p:cNvSpPr>
            <a:spLocks noGrp="1"/>
          </p:cNvSpPr>
          <p:nvPr>
            <p:ph idx="1"/>
          </p:nvPr>
        </p:nvSpPr>
        <p:spPr/>
        <p:txBody>
          <a:bodyPr/>
          <a:lstStyle/>
          <a:p>
            <a:r>
              <a:rPr lang="en-US" dirty="0"/>
              <a:t>A chemical equation summarizes a chemical reaction through </a:t>
            </a:r>
            <a:r>
              <a:rPr lang="en-US" dirty="0" smtClean="0">
                <a:solidFill>
                  <a:srgbClr val="FF0000"/>
                </a:solidFill>
              </a:rPr>
              <a:t>symbols</a:t>
            </a:r>
            <a:r>
              <a:rPr lang="en-US" dirty="0" smtClean="0"/>
              <a:t> </a:t>
            </a:r>
            <a:r>
              <a:rPr lang="en-US" dirty="0"/>
              <a:t>and </a:t>
            </a:r>
            <a:r>
              <a:rPr lang="en-US" dirty="0" smtClean="0">
                <a:solidFill>
                  <a:srgbClr val="FF0000"/>
                </a:solidFill>
              </a:rPr>
              <a:t>chemical formulas</a:t>
            </a:r>
            <a:r>
              <a:rPr lang="en-US" dirty="0" smtClean="0"/>
              <a:t>.</a:t>
            </a:r>
            <a:endParaRPr lang="en-US" dirty="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92782"/>
            <a:ext cx="8040095" cy="3341692"/>
          </a:xfrm>
          <a:prstGeom prst="rect">
            <a:avLst/>
          </a:prstGeom>
          <a:noFill/>
          <a:ln>
            <a:noFill/>
          </a:ln>
        </p:spPr>
      </p:pic>
    </p:spTree>
    <p:extLst>
      <p:ext uri="{BB962C8B-B14F-4D97-AF65-F5344CB8AC3E}">
        <p14:creationId xmlns:p14="http://schemas.microsoft.com/office/powerpoint/2010/main" val="1367172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88158"/>
            <a:ext cx="8951949" cy="6669841"/>
          </a:xfrm>
          <a:prstGeom prst="rect">
            <a:avLst/>
          </a:prstGeom>
          <a:noFill/>
          <a:ln>
            <a:noFill/>
          </a:ln>
        </p:spPr>
      </p:pic>
    </p:spTree>
    <p:extLst>
      <p:ext uri="{BB962C8B-B14F-4D97-AF65-F5344CB8AC3E}">
        <p14:creationId xmlns:p14="http://schemas.microsoft.com/office/powerpoint/2010/main" val="3504835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Equations Must have</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All reactants and products</a:t>
            </a:r>
          </a:p>
          <a:p>
            <a:endParaRPr lang="en-US" dirty="0" smtClean="0"/>
          </a:p>
          <a:p>
            <a:pPr marL="514350" indent="-514350">
              <a:buAutoNum type="arabicPeriod"/>
            </a:pPr>
            <a:r>
              <a:rPr lang="en-US" dirty="0" smtClean="0"/>
              <a:t>Correct chemical formulas for reactants and products</a:t>
            </a:r>
          </a:p>
          <a:p>
            <a:endParaRPr lang="en-US" dirty="0" smtClean="0"/>
          </a:p>
          <a:p>
            <a:pPr marL="514350" indent="-514350">
              <a:buAutoNum type="arabicPeriod"/>
            </a:pPr>
            <a:r>
              <a:rPr lang="en-US" dirty="0" smtClean="0"/>
              <a:t>Satisfy the Law of the Conservation of Mass**</a:t>
            </a:r>
            <a:endParaRPr lang="en-US" dirty="0"/>
          </a:p>
        </p:txBody>
      </p:sp>
    </p:spTree>
    <p:extLst>
      <p:ext uri="{BB962C8B-B14F-4D97-AF65-F5344CB8AC3E}">
        <p14:creationId xmlns:p14="http://schemas.microsoft.com/office/powerpoint/2010/main" val="3727604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the Conservation of Mass</a:t>
            </a:r>
            <a:endParaRPr lang="en-US" dirty="0"/>
          </a:p>
        </p:txBody>
      </p:sp>
      <p:sp>
        <p:nvSpPr>
          <p:cNvPr id="3" name="Content Placeholder 2"/>
          <p:cNvSpPr>
            <a:spLocks noGrp="1"/>
          </p:cNvSpPr>
          <p:nvPr>
            <p:ph idx="1"/>
          </p:nvPr>
        </p:nvSpPr>
        <p:spPr/>
        <p:txBody>
          <a:bodyPr/>
          <a:lstStyle/>
          <a:p>
            <a:r>
              <a:rPr lang="en-US" dirty="0"/>
              <a:t>The Law of the Conservation of Mass states that </a:t>
            </a:r>
            <a:r>
              <a:rPr lang="en-US" dirty="0" smtClean="0">
                <a:solidFill>
                  <a:srgbClr val="FF0000"/>
                </a:solidFill>
              </a:rPr>
              <a:t>MATTER </a:t>
            </a:r>
            <a:r>
              <a:rPr lang="en-US" dirty="0"/>
              <a:t>cannot be </a:t>
            </a:r>
            <a:r>
              <a:rPr lang="en-US" dirty="0" smtClean="0">
                <a:solidFill>
                  <a:srgbClr val="FF0000"/>
                </a:solidFill>
              </a:rPr>
              <a:t>CREATED</a:t>
            </a:r>
            <a:r>
              <a:rPr lang="en-US" dirty="0" smtClean="0"/>
              <a:t> or </a:t>
            </a:r>
            <a:r>
              <a:rPr lang="en-US" dirty="0" smtClean="0">
                <a:solidFill>
                  <a:srgbClr val="FF0000"/>
                </a:solidFill>
              </a:rPr>
              <a:t>DESTROYED</a:t>
            </a:r>
            <a:r>
              <a:rPr lang="en-US" dirty="0" smtClean="0"/>
              <a:t>.</a:t>
            </a:r>
            <a:endParaRPr lang="en-US" dirty="0"/>
          </a:p>
          <a:p>
            <a:r>
              <a:rPr lang="en-US" dirty="0"/>
              <a:t> </a:t>
            </a:r>
          </a:p>
          <a:p>
            <a:r>
              <a:rPr lang="en-US" dirty="0"/>
              <a:t>To follow this law, chemical equations must be </a:t>
            </a:r>
            <a:r>
              <a:rPr lang="en-US" dirty="0" smtClean="0">
                <a:solidFill>
                  <a:srgbClr val="FF0000"/>
                </a:solidFill>
              </a:rPr>
              <a:t>BALANCED</a:t>
            </a:r>
            <a:r>
              <a:rPr lang="en-US" dirty="0" smtClean="0"/>
              <a:t>.</a:t>
            </a:r>
            <a:endParaRPr lang="en-US" dirty="0"/>
          </a:p>
          <a:p>
            <a:endParaRPr lang="en-US" dirty="0"/>
          </a:p>
        </p:txBody>
      </p:sp>
    </p:spTree>
    <p:extLst>
      <p:ext uri="{BB962C8B-B14F-4D97-AF65-F5344CB8AC3E}">
        <p14:creationId xmlns:p14="http://schemas.microsoft.com/office/powerpoint/2010/main" val="295360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start Balancing Chemical Equations…</a:t>
            </a:r>
            <a:endParaRPr lang="en-US" dirty="0"/>
          </a:p>
        </p:txBody>
      </p:sp>
      <p:sp>
        <p:nvSpPr>
          <p:cNvPr id="3" name="Content Placeholder 2"/>
          <p:cNvSpPr>
            <a:spLocks noGrp="1"/>
          </p:cNvSpPr>
          <p:nvPr>
            <p:ph idx="1"/>
          </p:nvPr>
        </p:nvSpPr>
        <p:spPr/>
        <p:txBody>
          <a:bodyPr/>
          <a:lstStyle/>
          <a:p>
            <a:r>
              <a:rPr lang="en-US" dirty="0"/>
              <a:t>W</a:t>
            </a:r>
            <a:r>
              <a:rPr lang="en-US" dirty="0" smtClean="0"/>
              <a:t>e </a:t>
            </a:r>
            <a:r>
              <a:rPr lang="en-US" dirty="0"/>
              <a:t>must first be able to </a:t>
            </a:r>
            <a:r>
              <a:rPr lang="en-US" dirty="0">
                <a:solidFill>
                  <a:srgbClr val="FF6600"/>
                </a:solidFill>
              </a:rPr>
              <a:t>count</a:t>
            </a:r>
            <a:r>
              <a:rPr lang="en-US" dirty="0"/>
              <a:t> the number of </a:t>
            </a:r>
            <a:r>
              <a:rPr lang="en-US" dirty="0">
                <a:solidFill>
                  <a:srgbClr val="FF6600"/>
                </a:solidFill>
              </a:rPr>
              <a:t>atoms of each element </a:t>
            </a:r>
            <a:r>
              <a:rPr lang="en-US" dirty="0"/>
              <a:t>in a given compound and decide whether or not a compound is balanced. </a:t>
            </a:r>
          </a:p>
        </p:txBody>
      </p:sp>
    </p:spTree>
    <p:extLst>
      <p:ext uri="{BB962C8B-B14F-4D97-AF65-F5344CB8AC3E}">
        <p14:creationId xmlns:p14="http://schemas.microsoft.com/office/powerpoint/2010/main" val="1339267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616"/>
            <a:ext cx="8543924" cy="1371600"/>
          </a:xfrm>
        </p:spPr>
        <p:txBody>
          <a:bodyPr/>
          <a:lstStyle/>
          <a:p>
            <a:r>
              <a:rPr lang="en-US" dirty="0" smtClean="0"/>
              <a:t>Balanced?</a:t>
            </a:r>
            <a:endParaRPr lang="en-US" dirty="0"/>
          </a:p>
        </p:txBody>
      </p:sp>
      <p:sp>
        <p:nvSpPr>
          <p:cNvPr id="3" name="Content Placeholder 2"/>
          <p:cNvSpPr>
            <a:spLocks noGrp="1"/>
          </p:cNvSpPr>
          <p:nvPr>
            <p:ph idx="1"/>
          </p:nvPr>
        </p:nvSpPr>
        <p:spPr>
          <a:xfrm>
            <a:off x="0" y="1380067"/>
            <a:ext cx="9001124" cy="5024120"/>
          </a:xfrm>
        </p:spPr>
        <p:txBody>
          <a:bodyPr/>
          <a:lstStyle/>
          <a:p>
            <a:r>
              <a:rPr lang="en-US" i="1" dirty="0"/>
              <a:t>Example#1:</a:t>
            </a:r>
            <a:endParaRPr lang="en-US" dirty="0"/>
          </a:p>
          <a:p>
            <a:r>
              <a:rPr lang="en-US" dirty="0"/>
              <a:t> </a:t>
            </a:r>
          </a:p>
          <a:p>
            <a:r>
              <a:rPr lang="en-US" dirty="0"/>
              <a:t>Zn(s) + </a:t>
            </a:r>
            <a:r>
              <a:rPr lang="en-US" dirty="0" err="1"/>
              <a:t>HCl</a:t>
            </a:r>
            <a:r>
              <a:rPr lang="en-US" dirty="0"/>
              <a:t> (</a:t>
            </a:r>
            <a:r>
              <a:rPr lang="en-US" dirty="0" err="1"/>
              <a:t>aq</a:t>
            </a:r>
            <a:r>
              <a:rPr lang="en-US" dirty="0"/>
              <a:t>) </a:t>
            </a:r>
            <a:r>
              <a:rPr lang="en-US" dirty="0">
                <a:sym typeface="Wingdings"/>
              </a:rPr>
              <a:t></a:t>
            </a:r>
            <a:r>
              <a:rPr lang="en-US" dirty="0"/>
              <a:t> ZnCl</a:t>
            </a:r>
            <a:r>
              <a:rPr lang="en-US" baseline="-25000" dirty="0"/>
              <a:t>2</a:t>
            </a:r>
            <a:r>
              <a:rPr lang="en-US" dirty="0"/>
              <a:t>(</a:t>
            </a:r>
            <a:r>
              <a:rPr lang="en-US" dirty="0" err="1"/>
              <a:t>aq</a:t>
            </a:r>
            <a:r>
              <a:rPr lang="en-US" dirty="0"/>
              <a:t>) + H</a:t>
            </a:r>
            <a:r>
              <a:rPr lang="en-US" baseline="-25000" dirty="0"/>
              <a:t>2</a:t>
            </a:r>
            <a:r>
              <a:rPr lang="en-US" dirty="0"/>
              <a:t>(g)           </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46457413"/>
              </p:ext>
            </p:extLst>
          </p:nvPr>
        </p:nvGraphicFramePr>
        <p:xfrm>
          <a:off x="237066" y="3809999"/>
          <a:ext cx="8764057" cy="2827867"/>
        </p:xfrm>
        <a:graphic>
          <a:graphicData uri="http://schemas.openxmlformats.org/presentationml/2006/ole">
            <mc:AlternateContent xmlns:mc="http://schemas.openxmlformats.org/markup-compatibility/2006">
              <mc:Choice xmlns:v="urn:schemas-microsoft-com:vml" Requires="v">
                <p:oleObj spid="_x0000_s1076" name="Document" r:id="rId3" imgW="5626100" imgH="1384300" progId="Word.Document.12">
                  <p:embed/>
                </p:oleObj>
              </mc:Choice>
              <mc:Fallback>
                <p:oleObj name="Document" r:id="rId3" imgW="5626100" imgH="1384300" progId="Word.Document.12">
                  <p:embed/>
                  <p:pic>
                    <p:nvPicPr>
                      <p:cNvPr id="0" name=""/>
                      <p:cNvPicPr/>
                      <p:nvPr/>
                    </p:nvPicPr>
                    <p:blipFill>
                      <a:blip r:embed="rId4"/>
                      <a:stretch>
                        <a:fillRect/>
                      </a:stretch>
                    </p:blipFill>
                    <p:spPr>
                      <a:xfrm>
                        <a:off x="237066" y="3809999"/>
                        <a:ext cx="8764057" cy="2827867"/>
                      </a:xfrm>
                      <a:prstGeom prst="rect">
                        <a:avLst/>
                      </a:prstGeom>
                    </p:spPr>
                  </p:pic>
                </p:oleObj>
              </mc:Fallback>
            </mc:AlternateContent>
          </a:graphicData>
        </a:graphic>
      </p:graphicFrame>
    </p:spTree>
    <p:extLst>
      <p:ext uri="{BB962C8B-B14F-4D97-AF65-F5344CB8AC3E}">
        <p14:creationId xmlns:p14="http://schemas.microsoft.com/office/powerpoint/2010/main" val="927704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514388990"/>
              </p:ext>
            </p:extLst>
          </p:nvPr>
        </p:nvGraphicFramePr>
        <p:xfrm>
          <a:off x="118533" y="254000"/>
          <a:ext cx="8733840" cy="6333065"/>
        </p:xfrm>
        <a:graphic>
          <a:graphicData uri="http://schemas.openxmlformats.org/presentationml/2006/ole">
            <mc:AlternateContent xmlns:mc="http://schemas.openxmlformats.org/markup-compatibility/2006">
              <mc:Choice xmlns:v="urn:schemas-microsoft-com:vml" Requires="v">
                <p:oleObj spid="_x0000_s2100" name="Document" r:id="rId3" imgW="5626100" imgH="3060700" progId="Word.Document.12">
                  <p:embed/>
                </p:oleObj>
              </mc:Choice>
              <mc:Fallback>
                <p:oleObj name="Document" r:id="rId3" imgW="5626100" imgH="3060700" progId="Word.Document.12">
                  <p:embed/>
                  <p:pic>
                    <p:nvPicPr>
                      <p:cNvPr id="0" name=""/>
                      <p:cNvPicPr/>
                      <p:nvPr/>
                    </p:nvPicPr>
                    <p:blipFill>
                      <a:blip r:embed="rId4"/>
                      <a:stretch>
                        <a:fillRect/>
                      </a:stretch>
                    </p:blipFill>
                    <p:spPr>
                      <a:xfrm>
                        <a:off x="118533" y="254000"/>
                        <a:ext cx="8733840" cy="6333065"/>
                      </a:xfrm>
                      <a:prstGeom prst="rect">
                        <a:avLst/>
                      </a:prstGeom>
                    </p:spPr>
                  </p:pic>
                </p:oleObj>
              </mc:Fallback>
            </mc:AlternateContent>
          </a:graphicData>
        </a:graphic>
      </p:graphicFrame>
    </p:spTree>
    <p:extLst>
      <p:ext uri="{BB962C8B-B14F-4D97-AF65-F5344CB8AC3E}">
        <p14:creationId xmlns:p14="http://schemas.microsoft.com/office/powerpoint/2010/main" val="4132565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2876" y="17251"/>
            <a:ext cx="9001124" cy="5024120"/>
          </a:xfrm>
        </p:spPr>
        <p:txBody>
          <a:bodyPr>
            <a:normAutofit/>
          </a:bodyPr>
          <a:lstStyle/>
          <a:p>
            <a:r>
              <a:rPr lang="en-US" dirty="0"/>
              <a:t>Example#3:</a:t>
            </a:r>
          </a:p>
          <a:p>
            <a:r>
              <a:rPr lang="en-US" dirty="0"/>
              <a:t> </a:t>
            </a:r>
          </a:p>
          <a:p>
            <a:r>
              <a:rPr lang="en-US" dirty="0"/>
              <a:t>Determine how many atoms of </a:t>
            </a:r>
            <a:r>
              <a:rPr lang="en-US" i="1" dirty="0"/>
              <a:t>each element</a:t>
            </a:r>
            <a:r>
              <a:rPr lang="en-US" dirty="0"/>
              <a:t> you have in the following </a:t>
            </a:r>
            <a:r>
              <a:rPr lang="en-US" dirty="0" smtClean="0"/>
              <a:t>compound: Nickel </a:t>
            </a:r>
            <a:r>
              <a:rPr lang="en-US" dirty="0"/>
              <a:t>(II) permanganate</a:t>
            </a:r>
          </a:p>
          <a:p>
            <a:r>
              <a:rPr lang="en-US" i="1" dirty="0"/>
              <a:t> </a:t>
            </a:r>
            <a:r>
              <a:rPr lang="en-US" i="1" dirty="0" smtClean="0"/>
              <a:t>Chemical </a:t>
            </a:r>
            <a:r>
              <a:rPr lang="en-US" i="1" dirty="0"/>
              <a:t>formula = </a:t>
            </a:r>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361310481"/>
              </p:ext>
            </p:extLst>
          </p:nvPr>
        </p:nvGraphicFramePr>
        <p:xfrm>
          <a:off x="338667" y="3902980"/>
          <a:ext cx="11038514" cy="2955019"/>
        </p:xfrm>
        <a:graphic>
          <a:graphicData uri="http://schemas.openxmlformats.org/presentationml/2006/ole">
            <mc:AlternateContent xmlns:mc="http://schemas.openxmlformats.org/markup-compatibility/2006">
              <mc:Choice xmlns:v="urn:schemas-microsoft-com:vml" Requires="v">
                <p:oleObj spid="_x0000_s3123" name="Document" r:id="rId3" imgW="5626100" imgH="1333500" progId="Word.Document.12">
                  <p:embed/>
                </p:oleObj>
              </mc:Choice>
              <mc:Fallback>
                <p:oleObj name="Document" r:id="rId3" imgW="5626100" imgH="1333500" progId="Word.Document.12">
                  <p:embed/>
                  <p:pic>
                    <p:nvPicPr>
                      <p:cNvPr id="0" name=""/>
                      <p:cNvPicPr/>
                      <p:nvPr/>
                    </p:nvPicPr>
                    <p:blipFill>
                      <a:blip r:embed="rId4"/>
                      <a:stretch>
                        <a:fillRect/>
                      </a:stretch>
                    </p:blipFill>
                    <p:spPr>
                      <a:xfrm>
                        <a:off x="338667" y="3902980"/>
                        <a:ext cx="11038514" cy="2955019"/>
                      </a:xfrm>
                      <a:prstGeom prst="rect">
                        <a:avLst/>
                      </a:prstGeom>
                    </p:spPr>
                  </p:pic>
                </p:oleObj>
              </mc:Fallback>
            </mc:AlternateContent>
          </a:graphicData>
        </a:graphic>
      </p:graphicFrame>
    </p:spTree>
    <p:extLst>
      <p:ext uri="{BB962C8B-B14F-4D97-AF65-F5344CB8AC3E}">
        <p14:creationId xmlns:p14="http://schemas.microsoft.com/office/powerpoint/2010/main" val="2419373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01124" cy="5024120"/>
          </a:xfrm>
        </p:spPr>
        <p:txBody>
          <a:bodyPr>
            <a:normAutofit/>
          </a:bodyPr>
          <a:lstStyle/>
          <a:p>
            <a:endParaRPr lang="en-US" dirty="0"/>
          </a:p>
          <a:p>
            <a:r>
              <a:rPr lang="en-US" dirty="0" smtClean="0"/>
              <a:t>solid </a:t>
            </a:r>
            <a:r>
              <a:rPr lang="en-US" dirty="0"/>
              <a:t>iron (III) oxide reacts with solid aluminum metal to yield solid aluminum oxide and solid iron metal</a:t>
            </a:r>
          </a:p>
          <a:p>
            <a:endParaRPr lang="en-US" b="0" dirty="0" smtClean="0"/>
          </a:p>
          <a:p>
            <a:endParaRPr lang="en-US" b="0" dirty="0"/>
          </a:p>
          <a:p>
            <a:endParaRPr lang="en-US" dirty="0"/>
          </a:p>
        </p:txBody>
      </p:sp>
    </p:spTree>
    <p:extLst>
      <p:ext uri="{BB962C8B-B14F-4D97-AF65-F5344CB8AC3E}">
        <p14:creationId xmlns:p14="http://schemas.microsoft.com/office/powerpoint/2010/main" val="947027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Balancing Chemical Equations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65304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a:t>
            </a:r>
            <a:r>
              <a:rPr lang="en-US" dirty="0" err="1" smtClean="0"/>
              <a:t>ChemIcal</a:t>
            </a:r>
            <a:r>
              <a:rPr lang="en-US" dirty="0" smtClean="0"/>
              <a:t> Equations</a:t>
            </a:r>
            <a:endParaRPr lang="en-US" dirty="0"/>
          </a:p>
        </p:txBody>
      </p:sp>
      <p:sp>
        <p:nvSpPr>
          <p:cNvPr id="3" name="Content Placeholder 2"/>
          <p:cNvSpPr>
            <a:spLocks noGrp="1"/>
          </p:cNvSpPr>
          <p:nvPr>
            <p:ph idx="1"/>
          </p:nvPr>
        </p:nvSpPr>
        <p:spPr/>
        <p:txBody>
          <a:bodyPr/>
          <a:lstStyle/>
          <a:p>
            <a:r>
              <a:rPr lang="en-US" dirty="0"/>
              <a:t>In order to follow the Law of the Conservation </a:t>
            </a:r>
            <a:r>
              <a:rPr lang="en-US" dirty="0" smtClean="0"/>
              <a:t>of </a:t>
            </a:r>
            <a:r>
              <a:rPr lang="en-US" dirty="0" smtClean="0">
                <a:solidFill>
                  <a:srgbClr val="FF0000"/>
                </a:solidFill>
              </a:rPr>
              <a:t>Mass</a:t>
            </a:r>
            <a:r>
              <a:rPr lang="en-US" dirty="0" smtClean="0"/>
              <a:t>, </a:t>
            </a:r>
            <a:r>
              <a:rPr lang="en-US" dirty="0"/>
              <a:t>chemical equations must </a:t>
            </a:r>
            <a:r>
              <a:rPr lang="en-US" dirty="0" smtClean="0"/>
              <a:t>be </a:t>
            </a:r>
            <a:r>
              <a:rPr lang="en-US" dirty="0" smtClean="0">
                <a:solidFill>
                  <a:srgbClr val="FF0000"/>
                </a:solidFill>
              </a:rPr>
              <a:t>BALANCED</a:t>
            </a:r>
            <a:r>
              <a:rPr lang="en-US" dirty="0" smtClean="0"/>
              <a:t>.</a:t>
            </a:r>
            <a:endParaRPr lang="en-US" dirty="0"/>
          </a:p>
          <a:p>
            <a:endParaRPr lang="en-US" dirty="0"/>
          </a:p>
        </p:txBody>
      </p:sp>
    </p:spTree>
    <p:extLst>
      <p:ext uri="{BB962C8B-B14F-4D97-AF65-F5344CB8AC3E}">
        <p14:creationId xmlns:p14="http://schemas.microsoft.com/office/powerpoint/2010/main" val="3382859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Balance a Chemical Equation</a:t>
            </a:r>
            <a:endParaRPr lang="en-US" dirty="0"/>
          </a:p>
        </p:txBody>
      </p:sp>
      <p:sp>
        <p:nvSpPr>
          <p:cNvPr id="3" name="Content Placeholder 2"/>
          <p:cNvSpPr>
            <a:spLocks noGrp="1"/>
          </p:cNvSpPr>
          <p:nvPr>
            <p:ph idx="1"/>
          </p:nvPr>
        </p:nvSpPr>
        <p:spPr/>
        <p:txBody>
          <a:bodyPr>
            <a:normAutofit fontScale="85000" lnSpcReduction="20000"/>
          </a:bodyPr>
          <a:lstStyle/>
          <a:p>
            <a:pPr marL="514350" lvl="0" indent="-514350">
              <a:buFont typeface="+mj-lt"/>
              <a:buAutoNum type="arabicPeriod"/>
            </a:pPr>
            <a:r>
              <a:rPr lang="en-US" dirty="0"/>
              <a:t>Count the number of atoms of each element you have in each molecule on both sides of the arrow.</a:t>
            </a:r>
          </a:p>
          <a:p>
            <a:pPr marL="514350" lvl="0" indent="-514350">
              <a:buFont typeface="+mj-lt"/>
              <a:buAutoNum type="arabicPeriod"/>
            </a:pPr>
            <a:r>
              <a:rPr lang="en-US" dirty="0"/>
              <a:t>If the numbers of atoms of each element are not equal on both sides of the arrow, you must balance the equation by adding a number in front of the chemical formula. (This number in front is called the coefficient.)</a:t>
            </a:r>
          </a:p>
          <a:p>
            <a:pPr marL="514350" lvl="0" indent="-514350">
              <a:buFont typeface="+mj-lt"/>
              <a:buAutoNum type="arabicPeriod"/>
            </a:pPr>
            <a:r>
              <a:rPr lang="en-US" dirty="0"/>
              <a:t>Multiply the coefficient by the subscripts of each element to get the number of atoms.</a:t>
            </a:r>
          </a:p>
          <a:p>
            <a:pPr marL="514350" lvl="0" indent="-514350">
              <a:buFont typeface="+mj-lt"/>
              <a:buAutoNum type="arabicPeriod"/>
            </a:pPr>
            <a:r>
              <a:rPr lang="en-US" dirty="0"/>
              <a:t>If the numbers of atoms are still not equal, try a different coefficient. Balancing equations requires </a:t>
            </a:r>
            <a:r>
              <a:rPr lang="en-US" dirty="0">
                <a:solidFill>
                  <a:srgbClr val="FF0000"/>
                </a:solidFill>
              </a:rPr>
              <a:t>a lot of trial and error. </a:t>
            </a:r>
          </a:p>
          <a:p>
            <a:endParaRPr lang="en-US" dirty="0"/>
          </a:p>
        </p:txBody>
      </p:sp>
    </p:spTree>
    <p:extLst>
      <p:ext uri="{BB962C8B-B14F-4D97-AF65-F5344CB8AC3E}">
        <p14:creationId xmlns:p14="http://schemas.microsoft.com/office/powerpoint/2010/main" val="4245135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43924" cy="1371600"/>
          </a:xfrm>
        </p:spPr>
        <p:txBody>
          <a:bodyPr/>
          <a:lstStyle/>
          <a:p>
            <a:r>
              <a:rPr lang="en-US" dirty="0" smtClean="0"/>
              <a:t>Tips on Balancing</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BE PATIENT</a:t>
            </a:r>
          </a:p>
          <a:p>
            <a:pPr marL="457200" indent="-457200">
              <a:buFont typeface="Arial"/>
              <a:buChar char="•"/>
            </a:pPr>
            <a:r>
              <a:rPr lang="en-US" dirty="0" smtClean="0"/>
              <a:t>If you’re frustrated, take a moment and BREATHE.</a:t>
            </a:r>
          </a:p>
          <a:p>
            <a:pPr marL="457200" indent="-457200">
              <a:buFont typeface="Arial"/>
              <a:buChar char="•"/>
            </a:pPr>
            <a:r>
              <a:rPr lang="en-US" dirty="0" smtClean="0"/>
              <a:t>Remember to ONLY </a:t>
            </a:r>
            <a:r>
              <a:rPr lang="en-US" dirty="0" smtClean="0">
                <a:solidFill>
                  <a:srgbClr val="FF0000"/>
                </a:solidFill>
              </a:rPr>
              <a:t>change</a:t>
            </a:r>
            <a:r>
              <a:rPr lang="en-US" dirty="0" smtClean="0"/>
              <a:t> the </a:t>
            </a:r>
            <a:r>
              <a:rPr lang="en-US" dirty="0" smtClean="0">
                <a:solidFill>
                  <a:srgbClr val="FF0000"/>
                </a:solidFill>
              </a:rPr>
              <a:t>COEFFICIENTS</a:t>
            </a:r>
            <a:r>
              <a:rPr lang="en-US" dirty="0" smtClean="0"/>
              <a:t> and NOT the subscripts!</a:t>
            </a:r>
          </a:p>
          <a:p>
            <a:pPr marL="457200" indent="-457200">
              <a:buFont typeface="Arial"/>
              <a:buChar char="•"/>
            </a:pPr>
            <a:r>
              <a:rPr lang="en-US" dirty="0" smtClean="0"/>
              <a:t>Treat polyatomic ions as a “single unit”</a:t>
            </a:r>
            <a:endParaRPr lang="en-US" dirty="0"/>
          </a:p>
          <a:p>
            <a:pPr marL="457200" indent="-457200">
              <a:buFont typeface="Arial"/>
              <a:buChar char="•"/>
            </a:pPr>
            <a:r>
              <a:rPr lang="en-US" dirty="0" smtClean="0"/>
              <a:t>PRACTICE, PRACTICE, PRACTICE! (the right away)</a:t>
            </a:r>
          </a:p>
        </p:txBody>
      </p:sp>
    </p:spTree>
    <p:extLst>
      <p:ext uri="{BB962C8B-B14F-4D97-AF65-F5344CB8AC3E}">
        <p14:creationId xmlns:p14="http://schemas.microsoft.com/office/powerpoint/2010/main" val="2442090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25"/>
            <a:ext cx="9001124" cy="1371600"/>
          </a:xfrm>
        </p:spPr>
        <p:txBody>
          <a:bodyPr/>
          <a:lstStyle/>
          <a:p>
            <a:r>
              <a:rPr lang="en-US" dirty="0" smtClean="0"/>
              <a:t>Example#3</a:t>
            </a:r>
            <a:endParaRPr lang="en-US" dirty="0"/>
          </a:p>
        </p:txBody>
      </p:sp>
      <p:sp>
        <p:nvSpPr>
          <p:cNvPr id="3" name="Content Placeholder 2"/>
          <p:cNvSpPr>
            <a:spLocks noGrp="1"/>
          </p:cNvSpPr>
          <p:nvPr>
            <p:ph idx="1"/>
          </p:nvPr>
        </p:nvSpPr>
        <p:spPr>
          <a:xfrm>
            <a:off x="0" y="1387768"/>
            <a:ext cx="9001124" cy="5470231"/>
          </a:xfrm>
        </p:spPr>
        <p:txBody>
          <a:bodyPr/>
          <a:lstStyle/>
          <a:p>
            <a:r>
              <a:rPr lang="en-US" dirty="0"/>
              <a:t>Balance the following chemical equation described below: aluminum sulfate reacts with calcium hydroxide to produce aluminum hydroxide and calcium sulfate.</a:t>
            </a:r>
          </a:p>
          <a:p>
            <a:endParaRPr lang="en-US" dirty="0"/>
          </a:p>
        </p:txBody>
      </p:sp>
    </p:spTree>
    <p:extLst>
      <p:ext uri="{BB962C8B-B14F-4D97-AF65-F5344CB8AC3E}">
        <p14:creationId xmlns:p14="http://schemas.microsoft.com/office/powerpoint/2010/main" val="3534488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a:t>
            </a:r>
            <a:endParaRPr lang="en-US" dirty="0"/>
          </a:p>
        </p:txBody>
      </p:sp>
      <p:sp>
        <p:nvSpPr>
          <p:cNvPr id="3" name="Content Placeholder 2"/>
          <p:cNvSpPr>
            <a:spLocks noGrp="1"/>
          </p:cNvSpPr>
          <p:nvPr>
            <p:ph idx="1"/>
          </p:nvPr>
        </p:nvSpPr>
        <p:spPr/>
        <p:txBody>
          <a:bodyPr/>
          <a:lstStyle/>
          <a:p>
            <a:r>
              <a:rPr lang="en-US" dirty="0"/>
              <a:t>Write a balanced chemical equation for the following reaction: Solid sodium combines with chlorine gas to produce solid sodium chloride.</a:t>
            </a:r>
          </a:p>
          <a:p>
            <a:endParaRPr lang="en-US" b="0" dirty="0"/>
          </a:p>
        </p:txBody>
      </p:sp>
    </p:spTree>
    <p:extLst>
      <p:ext uri="{BB962C8B-B14F-4D97-AF65-F5344CB8AC3E}">
        <p14:creationId xmlns:p14="http://schemas.microsoft.com/office/powerpoint/2010/main" val="1445957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29897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946084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78" y="358163"/>
            <a:ext cx="7584452" cy="1005679"/>
          </a:xfrm>
        </p:spPr>
        <p:txBody>
          <a:bodyPr/>
          <a:lstStyle/>
          <a:p>
            <a:r>
              <a:rPr lang="en-US" b="1" dirty="0" smtClean="0"/>
              <a:t>During Classwork Time</a:t>
            </a:r>
            <a:endParaRPr lang="en-US" b="1" dirty="0"/>
          </a:p>
        </p:txBody>
      </p:sp>
      <p:sp>
        <p:nvSpPr>
          <p:cNvPr id="3" name="Content Placeholder 2"/>
          <p:cNvSpPr>
            <a:spLocks noGrp="1"/>
          </p:cNvSpPr>
          <p:nvPr>
            <p:ph idx="1"/>
          </p:nvPr>
        </p:nvSpPr>
        <p:spPr>
          <a:xfrm>
            <a:off x="0" y="1363842"/>
            <a:ext cx="9144000" cy="5613400"/>
          </a:xfrm>
        </p:spPr>
        <p:txBody>
          <a:bodyPr>
            <a:normAutofit fontScale="85000" lnSpcReduction="10000"/>
          </a:bodyPr>
          <a:lstStyle/>
          <a:p>
            <a:pPr marL="514350" indent="-514350">
              <a:buAutoNum type="arabicPeriod"/>
            </a:pPr>
            <a:r>
              <a:rPr lang="en-US" sz="3200" dirty="0" smtClean="0">
                <a:solidFill>
                  <a:srgbClr val="000000"/>
                </a:solidFill>
              </a:rPr>
              <a:t>Stay focused on the assignments you are given.</a:t>
            </a:r>
          </a:p>
          <a:p>
            <a:pPr marL="514350" indent="-514350">
              <a:buAutoNum type="arabicPeriod"/>
            </a:pPr>
            <a:r>
              <a:rPr lang="en-US" sz="3200" dirty="0" smtClean="0">
                <a:solidFill>
                  <a:srgbClr val="000000"/>
                </a:solidFill>
              </a:rPr>
              <a:t>Do the questions INDEPENDENTLY (on your own).</a:t>
            </a:r>
          </a:p>
          <a:p>
            <a:pPr marL="514350" indent="-514350">
              <a:buAutoNum type="arabicPeriod"/>
            </a:pPr>
            <a:r>
              <a:rPr lang="en-US" sz="3200" dirty="0" smtClean="0">
                <a:solidFill>
                  <a:srgbClr val="000000"/>
                </a:solidFill>
              </a:rPr>
              <a:t>Keep the noise level down.</a:t>
            </a:r>
          </a:p>
          <a:p>
            <a:pPr marL="514350" indent="-514350">
              <a:buAutoNum type="arabicPeriod"/>
            </a:pPr>
            <a:r>
              <a:rPr lang="en-US" sz="3200" dirty="0" smtClean="0">
                <a:solidFill>
                  <a:srgbClr val="000000"/>
                </a:solidFill>
              </a:rPr>
              <a:t>Ask THREE before you ask ME.</a:t>
            </a:r>
          </a:p>
          <a:p>
            <a:pPr marL="514350" indent="-514350">
              <a:buAutoNum type="arabicPeriod"/>
            </a:pPr>
            <a:r>
              <a:rPr lang="en-US" sz="3200" dirty="0" smtClean="0">
                <a:solidFill>
                  <a:srgbClr val="000000"/>
                </a:solidFill>
              </a:rPr>
              <a:t>You may put earphones on and listen to music quietly as you do your work.</a:t>
            </a:r>
          </a:p>
          <a:p>
            <a:pPr marL="514350" indent="-514350">
              <a:buAutoNum type="arabicPeriod"/>
            </a:pPr>
            <a:r>
              <a:rPr lang="en-US" sz="3200" b="1" dirty="0" smtClean="0">
                <a:solidFill>
                  <a:srgbClr val="000000"/>
                </a:solidFill>
              </a:rPr>
              <a:t>You must finish a certain number of questions</a:t>
            </a:r>
            <a:r>
              <a:rPr lang="en-US" sz="3200" dirty="0" smtClean="0">
                <a:solidFill>
                  <a:srgbClr val="000000"/>
                </a:solidFill>
              </a:rPr>
              <a:t> (depends on the person) by the end of the period.</a:t>
            </a:r>
          </a:p>
          <a:p>
            <a:pPr marL="0" indent="0">
              <a:buNone/>
            </a:pPr>
            <a:r>
              <a:rPr lang="en-US" b="1" dirty="0" smtClean="0">
                <a:solidFill>
                  <a:srgbClr val="000000"/>
                </a:solidFill>
              </a:rPr>
              <a:t>DO NOT FORGET YOUR STAMPS! </a:t>
            </a:r>
            <a:r>
              <a:rPr lang="en-US" dirty="0" smtClean="0">
                <a:solidFill>
                  <a:srgbClr val="000000"/>
                </a:solidFill>
              </a:rPr>
              <a:t>You cannot get them once you leave the class.</a:t>
            </a:r>
            <a:endParaRPr lang="en-US" sz="3200" dirty="0" smtClean="0">
              <a:solidFill>
                <a:srgbClr val="000000"/>
              </a:solidFill>
            </a:endParaRPr>
          </a:p>
          <a:p>
            <a:pPr marL="514350" indent="-514350">
              <a:buAutoNum type="arabicPeriod"/>
            </a:pPr>
            <a:endParaRPr lang="en-US" sz="3200" dirty="0">
              <a:solidFill>
                <a:srgbClr val="000000"/>
              </a:solidFill>
            </a:endParaRPr>
          </a:p>
        </p:txBody>
      </p:sp>
      <p:pic>
        <p:nvPicPr>
          <p:cNvPr id="4" name="Picture 3"/>
          <p:cNvPicPr>
            <a:picLocks noChangeAspect="1"/>
          </p:cNvPicPr>
          <p:nvPr/>
        </p:nvPicPr>
        <p:blipFill>
          <a:blip r:embed="rId2"/>
          <a:stretch>
            <a:fillRect/>
          </a:stretch>
        </p:blipFill>
        <p:spPr>
          <a:xfrm>
            <a:off x="7999046" y="25921"/>
            <a:ext cx="1144954" cy="1450275"/>
          </a:xfrm>
          <a:prstGeom prst="rect">
            <a:avLst/>
          </a:prstGeom>
        </p:spPr>
      </p:pic>
      <p:pic>
        <p:nvPicPr>
          <p:cNvPr id="5" name="Picture 4"/>
          <p:cNvPicPr>
            <a:picLocks noChangeAspect="1"/>
          </p:cNvPicPr>
          <p:nvPr/>
        </p:nvPicPr>
        <p:blipFill>
          <a:blip r:embed="rId3"/>
          <a:stretch>
            <a:fillRect/>
          </a:stretch>
        </p:blipFill>
        <p:spPr>
          <a:xfrm>
            <a:off x="5994335" y="2423547"/>
            <a:ext cx="1476196" cy="1476196"/>
          </a:xfrm>
          <a:prstGeom prst="rect">
            <a:avLst/>
          </a:prstGeom>
        </p:spPr>
      </p:pic>
      <p:pic>
        <p:nvPicPr>
          <p:cNvPr id="6" name="Picture 5"/>
          <p:cNvPicPr>
            <a:picLocks noChangeAspect="1"/>
          </p:cNvPicPr>
          <p:nvPr/>
        </p:nvPicPr>
        <p:blipFill>
          <a:blip r:embed="rId4"/>
          <a:stretch>
            <a:fillRect/>
          </a:stretch>
        </p:blipFill>
        <p:spPr>
          <a:xfrm>
            <a:off x="7660731" y="2423547"/>
            <a:ext cx="1327862" cy="1298995"/>
          </a:xfrm>
          <a:prstGeom prst="rect">
            <a:avLst/>
          </a:prstGeom>
        </p:spPr>
      </p:pic>
    </p:spTree>
    <p:extLst>
      <p:ext uri="{BB962C8B-B14F-4D97-AF65-F5344CB8AC3E}">
        <p14:creationId xmlns:p14="http://schemas.microsoft.com/office/powerpoint/2010/main" val="104430453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5" y="0"/>
            <a:ext cx="8913813" cy="914400"/>
          </a:xfrm>
        </p:spPr>
        <p:txBody>
          <a:bodyPr/>
          <a:lstStyle/>
          <a:p>
            <a:r>
              <a:rPr lang="en-US" dirty="0" smtClean="0"/>
              <a:t>Exit Slip</a:t>
            </a:r>
            <a:endParaRPr lang="en-US" dirty="0"/>
          </a:p>
        </p:txBody>
      </p:sp>
      <p:sp>
        <p:nvSpPr>
          <p:cNvPr id="3" name="Content Placeholder 2"/>
          <p:cNvSpPr>
            <a:spLocks noGrp="1"/>
          </p:cNvSpPr>
          <p:nvPr>
            <p:ph idx="1"/>
          </p:nvPr>
        </p:nvSpPr>
        <p:spPr>
          <a:xfrm>
            <a:off x="13035" y="980272"/>
            <a:ext cx="9130965" cy="6194662"/>
          </a:xfrm>
        </p:spPr>
        <p:txBody>
          <a:bodyPr>
            <a:normAutofit/>
          </a:bodyPr>
          <a:lstStyle/>
          <a:p>
            <a:pPr marL="0" lvl="0" indent="0">
              <a:buNone/>
            </a:pPr>
            <a:r>
              <a:rPr lang="en-US" sz="2800" dirty="0"/>
              <a:t>QUIETLY and INDEPENDENTLY answer the following on </a:t>
            </a:r>
            <a:r>
              <a:rPr lang="en-US" sz="2800" b="1" dirty="0">
                <a:solidFill>
                  <a:srgbClr val="3366FF"/>
                </a:solidFill>
              </a:rPr>
              <a:t>Notability</a:t>
            </a:r>
            <a:r>
              <a:rPr lang="en-US" sz="2800" dirty="0"/>
              <a:t> and </a:t>
            </a:r>
            <a:r>
              <a:rPr lang="en-US" sz="2800" b="1" dirty="0">
                <a:solidFill>
                  <a:srgbClr val="FF0000"/>
                </a:solidFill>
              </a:rPr>
              <a:t>email</a:t>
            </a:r>
            <a:r>
              <a:rPr lang="en-US" sz="2800" dirty="0"/>
              <a:t> it to </a:t>
            </a:r>
            <a:r>
              <a:rPr lang="en-US" sz="2800" dirty="0">
                <a:hlinkClick r:id="rId2"/>
              </a:rPr>
              <a:t>gutierrezbr@elizabeth.k12.nj.us</a:t>
            </a:r>
            <a:r>
              <a:rPr lang="en-US" sz="2800" dirty="0"/>
              <a:t> with </a:t>
            </a:r>
            <a:r>
              <a:rPr lang="en-US" sz="2800" dirty="0" smtClean="0"/>
              <a:t>“p3 ES </a:t>
            </a:r>
            <a:r>
              <a:rPr lang="en-US" sz="2800" dirty="0"/>
              <a:t>3</a:t>
            </a:r>
            <a:r>
              <a:rPr lang="en-US" sz="2800" dirty="0" smtClean="0"/>
              <a:t>/19” </a:t>
            </a:r>
            <a:r>
              <a:rPr lang="en-US" sz="2800" dirty="0"/>
              <a:t>on the subject line. I must receive it by the </a:t>
            </a:r>
            <a:r>
              <a:rPr lang="en-US" sz="2800" u="sng" dirty="0"/>
              <a:t>end of the period</a:t>
            </a:r>
            <a:r>
              <a:rPr lang="en-US" sz="2800" dirty="0"/>
              <a:t>. </a:t>
            </a:r>
            <a:r>
              <a:rPr lang="en-US" sz="4000" b="1" dirty="0">
                <a:solidFill>
                  <a:srgbClr val="FF0000"/>
                </a:solidFill>
              </a:rPr>
              <a:t>If you are talking or copying, you will not receive credit</a:t>
            </a:r>
            <a:r>
              <a:rPr lang="en-US" sz="4000" b="1" dirty="0" smtClean="0">
                <a:solidFill>
                  <a:srgbClr val="FF0000"/>
                </a:solidFill>
              </a:rPr>
              <a:t>.</a:t>
            </a:r>
          </a:p>
          <a:p>
            <a:pPr marL="0" lvl="0" indent="0">
              <a:buNone/>
            </a:pPr>
            <a:endParaRPr lang="en-US" sz="4000" b="1" dirty="0" smtClean="0">
              <a:solidFill>
                <a:srgbClr val="FF0000"/>
              </a:solidFill>
            </a:endParaRPr>
          </a:p>
          <a:p>
            <a:pPr marL="514350" indent="-514350">
              <a:buAutoNum type="arabicPeriod"/>
            </a:pPr>
            <a:r>
              <a:rPr lang="en-US" sz="2800" dirty="0" smtClean="0"/>
              <a:t>Balance the chemical equation below that shows the combustion of glucose.</a:t>
            </a:r>
          </a:p>
          <a:p>
            <a:r>
              <a:rPr lang="en-US" sz="2800" dirty="0" smtClean="0">
                <a:solidFill>
                  <a:srgbClr val="000000"/>
                </a:solidFill>
              </a:rPr>
              <a:t>C</a:t>
            </a:r>
            <a:r>
              <a:rPr lang="en-US" sz="2800" baseline="-25000" dirty="0" smtClean="0">
                <a:solidFill>
                  <a:srgbClr val="000000"/>
                </a:solidFill>
              </a:rPr>
              <a:t>6</a:t>
            </a:r>
            <a:r>
              <a:rPr lang="en-US" sz="2800" dirty="0" smtClean="0">
                <a:solidFill>
                  <a:srgbClr val="000000"/>
                </a:solidFill>
              </a:rPr>
              <a:t>H</a:t>
            </a:r>
            <a:r>
              <a:rPr lang="en-US" sz="2800" baseline="-25000" dirty="0" smtClean="0">
                <a:solidFill>
                  <a:srgbClr val="000000"/>
                </a:solidFill>
              </a:rPr>
              <a:t>12</a:t>
            </a:r>
            <a:r>
              <a:rPr lang="en-US" sz="2800" dirty="0" smtClean="0">
                <a:solidFill>
                  <a:srgbClr val="000000"/>
                </a:solidFill>
              </a:rPr>
              <a:t>O</a:t>
            </a:r>
            <a:r>
              <a:rPr lang="en-US" sz="2800" baseline="-25000" dirty="0" smtClean="0">
                <a:solidFill>
                  <a:srgbClr val="000000"/>
                </a:solidFill>
              </a:rPr>
              <a:t>6</a:t>
            </a:r>
            <a:r>
              <a:rPr lang="en-US" sz="2800" dirty="0" smtClean="0">
                <a:solidFill>
                  <a:srgbClr val="000000"/>
                </a:solidFill>
              </a:rPr>
              <a:t> + O</a:t>
            </a:r>
            <a:r>
              <a:rPr lang="en-US" sz="2800" baseline="-25000" dirty="0" smtClean="0">
                <a:solidFill>
                  <a:srgbClr val="000000"/>
                </a:solidFill>
              </a:rPr>
              <a:t>2</a:t>
            </a:r>
            <a:r>
              <a:rPr lang="en-US" sz="2800" dirty="0" smtClean="0">
                <a:solidFill>
                  <a:srgbClr val="000000"/>
                </a:solidFill>
              </a:rPr>
              <a:t> </a:t>
            </a:r>
            <a:r>
              <a:rPr lang="en-US" sz="2800" dirty="0" smtClean="0">
                <a:solidFill>
                  <a:srgbClr val="000000"/>
                </a:solidFill>
                <a:sym typeface="Wingdings"/>
              </a:rPr>
              <a:t> CO</a:t>
            </a:r>
            <a:r>
              <a:rPr lang="en-US" sz="2800" baseline="-25000" dirty="0" smtClean="0">
                <a:solidFill>
                  <a:srgbClr val="000000"/>
                </a:solidFill>
                <a:sym typeface="Wingdings"/>
              </a:rPr>
              <a:t>2</a:t>
            </a:r>
            <a:r>
              <a:rPr lang="en-US" sz="2800" dirty="0" smtClean="0">
                <a:solidFill>
                  <a:srgbClr val="000000"/>
                </a:solidFill>
                <a:sym typeface="Wingdings"/>
              </a:rPr>
              <a:t> + H</a:t>
            </a:r>
            <a:r>
              <a:rPr lang="en-US" sz="2800" baseline="-25000" dirty="0" smtClean="0">
                <a:solidFill>
                  <a:srgbClr val="000000"/>
                </a:solidFill>
                <a:sym typeface="Wingdings"/>
              </a:rPr>
              <a:t>2</a:t>
            </a:r>
            <a:r>
              <a:rPr lang="en-US" sz="2800" dirty="0" smtClean="0">
                <a:solidFill>
                  <a:srgbClr val="000000"/>
                </a:solidFill>
                <a:sym typeface="Wingdings"/>
              </a:rPr>
              <a:t>O</a:t>
            </a:r>
            <a:endParaRPr lang="en-US" sz="2800" dirty="0">
              <a:solidFill>
                <a:srgbClr val="000000"/>
              </a:solidFill>
            </a:endParaRPr>
          </a:p>
        </p:txBody>
      </p:sp>
    </p:spTree>
    <p:extLst>
      <p:ext uri="{BB962C8B-B14F-4D97-AF65-F5344CB8AC3E}">
        <p14:creationId xmlns:p14="http://schemas.microsoft.com/office/powerpoint/2010/main" val="4598418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01124" cy="5024120"/>
          </a:xfrm>
        </p:spPr>
        <p:txBody>
          <a:bodyPr>
            <a:normAutofit/>
          </a:bodyPr>
          <a:lstStyle/>
          <a:p>
            <a:endParaRPr lang="en-US" b="0" dirty="0" smtClean="0"/>
          </a:p>
          <a:p>
            <a:endParaRPr lang="en-US" b="0" dirty="0"/>
          </a:p>
          <a:p>
            <a:endParaRPr lang="en-US" dirty="0"/>
          </a:p>
        </p:txBody>
      </p:sp>
    </p:spTree>
    <p:extLst>
      <p:ext uri="{BB962C8B-B14F-4D97-AF65-F5344CB8AC3E}">
        <p14:creationId xmlns:p14="http://schemas.microsoft.com/office/powerpoint/2010/main" val="1302918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266"/>
            <a:ext cx="8229600" cy="1600200"/>
          </a:xfrm>
        </p:spPr>
        <p:txBody>
          <a:bodyPr/>
          <a:lstStyle/>
          <a:p>
            <a:r>
              <a:rPr lang="en-US" dirty="0" smtClean="0"/>
              <a:t>Element of the Day</a:t>
            </a:r>
            <a:endParaRPr lang="en-US" dirty="0"/>
          </a:p>
        </p:txBody>
      </p:sp>
      <p:sp>
        <p:nvSpPr>
          <p:cNvPr id="3" name="Content Placeholder 2"/>
          <p:cNvSpPr>
            <a:spLocks noGrp="1"/>
          </p:cNvSpPr>
          <p:nvPr>
            <p:ph idx="1"/>
          </p:nvPr>
        </p:nvSpPr>
        <p:spPr>
          <a:xfrm>
            <a:off x="135467" y="1159934"/>
            <a:ext cx="8873066" cy="5698066"/>
          </a:xfrm>
        </p:spPr>
        <p:txBody>
          <a:bodyPr>
            <a:normAutofit fontScale="92500" lnSpcReduction="10000"/>
          </a:bodyPr>
          <a:lstStyle/>
          <a:p>
            <a:pPr marL="0" indent="0">
              <a:buNone/>
            </a:pPr>
            <a:r>
              <a:rPr lang="en-US" dirty="0" smtClean="0"/>
              <a:t>I am found in some jewelry, but my main use is found in the catalytic converters inside cars. (These catalytic converters help reduce smog in cities by burning up unburned fuel in the exhaust.) I also have an AMAZING ability to absorb hydrogen gas. In fact, I can absorb 900 times my volume in hydrogen gas. Organic chemists love me because I can be used as a catalyst (a substance that speeds up a chemical reaction) and make their lives much easier! I sometimes like to imitate my brother, Platinum, to get some attention.</a:t>
            </a:r>
          </a:p>
          <a:p>
            <a:pPr marL="0" indent="0">
              <a:buNone/>
            </a:pPr>
            <a:r>
              <a:rPr lang="en-US" dirty="0" smtClean="0"/>
              <a:t>Who am I?</a:t>
            </a:r>
            <a:endParaRPr lang="en-US" dirty="0"/>
          </a:p>
        </p:txBody>
      </p:sp>
    </p:spTree>
    <p:extLst>
      <p:ext uri="{BB962C8B-B14F-4D97-AF65-F5344CB8AC3E}">
        <p14:creationId xmlns:p14="http://schemas.microsoft.com/office/powerpoint/2010/main" val="32627583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Element of the Day: Palladium</a:t>
            </a:r>
            <a:endParaRPr lang="en-US" dirty="0"/>
          </a:p>
        </p:txBody>
      </p:sp>
      <p:pic>
        <p:nvPicPr>
          <p:cNvPr id="5" name="Picture 4"/>
          <p:cNvPicPr>
            <a:picLocks noChangeAspect="1"/>
          </p:cNvPicPr>
          <p:nvPr/>
        </p:nvPicPr>
        <p:blipFill>
          <a:blip r:embed="rId2"/>
          <a:stretch>
            <a:fillRect/>
          </a:stretch>
        </p:blipFill>
        <p:spPr>
          <a:xfrm>
            <a:off x="194733" y="1600200"/>
            <a:ext cx="3005667" cy="3005667"/>
          </a:xfrm>
          <a:prstGeom prst="rect">
            <a:avLst/>
          </a:prstGeom>
        </p:spPr>
      </p:pic>
      <p:pic>
        <p:nvPicPr>
          <p:cNvPr id="6" name="Picture 5"/>
          <p:cNvPicPr>
            <a:picLocks noChangeAspect="1"/>
          </p:cNvPicPr>
          <p:nvPr/>
        </p:nvPicPr>
        <p:blipFill>
          <a:blip r:embed="rId3"/>
          <a:stretch>
            <a:fillRect/>
          </a:stretch>
        </p:blipFill>
        <p:spPr>
          <a:xfrm>
            <a:off x="5588000" y="1600201"/>
            <a:ext cx="3412066" cy="3412066"/>
          </a:xfrm>
          <a:prstGeom prst="rect">
            <a:avLst/>
          </a:prstGeom>
        </p:spPr>
      </p:pic>
      <p:pic>
        <p:nvPicPr>
          <p:cNvPr id="7" name="Picture 6"/>
          <p:cNvPicPr>
            <a:picLocks noChangeAspect="1"/>
          </p:cNvPicPr>
          <p:nvPr/>
        </p:nvPicPr>
        <p:blipFill>
          <a:blip r:embed="rId4"/>
          <a:stretch>
            <a:fillRect/>
          </a:stretch>
        </p:blipFill>
        <p:spPr>
          <a:xfrm>
            <a:off x="2887133" y="2963333"/>
            <a:ext cx="3611033" cy="3611033"/>
          </a:xfrm>
          <a:prstGeom prst="rect">
            <a:avLst/>
          </a:prstGeom>
        </p:spPr>
      </p:pic>
    </p:spTree>
    <p:extLst>
      <p:ext uri="{BB962C8B-B14F-4D97-AF65-F5344CB8AC3E}">
        <p14:creationId xmlns:p14="http://schemas.microsoft.com/office/powerpoint/2010/main" val="19368034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3/20/13</a:t>
            </a:r>
            <a:endParaRPr lang="en-US" dirty="0"/>
          </a:p>
        </p:txBody>
      </p:sp>
      <p:sp>
        <p:nvSpPr>
          <p:cNvPr id="3" name="Content Placeholder 2"/>
          <p:cNvSpPr>
            <a:spLocks noGrp="1"/>
          </p:cNvSpPr>
          <p:nvPr>
            <p:ph idx="1"/>
          </p:nvPr>
        </p:nvSpPr>
        <p:spPr>
          <a:xfrm>
            <a:off x="142876" y="1752600"/>
            <a:ext cx="9001124" cy="5024120"/>
          </a:xfrm>
        </p:spPr>
        <p:txBody>
          <a:bodyPr/>
          <a:lstStyle/>
          <a:p>
            <a:pPr marL="457200" indent="-457200">
              <a:buFont typeface="Arial"/>
              <a:buChar char="•"/>
            </a:pPr>
            <a:r>
              <a:rPr lang="en-US" dirty="0" smtClean="0"/>
              <a:t>Catalyst</a:t>
            </a:r>
          </a:p>
          <a:p>
            <a:pPr marL="457200" indent="-457200">
              <a:buFont typeface="Arial"/>
              <a:buChar char="•"/>
            </a:pPr>
            <a:r>
              <a:rPr lang="en-US" dirty="0" smtClean="0"/>
              <a:t>Element of the Day</a:t>
            </a:r>
          </a:p>
          <a:p>
            <a:pPr marL="457200" indent="-457200">
              <a:buFont typeface="Arial"/>
              <a:buChar char="•"/>
            </a:pPr>
            <a:r>
              <a:rPr lang="en-US" dirty="0" smtClean="0"/>
              <a:t>Balancing Chemical Equations Mini-Review</a:t>
            </a:r>
          </a:p>
          <a:p>
            <a:pPr marL="457200" indent="-457200">
              <a:buFont typeface="Arial"/>
              <a:buChar char="•"/>
            </a:pPr>
            <a:r>
              <a:rPr lang="en-US" dirty="0" smtClean="0"/>
              <a:t>Class Practice</a:t>
            </a:r>
          </a:p>
          <a:p>
            <a:pPr marL="457200" indent="-457200">
              <a:buFont typeface="Arial"/>
              <a:buChar char="•"/>
            </a:pPr>
            <a:r>
              <a:rPr lang="en-US" dirty="0" smtClean="0"/>
              <a:t>Exit Slip</a:t>
            </a:r>
            <a:endParaRPr lang="en-US" dirty="0"/>
          </a:p>
        </p:txBody>
      </p:sp>
    </p:spTree>
    <p:extLst>
      <p:ext uri="{BB962C8B-B14F-4D97-AF65-F5344CB8AC3E}">
        <p14:creationId xmlns:p14="http://schemas.microsoft.com/office/powerpoint/2010/main" val="270253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14338" y="-421402"/>
            <a:ext cx="8229600" cy="1600201"/>
          </a:xfrm>
        </p:spPr>
        <p:txBody>
          <a:bodyPr/>
          <a:lstStyle/>
          <a:p>
            <a:r>
              <a:rPr lang="en-US" b="1" dirty="0">
                <a:latin typeface="Corbel" charset="0"/>
              </a:rPr>
              <a:t>Class Points</a:t>
            </a:r>
          </a:p>
        </p:txBody>
      </p:sp>
      <p:sp>
        <p:nvSpPr>
          <p:cNvPr id="4" name="Content Placeholder 3"/>
          <p:cNvSpPr>
            <a:spLocks noGrp="1"/>
          </p:cNvSpPr>
          <p:nvPr>
            <p:ph sz="half" idx="1"/>
          </p:nvPr>
        </p:nvSpPr>
        <p:spPr>
          <a:xfrm>
            <a:off x="4342714" y="1178799"/>
            <a:ext cx="4637774" cy="5679201"/>
          </a:xfrm>
        </p:spPr>
        <p:txBody>
          <a:bodyPr rtlCol="0">
            <a:normAutofit fontScale="55000" lnSpcReduction="20000"/>
          </a:bodyPr>
          <a:lstStyle/>
          <a:p>
            <a:pPr marL="0" indent="0">
              <a:buNone/>
              <a:defRPr/>
            </a:pPr>
            <a:r>
              <a:rPr lang="en-US" sz="9800" b="1" dirty="0" smtClean="0">
                <a:solidFill>
                  <a:schemeClr val="tx1">
                    <a:lumMod val="90000"/>
                    <a:lumOff val="10000"/>
                  </a:schemeClr>
                </a:solidFill>
                <a:ea typeface="+mn-ea"/>
                <a:cs typeface="+mn-cs"/>
              </a:rPr>
              <a:t>P3: </a:t>
            </a:r>
            <a:r>
              <a:rPr lang="en-US" sz="9800" b="1" dirty="0" smtClean="0">
                <a:solidFill>
                  <a:schemeClr val="tx1">
                    <a:lumMod val="90000"/>
                    <a:lumOff val="10000"/>
                  </a:schemeClr>
                </a:solidFill>
              </a:rPr>
              <a:t>25</a:t>
            </a:r>
            <a:r>
              <a:rPr lang="en-US" sz="9800" b="1" dirty="0" smtClean="0">
                <a:solidFill>
                  <a:schemeClr val="tx1">
                    <a:lumMod val="90000"/>
                    <a:lumOff val="10000"/>
                  </a:schemeClr>
                </a:solidFill>
                <a:ea typeface="+mn-ea"/>
                <a:cs typeface="+mn-cs"/>
              </a:rPr>
              <a:t> </a:t>
            </a:r>
            <a:r>
              <a:rPr lang="en-US" sz="9800" b="1" dirty="0" err="1" smtClean="0">
                <a:solidFill>
                  <a:schemeClr val="tx1">
                    <a:lumMod val="90000"/>
                    <a:lumOff val="10000"/>
                  </a:schemeClr>
                </a:solidFill>
                <a:ea typeface="+mn-ea"/>
                <a:cs typeface="+mn-cs"/>
              </a:rPr>
              <a:t>pts</a:t>
            </a:r>
            <a:r>
              <a:rPr lang="en-US" sz="9800" b="1" dirty="0" smtClean="0">
                <a:solidFill>
                  <a:schemeClr val="tx1">
                    <a:lumMod val="90000"/>
                    <a:lumOff val="10000"/>
                  </a:schemeClr>
                </a:solidFill>
                <a:ea typeface="+mn-ea"/>
                <a:cs typeface="+mn-cs"/>
              </a:rPr>
              <a:t> (focused)</a:t>
            </a:r>
          </a:p>
          <a:p>
            <a:pPr marL="0" indent="0">
              <a:buNone/>
              <a:defRPr/>
            </a:pPr>
            <a:r>
              <a:rPr lang="en-US" sz="9800" b="1" dirty="0" smtClean="0">
                <a:solidFill>
                  <a:schemeClr val="tx1">
                    <a:lumMod val="90000"/>
                    <a:lumOff val="10000"/>
                  </a:schemeClr>
                </a:solidFill>
                <a:ea typeface="+mn-ea"/>
                <a:cs typeface="+mn-cs"/>
              </a:rPr>
              <a:t>P4: </a:t>
            </a:r>
            <a:r>
              <a:rPr lang="en-US" sz="9800" dirty="0" smtClean="0">
                <a:solidFill>
                  <a:schemeClr val="tx1">
                    <a:lumMod val="90000"/>
                    <a:lumOff val="10000"/>
                  </a:schemeClr>
                </a:solidFill>
              </a:rPr>
              <a:t>40</a:t>
            </a:r>
            <a:r>
              <a:rPr lang="en-US" sz="9800" b="1" dirty="0" smtClean="0">
                <a:solidFill>
                  <a:schemeClr val="tx1">
                    <a:lumMod val="90000"/>
                    <a:lumOff val="10000"/>
                  </a:schemeClr>
                </a:solidFill>
              </a:rPr>
              <a:t> </a:t>
            </a:r>
            <a:r>
              <a:rPr lang="en-US" sz="9800" b="1" dirty="0" err="1" smtClean="0">
                <a:solidFill>
                  <a:schemeClr val="tx1">
                    <a:lumMod val="90000"/>
                    <a:lumOff val="10000"/>
                  </a:schemeClr>
                </a:solidFill>
              </a:rPr>
              <a:t>pts</a:t>
            </a:r>
            <a:r>
              <a:rPr lang="en-US" sz="9800" b="1" dirty="0" smtClean="0">
                <a:solidFill>
                  <a:schemeClr val="tx1">
                    <a:lumMod val="90000"/>
                    <a:lumOff val="10000"/>
                  </a:schemeClr>
                </a:solidFill>
              </a:rPr>
              <a:t> </a:t>
            </a:r>
            <a:r>
              <a:rPr lang="en-US" sz="9800" dirty="0" smtClean="0">
                <a:solidFill>
                  <a:schemeClr val="tx1">
                    <a:lumMod val="90000"/>
                    <a:lumOff val="10000"/>
                  </a:schemeClr>
                </a:solidFill>
              </a:rPr>
              <a:t>(on time, focused)</a:t>
            </a:r>
            <a:endParaRPr lang="en-US" sz="9800" b="1" dirty="0" smtClean="0">
              <a:solidFill>
                <a:schemeClr val="tx1">
                  <a:lumMod val="90000"/>
                  <a:lumOff val="10000"/>
                </a:schemeClr>
              </a:solidFill>
            </a:endParaRPr>
          </a:p>
          <a:p>
            <a:pPr marL="0" indent="0">
              <a:buNone/>
              <a:defRPr/>
            </a:pPr>
            <a:r>
              <a:rPr lang="en-US" sz="9800" b="1" dirty="0" smtClean="0">
                <a:solidFill>
                  <a:schemeClr val="tx1">
                    <a:lumMod val="90000"/>
                    <a:lumOff val="10000"/>
                  </a:schemeClr>
                </a:solidFill>
              </a:rPr>
              <a:t>P6: </a:t>
            </a:r>
            <a:r>
              <a:rPr lang="en-US" sz="9800" dirty="0" smtClean="0">
                <a:solidFill>
                  <a:schemeClr val="tx1">
                    <a:lumMod val="90000"/>
                    <a:lumOff val="10000"/>
                  </a:schemeClr>
                </a:solidFill>
              </a:rPr>
              <a:t>43</a:t>
            </a:r>
            <a:r>
              <a:rPr lang="en-US" sz="9800" b="1" dirty="0" smtClean="0">
                <a:solidFill>
                  <a:schemeClr val="tx1">
                    <a:lumMod val="90000"/>
                    <a:lumOff val="10000"/>
                  </a:schemeClr>
                </a:solidFill>
              </a:rPr>
              <a:t> </a:t>
            </a:r>
            <a:r>
              <a:rPr lang="en-US" sz="9800" b="1" dirty="0" err="1" smtClean="0">
                <a:solidFill>
                  <a:schemeClr val="tx1">
                    <a:lumMod val="90000"/>
                    <a:lumOff val="10000"/>
                  </a:schemeClr>
                </a:solidFill>
                <a:ea typeface="+mn-ea"/>
                <a:cs typeface="+mn-cs"/>
              </a:rPr>
              <a:t>pts</a:t>
            </a:r>
            <a:r>
              <a:rPr lang="en-US" sz="9800" b="1" dirty="0" smtClean="0">
                <a:solidFill>
                  <a:schemeClr val="tx1">
                    <a:lumMod val="90000"/>
                    <a:lumOff val="10000"/>
                  </a:schemeClr>
                </a:solidFill>
                <a:ea typeface="+mn-ea"/>
                <a:cs typeface="+mn-cs"/>
              </a:rPr>
              <a:t> </a:t>
            </a:r>
            <a:r>
              <a:rPr lang="en-US" sz="9800" b="1" dirty="0" smtClean="0">
                <a:solidFill>
                  <a:schemeClr val="tx1">
                    <a:lumMod val="90000"/>
                    <a:lumOff val="10000"/>
                  </a:schemeClr>
                </a:solidFill>
                <a:ea typeface="+mn-ea"/>
                <a:cs typeface="+mn-cs"/>
              </a:rPr>
              <a:t>(on time)</a:t>
            </a:r>
            <a:endParaRPr lang="en-US" sz="9800" dirty="0" smtClean="0">
              <a:solidFill>
                <a:schemeClr val="tx1">
                  <a:lumMod val="90000"/>
                  <a:lumOff val="10000"/>
                </a:schemeClr>
              </a:solidFill>
              <a:ea typeface="+mn-ea"/>
              <a:cs typeface="+mn-cs"/>
            </a:endParaRPr>
          </a:p>
        </p:txBody>
      </p:sp>
      <p:sp>
        <p:nvSpPr>
          <p:cNvPr id="3" name="Content Placeholder 2"/>
          <p:cNvSpPr>
            <a:spLocks noGrp="1"/>
          </p:cNvSpPr>
          <p:nvPr>
            <p:ph sz="half" idx="2"/>
          </p:nvPr>
        </p:nvSpPr>
        <p:spPr>
          <a:xfrm>
            <a:off x="1" y="453212"/>
            <a:ext cx="4546523" cy="1451173"/>
          </a:xfrm>
        </p:spPr>
        <p:txBody>
          <a:bodyPr rtlCol="0">
            <a:noAutofit/>
          </a:bodyPr>
          <a:lstStyle/>
          <a:p>
            <a:pPr marL="0" indent="0" fontAlgn="auto">
              <a:spcAft>
                <a:spcPts val="0"/>
              </a:spcAft>
              <a:buFont typeface="Wingdings 2" pitchFamily="18" charset="2"/>
              <a:buNone/>
              <a:defRPr/>
            </a:pPr>
            <a:endParaRPr lang="en-US" sz="2200" dirty="0" smtClean="0">
              <a:ea typeface="+mn-ea"/>
              <a:cs typeface="+mn-cs"/>
            </a:endParaRPr>
          </a:p>
          <a:p>
            <a:pPr marL="0" indent="0" fontAlgn="auto">
              <a:spcAft>
                <a:spcPts val="0"/>
              </a:spcAft>
              <a:buFont typeface="Wingdings 2" pitchFamily="18" charset="2"/>
              <a:buNone/>
              <a:defRPr/>
            </a:pPr>
            <a:r>
              <a:rPr lang="en-US" sz="2200" dirty="0" smtClean="0">
                <a:ea typeface="+mn-ea"/>
                <a:cs typeface="+mn-cs"/>
              </a:rPr>
              <a:t>Your </a:t>
            </a:r>
            <a:r>
              <a:rPr lang="en-US" sz="2200" dirty="0">
                <a:ea typeface="+mn-ea"/>
                <a:cs typeface="+mn-cs"/>
              </a:rPr>
              <a:t>class can earn class points </a:t>
            </a:r>
            <a:r>
              <a:rPr lang="en-US" sz="2200" dirty="0" smtClean="0">
                <a:ea typeface="+mn-ea"/>
                <a:cs typeface="+mn-cs"/>
              </a:rPr>
              <a:t>if </a:t>
            </a:r>
            <a:r>
              <a:rPr lang="en-US" sz="2200" b="1" i="1" dirty="0" smtClean="0">
                <a:ea typeface="+mn-ea"/>
                <a:cs typeface="+mn-cs"/>
              </a:rPr>
              <a:t>everyone</a:t>
            </a:r>
            <a:r>
              <a:rPr lang="en-US" sz="2200" b="1" dirty="0" smtClean="0">
                <a:ea typeface="+mn-ea"/>
                <a:cs typeface="+mn-cs"/>
              </a:rPr>
              <a:t> </a:t>
            </a:r>
            <a:r>
              <a:rPr lang="en-US" sz="2200" dirty="0">
                <a:ea typeface="+mn-ea"/>
                <a:cs typeface="+mn-cs"/>
              </a:rPr>
              <a:t>in class:</a:t>
            </a:r>
          </a:p>
          <a:p>
            <a:pPr fontAlgn="auto">
              <a:spcAft>
                <a:spcPts val="0"/>
              </a:spcAft>
              <a:buFont typeface="Wingdings 2" pitchFamily="18" charset="2"/>
              <a:buChar char=""/>
              <a:defRPr/>
            </a:pPr>
            <a:r>
              <a:rPr lang="en-US" sz="2200" dirty="0">
                <a:ea typeface="+mn-ea"/>
                <a:cs typeface="+mn-cs"/>
              </a:rPr>
              <a:t>Comes to </a:t>
            </a:r>
            <a:r>
              <a:rPr lang="en-US" sz="2200" dirty="0" smtClean="0">
                <a:ea typeface="+mn-ea"/>
                <a:cs typeface="+mn-cs"/>
              </a:rPr>
              <a:t>class quietly and </a:t>
            </a:r>
            <a:r>
              <a:rPr lang="en-US" sz="2200" dirty="0">
                <a:ea typeface="+mn-ea"/>
                <a:cs typeface="+mn-cs"/>
              </a:rPr>
              <a:t>on </a:t>
            </a:r>
            <a:r>
              <a:rPr lang="en-US" sz="2200" dirty="0" smtClean="0">
                <a:ea typeface="+mn-ea"/>
                <a:cs typeface="+mn-cs"/>
              </a:rPr>
              <a:t>time </a:t>
            </a:r>
            <a:endParaRPr lang="en-US" sz="2200" dirty="0">
              <a:ea typeface="+mn-ea"/>
              <a:cs typeface="+mn-cs"/>
            </a:endParaRPr>
          </a:p>
          <a:p>
            <a:pPr fontAlgn="auto">
              <a:spcAft>
                <a:spcPts val="0"/>
              </a:spcAft>
              <a:buFont typeface="Wingdings 2" pitchFamily="18" charset="2"/>
              <a:buChar char=""/>
              <a:defRPr/>
            </a:pPr>
            <a:r>
              <a:rPr lang="en-US" sz="2200" dirty="0">
                <a:ea typeface="+mn-ea"/>
                <a:cs typeface="+mn-cs"/>
              </a:rPr>
              <a:t>Stays focused and on task during class</a:t>
            </a:r>
          </a:p>
          <a:p>
            <a:pPr fontAlgn="auto">
              <a:spcAft>
                <a:spcPts val="0"/>
              </a:spcAft>
              <a:buFont typeface="Wingdings 2" pitchFamily="18" charset="2"/>
              <a:buChar char=""/>
              <a:defRPr/>
            </a:pPr>
            <a:r>
              <a:rPr lang="en-US" sz="2200" dirty="0">
                <a:ea typeface="+mn-ea"/>
                <a:cs typeface="+mn-cs"/>
              </a:rPr>
              <a:t>Leaves classroom neat and organized</a:t>
            </a:r>
          </a:p>
          <a:p>
            <a:pPr fontAlgn="auto">
              <a:spcAft>
                <a:spcPts val="0"/>
              </a:spcAft>
              <a:buFont typeface="Wingdings 2" pitchFamily="18" charset="2"/>
              <a:buChar char=""/>
              <a:defRPr/>
            </a:pPr>
            <a:r>
              <a:rPr lang="en-US" sz="2200" dirty="0">
                <a:ea typeface="+mn-ea"/>
                <a:cs typeface="+mn-cs"/>
              </a:rPr>
              <a:t>Students are teaching other </a:t>
            </a:r>
            <a:r>
              <a:rPr lang="en-US" sz="2200" dirty="0" smtClean="0">
                <a:ea typeface="+mn-ea"/>
                <a:cs typeface="+mn-cs"/>
              </a:rPr>
              <a:t>students</a:t>
            </a:r>
          </a:p>
          <a:p>
            <a:pPr fontAlgn="auto">
              <a:spcAft>
                <a:spcPts val="0"/>
              </a:spcAft>
              <a:buFont typeface="Wingdings 2" pitchFamily="18" charset="2"/>
              <a:buChar char=""/>
              <a:defRPr/>
            </a:pPr>
            <a:r>
              <a:rPr lang="en-US" sz="2200" dirty="0" smtClean="0">
                <a:ea typeface="+mn-ea"/>
                <a:cs typeface="+mn-cs"/>
              </a:rPr>
              <a:t>Majority of class participates</a:t>
            </a:r>
          </a:p>
          <a:p>
            <a:pPr fontAlgn="auto">
              <a:spcAft>
                <a:spcPts val="0"/>
              </a:spcAft>
              <a:buFont typeface="Wingdings 2" pitchFamily="18" charset="2"/>
              <a:buChar char=""/>
              <a:defRPr/>
            </a:pPr>
            <a:r>
              <a:rPr lang="en-US" sz="2200" dirty="0" smtClean="0">
                <a:ea typeface="+mn-ea"/>
                <a:cs typeface="+mn-cs"/>
              </a:rPr>
              <a:t>Follows all classroom expectations and procedures</a:t>
            </a:r>
          </a:p>
          <a:p>
            <a:pPr fontAlgn="auto">
              <a:spcAft>
                <a:spcPts val="0"/>
              </a:spcAft>
              <a:buFont typeface="Wingdings 2" pitchFamily="18" charset="2"/>
              <a:buChar char=""/>
              <a:defRPr/>
            </a:pPr>
            <a:r>
              <a:rPr lang="en-US" sz="2200" dirty="0" smtClean="0">
                <a:ea typeface="+mn-ea"/>
                <a:cs typeface="+mn-cs"/>
              </a:rPr>
              <a:t>And more…</a:t>
            </a:r>
            <a:endParaRPr lang="en-US" sz="2200" b="1" dirty="0" smtClean="0">
              <a:ea typeface="+mn-ea"/>
              <a:cs typeface="+mn-cs"/>
            </a:endParaRPr>
          </a:p>
        </p:txBody>
      </p:sp>
    </p:spTree>
    <p:extLst>
      <p:ext uri="{BB962C8B-B14F-4D97-AF65-F5344CB8AC3E}">
        <p14:creationId xmlns:p14="http://schemas.microsoft.com/office/powerpoint/2010/main" val="31001915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456"/>
            <a:ext cx="9143999" cy="914400"/>
          </a:xfrm>
        </p:spPr>
        <p:txBody>
          <a:bodyPr/>
          <a:lstStyle/>
          <a:p>
            <a:r>
              <a:rPr lang="en-US" b="1" dirty="0" smtClean="0"/>
              <a:t>Objective 3</a:t>
            </a:r>
            <a:r>
              <a:rPr lang="en-US" b="1" dirty="0" smtClean="0"/>
              <a:t>/</a:t>
            </a:r>
            <a:r>
              <a:rPr lang="en-US" b="1" dirty="0" smtClean="0"/>
              <a:t>20</a:t>
            </a:r>
            <a:r>
              <a:rPr lang="en-US" b="1" dirty="0" smtClean="0"/>
              <a:t>/</a:t>
            </a:r>
            <a:r>
              <a:rPr lang="en-US" b="1" dirty="0" smtClean="0"/>
              <a:t>13 – Period 3</a:t>
            </a:r>
            <a:endParaRPr lang="en-US" b="1" dirty="0"/>
          </a:p>
        </p:txBody>
      </p:sp>
      <p:sp>
        <p:nvSpPr>
          <p:cNvPr id="3" name="Content Placeholder 2"/>
          <p:cNvSpPr>
            <a:spLocks noGrp="1"/>
          </p:cNvSpPr>
          <p:nvPr>
            <p:ph idx="1"/>
          </p:nvPr>
        </p:nvSpPr>
        <p:spPr>
          <a:xfrm>
            <a:off x="0" y="1285753"/>
            <a:ext cx="9143999" cy="5372675"/>
          </a:xfrm>
        </p:spPr>
        <p:txBody>
          <a:bodyPr>
            <a:normAutofit/>
          </a:bodyPr>
          <a:lstStyle/>
          <a:p>
            <a:pPr marL="0" indent="0">
              <a:buNone/>
            </a:pPr>
            <a:r>
              <a:rPr lang="en-US" sz="3200" dirty="0" smtClean="0">
                <a:solidFill>
                  <a:srgbClr val="000000"/>
                </a:solidFill>
              </a:rPr>
              <a:t>We </a:t>
            </a:r>
            <a:r>
              <a:rPr lang="en-US" sz="3200" dirty="0">
                <a:solidFill>
                  <a:srgbClr val="000000"/>
                </a:solidFill>
              </a:rPr>
              <a:t>will be able to </a:t>
            </a:r>
            <a:endParaRPr lang="en-US" sz="3200" dirty="0" smtClean="0">
              <a:solidFill>
                <a:srgbClr val="000000"/>
              </a:solidFill>
            </a:endParaRPr>
          </a:p>
          <a:p>
            <a:pPr marL="457200" indent="-457200">
              <a:buFont typeface="Arial"/>
              <a:buChar char="•"/>
            </a:pPr>
            <a:r>
              <a:rPr lang="en-US" sz="3200" dirty="0" smtClean="0">
                <a:solidFill>
                  <a:srgbClr val="000000"/>
                </a:solidFill>
              </a:rPr>
              <a:t>Determine whether a chemical equation is balanced</a:t>
            </a:r>
          </a:p>
          <a:p>
            <a:pPr marL="457200" indent="-457200">
              <a:buFont typeface="Arial"/>
              <a:buChar char="•"/>
            </a:pPr>
            <a:r>
              <a:rPr lang="en-US" sz="3200" dirty="0" smtClean="0">
                <a:solidFill>
                  <a:srgbClr val="000000"/>
                </a:solidFill>
              </a:rPr>
              <a:t>Balance a chemical equation by modifying the coefficients</a:t>
            </a:r>
          </a:p>
          <a:p>
            <a:pPr marL="457200" indent="-457200">
              <a:buFont typeface="Arial"/>
              <a:buChar char="•"/>
            </a:pPr>
            <a:endParaRPr lang="en-US" sz="3200" dirty="0" smtClean="0">
              <a:solidFill>
                <a:srgbClr val="000000"/>
              </a:solidFill>
            </a:endParaRPr>
          </a:p>
          <a:p>
            <a:endParaRPr lang="en-US" sz="3200" dirty="0">
              <a:solidFill>
                <a:srgbClr val="000000"/>
              </a:solidFill>
            </a:endParaRPr>
          </a:p>
        </p:txBody>
      </p:sp>
      <p:pic>
        <p:nvPicPr>
          <p:cNvPr id="4" name="Picture 3"/>
          <p:cNvPicPr>
            <a:picLocks noChangeAspect="1"/>
          </p:cNvPicPr>
          <p:nvPr/>
        </p:nvPicPr>
        <p:blipFill>
          <a:blip r:embed="rId2"/>
          <a:stretch>
            <a:fillRect/>
          </a:stretch>
        </p:blipFill>
        <p:spPr>
          <a:xfrm>
            <a:off x="7541846" y="5144998"/>
            <a:ext cx="1144954" cy="1450275"/>
          </a:xfrm>
          <a:prstGeom prst="rect">
            <a:avLst/>
          </a:prstGeom>
        </p:spPr>
      </p:pic>
      <p:pic>
        <p:nvPicPr>
          <p:cNvPr id="5" name="Picture 4"/>
          <p:cNvPicPr>
            <a:picLocks noChangeAspect="1"/>
          </p:cNvPicPr>
          <p:nvPr/>
        </p:nvPicPr>
        <p:blipFill>
          <a:blip r:embed="rId3"/>
          <a:stretch>
            <a:fillRect/>
          </a:stretch>
        </p:blipFill>
        <p:spPr>
          <a:xfrm>
            <a:off x="5537135" y="5119077"/>
            <a:ext cx="1476196" cy="1476196"/>
          </a:xfrm>
          <a:prstGeom prst="rect">
            <a:avLst/>
          </a:prstGeom>
        </p:spPr>
      </p:pic>
      <p:sp>
        <p:nvSpPr>
          <p:cNvPr id="6" name="Rectangle 5"/>
          <p:cNvSpPr/>
          <p:nvPr/>
        </p:nvSpPr>
        <p:spPr>
          <a:xfrm>
            <a:off x="5007430" y="4789714"/>
            <a:ext cx="3306978" cy="1938992"/>
          </a:xfrm>
          <a:prstGeom prst="rect">
            <a:avLst/>
          </a:prstGeom>
        </p:spPr>
        <p:txBody>
          <a:bodyPr wrap="square">
            <a:spAutoFit/>
          </a:bodyPr>
          <a:lstStyle/>
          <a:p>
            <a:r>
              <a:rPr lang="en-US" sz="12000" dirty="0">
                <a:latin typeface="Webdings"/>
                <a:ea typeface="Webdings"/>
                <a:cs typeface="Webdings"/>
              </a:rPr>
              <a:t></a:t>
            </a:r>
            <a:endParaRPr lang="en-US" sz="12000" dirty="0"/>
          </a:p>
        </p:txBody>
      </p:sp>
      <p:sp>
        <p:nvSpPr>
          <p:cNvPr id="7" name="Rectangle 6"/>
          <p:cNvSpPr/>
          <p:nvPr/>
        </p:nvSpPr>
        <p:spPr>
          <a:xfrm>
            <a:off x="7218367" y="4792007"/>
            <a:ext cx="3306978" cy="1938992"/>
          </a:xfrm>
          <a:prstGeom prst="rect">
            <a:avLst/>
          </a:prstGeom>
        </p:spPr>
        <p:txBody>
          <a:bodyPr wrap="square">
            <a:spAutoFit/>
          </a:bodyPr>
          <a:lstStyle/>
          <a:p>
            <a:r>
              <a:rPr lang="en-US" sz="12000" dirty="0">
                <a:latin typeface="Webdings"/>
                <a:ea typeface="Webdings"/>
                <a:cs typeface="Webdings"/>
              </a:rPr>
              <a:t></a:t>
            </a:r>
            <a:endParaRPr lang="en-US" sz="12000" dirty="0"/>
          </a:p>
        </p:txBody>
      </p:sp>
      <p:pic>
        <p:nvPicPr>
          <p:cNvPr id="8" name="Picture 7"/>
          <p:cNvPicPr>
            <a:picLocks noChangeAspect="1"/>
          </p:cNvPicPr>
          <p:nvPr/>
        </p:nvPicPr>
        <p:blipFill>
          <a:blip r:embed="rId4"/>
          <a:stretch>
            <a:fillRect/>
          </a:stretch>
        </p:blipFill>
        <p:spPr>
          <a:xfrm>
            <a:off x="3366110" y="5234966"/>
            <a:ext cx="1641320" cy="1605639"/>
          </a:xfrm>
          <a:prstGeom prst="rect">
            <a:avLst/>
          </a:prstGeom>
        </p:spPr>
      </p:pic>
      <p:pic>
        <p:nvPicPr>
          <p:cNvPr id="9" name="Picture 8"/>
          <p:cNvPicPr>
            <a:picLocks noChangeAspect="1"/>
          </p:cNvPicPr>
          <p:nvPr/>
        </p:nvPicPr>
        <p:blipFill>
          <a:blip r:embed="rId5"/>
          <a:stretch>
            <a:fillRect/>
          </a:stretch>
        </p:blipFill>
        <p:spPr>
          <a:xfrm>
            <a:off x="472539" y="4789714"/>
            <a:ext cx="2407412" cy="1805559"/>
          </a:xfrm>
          <a:prstGeom prst="rect">
            <a:avLst/>
          </a:prstGeom>
        </p:spPr>
      </p:pic>
    </p:spTree>
    <p:extLst>
      <p:ext uri="{BB962C8B-B14F-4D97-AF65-F5344CB8AC3E}">
        <p14:creationId xmlns:p14="http://schemas.microsoft.com/office/powerpoint/2010/main" val="22449484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466"/>
            <a:ext cx="8543924" cy="1371600"/>
          </a:xfrm>
        </p:spPr>
        <p:txBody>
          <a:bodyPr/>
          <a:lstStyle/>
          <a:p>
            <a:r>
              <a:rPr lang="en-US" dirty="0" smtClean="0"/>
              <a:t>Student Mini-Lesson!</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I need three volunteers to show the class how to solve a balancing equation. </a:t>
            </a:r>
          </a:p>
          <a:p>
            <a:pPr marL="914400" lvl="1" indent="-457200">
              <a:buFont typeface="Arial"/>
              <a:buChar char="•"/>
            </a:pPr>
            <a:r>
              <a:rPr lang="en-US" dirty="0" smtClean="0"/>
              <a:t>You get to choose the problem (or make one of your own!)</a:t>
            </a:r>
          </a:p>
          <a:p>
            <a:pPr marL="457200" indent="-457200">
              <a:buFont typeface="Arial"/>
              <a:buChar char="•"/>
            </a:pPr>
            <a:r>
              <a:rPr lang="en-US" dirty="0" smtClean="0"/>
              <a:t>You do NOT need to be 100% correct.</a:t>
            </a:r>
          </a:p>
          <a:p>
            <a:pPr marL="457200" indent="-457200">
              <a:buFont typeface="Arial"/>
              <a:buChar char="•"/>
            </a:pPr>
            <a:r>
              <a:rPr lang="en-US" dirty="0" smtClean="0"/>
              <a:t>If you’re stuck on a step, we will help you!</a:t>
            </a:r>
          </a:p>
          <a:p>
            <a:pPr marL="457200" indent="-457200">
              <a:buFont typeface="Arial"/>
              <a:buChar char="•"/>
            </a:pPr>
            <a:r>
              <a:rPr lang="en-US" dirty="0" smtClean="0"/>
              <a:t>Remember balancing equations is all about </a:t>
            </a:r>
            <a:r>
              <a:rPr lang="en-US" dirty="0" smtClean="0">
                <a:solidFill>
                  <a:srgbClr val="FF0000"/>
                </a:solidFill>
              </a:rPr>
              <a:t>patience</a:t>
            </a:r>
            <a:r>
              <a:rPr lang="en-US" dirty="0" smtClean="0"/>
              <a:t> and </a:t>
            </a:r>
            <a:r>
              <a:rPr lang="en-US" dirty="0" smtClean="0">
                <a:solidFill>
                  <a:srgbClr val="FF0000"/>
                </a:solidFill>
              </a:rPr>
              <a:t>persistence!</a:t>
            </a:r>
          </a:p>
        </p:txBody>
      </p:sp>
    </p:spTree>
    <p:extLst>
      <p:ext uri="{BB962C8B-B14F-4D97-AF65-F5344CB8AC3E}">
        <p14:creationId xmlns:p14="http://schemas.microsoft.com/office/powerpoint/2010/main" val="4286107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122</TotalTime>
  <Words>888</Words>
  <Application>Microsoft Macintosh PowerPoint</Application>
  <PresentationFormat>On-screen Show (4:3)</PresentationFormat>
  <Paragraphs>100</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Essential</vt:lpstr>
      <vt:lpstr>Document</vt:lpstr>
      <vt:lpstr>Catalyst 3/20/13</vt:lpstr>
      <vt:lpstr>PowerPoint Presentation</vt:lpstr>
      <vt:lpstr>PowerPoint Presentation</vt:lpstr>
      <vt:lpstr>Element of the Day</vt:lpstr>
      <vt:lpstr>Element of the Day: Palladium</vt:lpstr>
      <vt:lpstr>Agenda 3/20/13</vt:lpstr>
      <vt:lpstr>Class Points</vt:lpstr>
      <vt:lpstr>Objective 3/20/13 – Period 3</vt:lpstr>
      <vt:lpstr>Student Mini-Lesson!</vt:lpstr>
      <vt:lpstr>PowerPoint Presentation</vt:lpstr>
      <vt:lpstr>PowerPoint Presentation</vt:lpstr>
      <vt:lpstr>Chemical Equation</vt:lpstr>
      <vt:lpstr>PowerPoint Presentation</vt:lpstr>
      <vt:lpstr>Chemical Equations Must have</vt:lpstr>
      <vt:lpstr>Law of the Conservation of Mass</vt:lpstr>
      <vt:lpstr>Before we start Balancing Chemical Equations…</vt:lpstr>
      <vt:lpstr>Balanced?</vt:lpstr>
      <vt:lpstr>PowerPoint Presentation</vt:lpstr>
      <vt:lpstr>PowerPoint Presentation</vt:lpstr>
      <vt:lpstr>Balancing Chemical Equations</vt:lpstr>
      <vt:lpstr>Balancing ChemIcal Equations</vt:lpstr>
      <vt:lpstr>How to Balance a Chemical Equation</vt:lpstr>
      <vt:lpstr>Tips on Balancing</vt:lpstr>
      <vt:lpstr>Example#3</vt:lpstr>
      <vt:lpstr>Practice Problem</vt:lpstr>
      <vt:lpstr>PowerPoint Presentation</vt:lpstr>
      <vt:lpstr>PowerPoint Presentation</vt:lpstr>
      <vt:lpstr>During Classwork Time</vt:lpstr>
      <vt:lpstr>Exit Slip</vt:lpstr>
    </vt:vector>
  </TitlesOfParts>
  <Company>Elizabeth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Catalyst 3/13/13</dc:title>
  <dc:creator>Bruce Gutierrez</dc:creator>
  <cp:lastModifiedBy>Bruce Gutierrez</cp:lastModifiedBy>
  <cp:revision>42</cp:revision>
  <dcterms:created xsi:type="dcterms:W3CDTF">2013-03-13T11:36:48Z</dcterms:created>
  <dcterms:modified xsi:type="dcterms:W3CDTF">2013-03-20T11:59:33Z</dcterms:modified>
</cp:coreProperties>
</file>