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72" r:id="rId2"/>
    <p:sldId id="281" r:id="rId3"/>
    <p:sldId id="283" r:id="rId4"/>
    <p:sldId id="282" r:id="rId5"/>
    <p:sldId id="273" r:id="rId6"/>
    <p:sldId id="285" r:id="rId7"/>
    <p:sldId id="286" r:id="rId8"/>
    <p:sldId id="284" r:id="rId9"/>
    <p:sldId id="276" r:id="rId10"/>
    <p:sldId id="275" r:id="rId11"/>
    <p:sldId id="267" r:id="rId12"/>
    <p:sldId id="269" r:id="rId13"/>
    <p:sldId id="268" r:id="rId14"/>
    <p:sldId id="288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1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EAF6-7A85-054E-828C-D7A254DD4389}" type="datetimeFigureOut">
              <a:rPr lang="en-US" smtClean="0"/>
              <a:t>3/19/12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297BD-2793-424F-B108-10E77939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FF265B4-DB76-C94C-9F5A-C58D2AC2C106}" type="datetimeFigureOut">
              <a:rPr lang="en-US" smtClean="0"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6D792A-9503-4843-B801-7D1F8C0C04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3</a:t>
            </a:r>
            <a:r>
              <a:rPr lang="en-US" dirty="0" smtClean="0"/>
              <a:t>/</a:t>
            </a:r>
            <a:r>
              <a:rPr lang="en-US" dirty="0" smtClean="0"/>
              <a:t>20</a:t>
            </a:r>
            <a:r>
              <a:rPr lang="en-US" dirty="0" smtClean="0"/>
              <a:t>/</a:t>
            </a:r>
            <a:r>
              <a:rPr lang="en-US" dirty="0" smtClean="0"/>
              <a:t>12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475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Balance the following equation: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(s)+ CO(g) </a:t>
            </a:r>
            <a:r>
              <a:rPr lang="en-US" dirty="0">
                <a:sym typeface="Wingdings"/>
              </a:rPr>
              <a:t> Fe(s) + CO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(</a:t>
            </a:r>
            <a:r>
              <a:rPr lang="en-US" dirty="0" smtClean="0">
                <a:sym typeface="Wingdings"/>
              </a:rPr>
              <a:t>g)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Don’t give up.</a:t>
            </a:r>
          </a:p>
        </p:txBody>
      </p:sp>
    </p:spTree>
    <p:extLst>
      <p:ext uri="{BB962C8B-B14F-4D97-AF65-F5344CB8AC3E}">
        <p14:creationId xmlns:p14="http://schemas.microsoft.com/office/powerpoint/2010/main" val="269266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the 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600200"/>
            <a:ext cx="8683625" cy="4670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Law of the Conservation of Mass states that matter can neither be created nor destroyed. It is simply converted from one form to the other.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a chemical equation, the mass of the reactants MUST equal the mass of the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5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is it important to balance Chemical Equations?</a:t>
            </a:r>
          </a:p>
          <a:p>
            <a:r>
              <a:rPr lang="en-US" dirty="0" smtClean="0"/>
              <a:t>The Law of the Conservation of Mass MUST be obeyed.</a:t>
            </a:r>
          </a:p>
          <a:p>
            <a:r>
              <a:rPr lang="en-US" dirty="0" smtClean="0"/>
              <a:t>To know how the quantities of the reactants and products relate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6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a Chemical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9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Determine the number of each type of atom on both sides of the reaction.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the equation is not balanced, add a </a:t>
            </a:r>
            <a:r>
              <a:rPr lang="en-US" b="1" dirty="0" smtClean="0"/>
              <a:t>coefficient</a:t>
            </a:r>
            <a:r>
              <a:rPr lang="en-US" dirty="0" smtClean="0"/>
              <a:t> in front of a chemical formula and repeat step 1.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Repeat step 2 as needed until the numbers of each type of atom are equal in both sides.</a:t>
            </a:r>
          </a:p>
        </p:txBody>
      </p:sp>
    </p:spTree>
    <p:extLst>
      <p:ext uri="{BB962C8B-B14F-4D97-AF65-F5344CB8AC3E}">
        <p14:creationId xmlns:p14="http://schemas.microsoft.com/office/powerpoint/2010/main" val="293559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8229600" cy="50831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Balance the following chemical equation: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/>
              <a:t>3</a:t>
            </a:r>
            <a:r>
              <a:rPr lang="en-US" dirty="0" smtClean="0"/>
              <a:t> (s)+ CO(g) </a:t>
            </a:r>
            <a:r>
              <a:rPr lang="en-US" dirty="0" smtClean="0">
                <a:sym typeface="Wingdings"/>
              </a:rPr>
              <a:t> Fe(s) +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(g)</a:t>
            </a:r>
            <a:endParaRPr lang="en-US" baseline="-250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2. What does the Law of Conservation of Mass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2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Reflection (8</a:t>
            </a:r>
            <a:r>
              <a:rPr lang="en-US" baseline="30000" dirty="0" smtClean="0"/>
              <a:t>th</a:t>
            </a:r>
            <a:r>
              <a:rPr lang="en-US" dirty="0" smtClean="0"/>
              <a:t> Period)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6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Go through your test and redo all the questions that you got wrong on a separate piece of paper.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WHY you think you got those questions wrong. (Some explanations might include: I multiplied the molar mass instead of dividing.)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0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5368"/>
          </a:xfrm>
        </p:spPr>
        <p:txBody>
          <a:bodyPr/>
          <a:lstStyle/>
          <a:p>
            <a:r>
              <a:rPr lang="en-US" sz="4000" dirty="0" smtClean="0"/>
              <a:t>Balancing Equations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89" y="655052"/>
            <a:ext cx="884989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Balance the following chemical equations on a separate piece of paper.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Na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PO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 </a:t>
            </a:r>
            <a:r>
              <a:rPr lang="en-US" sz="2600" dirty="0"/>
              <a:t>+ </a:t>
            </a:r>
            <a:r>
              <a:rPr lang="en-US" sz="2600" dirty="0" smtClean="0"/>
              <a:t> </a:t>
            </a:r>
            <a:r>
              <a:rPr lang="en-US" sz="2600" dirty="0"/>
              <a:t>KOH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</a:t>
            </a:r>
            <a:r>
              <a:rPr lang="en-US" sz="2600" dirty="0" err="1" smtClean="0"/>
              <a:t>NaOH</a:t>
            </a:r>
            <a:r>
              <a:rPr lang="en-US" sz="2600" dirty="0" smtClean="0"/>
              <a:t> + K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PO</a:t>
            </a:r>
            <a:r>
              <a:rPr lang="en-US" sz="2600" baseline="-25000" dirty="0" smtClean="0"/>
              <a:t>4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2</a:t>
            </a:r>
            <a:r>
              <a:rPr lang="en-US" sz="2600" dirty="0" smtClean="0"/>
              <a:t>) </a:t>
            </a:r>
            <a:r>
              <a:rPr lang="en-US" sz="2600" dirty="0"/>
              <a:t>MgF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 smtClean="0"/>
              <a:t>+ </a:t>
            </a:r>
            <a:r>
              <a:rPr lang="en-US" sz="2600" dirty="0"/>
              <a:t>Li</a:t>
            </a:r>
            <a:r>
              <a:rPr lang="en-US" sz="2600" baseline="-25000" dirty="0"/>
              <a:t>2</a:t>
            </a:r>
            <a:r>
              <a:rPr lang="en-US" sz="2600" dirty="0"/>
              <a:t>CO</a:t>
            </a:r>
            <a:r>
              <a:rPr lang="en-US" sz="2600" baseline="-25000" dirty="0"/>
              <a:t>3</a:t>
            </a:r>
            <a:r>
              <a:rPr lang="en-US" sz="2600" dirty="0"/>
              <a:t>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</a:t>
            </a:r>
            <a:r>
              <a:rPr lang="en-US" sz="2600" dirty="0"/>
              <a:t>MgCO</a:t>
            </a:r>
            <a:r>
              <a:rPr lang="en-US" sz="2600" baseline="-25000" dirty="0"/>
              <a:t>3</a:t>
            </a:r>
            <a:r>
              <a:rPr lang="en-US" sz="2600" dirty="0"/>
              <a:t> + </a:t>
            </a:r>
            <a:r>
              <a:rPr lang="en-US" sz="2600" dirty="0" err="1" smtClean="0"/>
              <a:t>LiF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3</a:t>
            </a:r>
            <a:r>
              <a:rPr lang="en-US" sz="2600" dirty="0" smtClean="0"/>
              <a:t>) P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 </a:t>
            </a:r>
            <a:r>
              <a:rPr lang="en-US" sz="2600" dirty="0"/>
              <a:t>+ 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</a:t>
            </a:r>
            <a:r>
              <a:rPr lang="en-US" sz="2600" dirty="0" smtClean="0"/>
              <a:t> P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3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4</a:t>
            </a:r>
            <a:r>
              <a:rPr lang="en-US" sz="2600" dirty="0" smtClean="0"/>
              <a:t>) RbNO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</a:t>
            </a:r>
            <a:r>
              <a:rPr lang="en-US" sz="2600" dirty="0"/>
              <a:t>+ </a:t>
            </a:r>
            <a:r>
              <a:rPr lang="en-US" sz="2600" dirty="0" smtClean="0"/>
              <a:t>BeF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</a:t>
            </a:r>
            <a:r>
              <a:rPr lang="en-US" sz="2600" dirty="0" smtClean="0"/>
              <a:t>Be</a:t>
            </a:r>
            <a:r>
              <a:rPr lang="en-US" sz="2600" dirty="0"/>
              <a:t>(NO</a:t>
            </a:r>
            <a:r>
              <a:rPr lang="en-US" sz="2600" baseline="-25000" dirty="0"/>
              <a:t>3</a:t>
            </a:r>
            <a:r>
              <a:rPr lang="en-US" sz="2600" dirty="0"/>
              <a:t>)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 smtClean="0"/>
              <a:t>+ </a:t>
            </a:r>
            <a:r>
              <a:rPr lang="en-US" sz="2600" dirty="0" err="1" smtClean="0"/>
              <a:t>RbF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5) 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(SO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)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+ </a:t>
            </a:r>
            <a:r>
              <a:rPr lang="en-US" sz="2600" dirty="0" err="1" smtClean="0"/>
              <a:t>Ca</a:t>
            </a:r>
            <a:r>
              <a:rPr lang="en-US" sz="2600" dirty="0" smtClean="0"/>
              <a:t>(OH)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/>
              </a:rPr>
              <a:t> Al(OH)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 + CaSO</a:t>
            </a:r>
            <a:r>
              <a:rPr lang="en-US" sz="2600" baseline="-25000" dirty="0" smtClean="0">
                <a:sym typeface="Wingdings"/>
              </a:rPr>
              <a:t>4</a:t>
            </a:r>
            <a:endParaRPr lang="en-US" sz="2600" dirty="0" smtClean="0">
              <a:sym typeface="Wingdings"/>
            </a:endParaRPr>
          </a:p>
          <a:p>
            <a:pPr marL="0" indent="0">
              <a:buNone/>
            </a:pPr>
            <a:r>
              <a:rPr lang="en-US" sz="2600" dirty="0" smtClean="0">
                <a:sym typeface="Wingdings"/>
              </a:rPr>
              <a:t>6) AgNO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 + K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PO</a:t>
            </a:r>
            <a:r>
              <a:rPr lang="en-US" sz="2600" baseline="-25000" dirty="0" smtClean="0">
                <a:sym typeface="Wingdings"/>
              </a:rPr>
              <a:t>4</a:t>
            </a:r>
            <a:r>
              <a:rPr lang="en-US" sz="2600" dirty="0" smtClean="0">
                <a:sym typeface="Wingdings"/>
              </a:rPr>
              <a:t>  Ag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PO</a:t>
            </a:r>
            <a:r>
              <a:rPr lang="en-US" sz="2600" baseline="-25000" dirty="0" smtClean="0">
                <a:sym typeface="Wingdings"/>
              </a:rPr>
              <a:t>4</a:t>
            </a:r>
            <a:r>
              <a:rPr lang="en-US" sz="2600" dirty="0" smtClean="0">
                <a:sym typeface="Wingdings"/>
              </a:rPr>
              <a:t> + KNO</a:t>
            </a:r>
            <a:r>
              <a:rPr lang="en-US" sz="2600" baseline="-25000" dirty="0" smtClean="0">
                <a:sym typeface="Wingdings"/>
              </a:rPr>
              <a:t>3</a:t>
            </a:r>
          </a:p>
          <a:p>
            <a:pPr marL="0" indent="0">
              <a:buNone/>
            </a:pPr>
            <a:r>
              <a:rPr lang="en-US" sz="2600" dirty="0" smtClean="0">
                <a:sym typeface="Wingdings"/>
              </a:rPr>
              <a:t>7) Calcium hydroxide reacts with phosphoric acid (H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PO</a:t>
            </a:r>
            <a:r>
              <a:rPr lang="en-US" sz="2600" baseline="-25000" dirty="0" smtClean="0">
                <a:sym typeface="Wingdings"/>
              </a:rPr>
              <a:t>4</a:t>
            </a:r>
            <a:r>
              <a:rPr lang="en-US" sz="2600" dirty="0" smtClean="0">
                <a:sym typeface="Wingdings"/>
              </a:rPr>
              <a:t>) to produce calcium phosphate and water.</a:t>
            </a:r>
          </a:p>
          <a:p>
            <a:pPr marL="0" indent="0">
              <a:buNone/>
            </a:pPr>
            <a:r>
              <a:rPr lang="en-US" sz="2600" dirty="0" smtClean="0">
                <a:sym typeface="Wingdings"/>
              </a:rPr>
              <a:t>8) Copper iodide reacts with potassium carbonate to yield potassium iodide, copper (I) oxide and carbon dioxide.</a:t>
            </a:r>
          </a:p>
          <a:p>
            <a:pPr marL="0" indent="0">
              <a:buNone/>
            </a:pPr>
            <a:endParaRPr lang="en-US" sz="2600" baseline="-25000" dirty="0" smtClean="0">
              <a:sym typeface="Wingdings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1676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500"/>
            <a:ext cx="8229600" cy="1600200"/>
          </a:xfrm>
        </p:spPr>
        <p:txBody>
          <a:bodyPr/>
          <a:lstStyle/>
          <a:p>
            <a:r>
              <a:rPr lang="en-US" dirty="0" smtClean="0"/>
              <a:t>Element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82700"/>
            <a:ext cx="8448675" cy="54324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 used to be found in incandescent </a:t>
            </a:r>
            <a:r>
              <a:rPr lang="en-US" dirty="0" err="1" smtClean="0"/>
              <a:t>lightbulb</a:t>
            </a:r>
            <a:r>
              <a:rPr lang="en-US" dirty="0" smtClean="0"/>
              <a:t>, but I’m extremely inefficient when it comes to making light. Only 10% of the electricity I use is converted to light, while the rest is converted to heat and radiation. I’m an extremely strong metal and you can heat me up to a very high temperature. I’m commonly used in cutting wheels and am much tougher than diamond and steel. My name in German means “heavy stone.” </a:t>
            </a:r>
          </a:p>
          <a:p>
            <a:pPr marL="0" indent="0">
              <a:buNone/>
            </a:pPr>
            <a:r>
              <a:rPr lang="en-US" dirty="0" smtClean="0"/>
              <a:t>Who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23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300"/>
            <a:ext cx="8229600" cy="1600200"/>
          </a:xfrm>
        </p:spPr>
        <p:txBody>
          <a:bodyPr/>
          <a:lstStyle/>
          <a:p>
            <a:r>
              <a:rPr lang="en-US" dirty="0" smtClean="0"/>
              <a:t>Element of the Day: Tungsten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127250"/>
            <a:ext cx="2968625" cy="296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0" y="1841500"/>
            <a:ext cx="3460750" cy="346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956594"/>
            <a:ext cx="2698750" cy="269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5" y="4544219"/>
            <a:ext cx="2936875" cy="22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4525963"/>
          </a:xfrm>
        </p:spPr>
        <p:txBody>
          <a:bodyPr/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Element of the Day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Balancing Chemical Equations</a:t>
            </a:r>
          </a:p>
          <a:p>
            <a:r>
              <a:rPr lang="en-US" dirty="0" smtClean="0"/>
              <a:t>Class Practice</a:t>
            </a:r>
          </a:p>
          <a:p>
            <a:r>
              <a:rPr lang="en-US" dirty="0" smtClean="0"/>
              <a:t>Exit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4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Make up exam by Friday, March 23. Schedule a time during 7</a:t>
            </a:r>
            <a:r>
              <a:rPr lang="en-US" baseline="30000" dirty="0" smtClean="0"/>
              <a:t>th</a:t>
            </a:r>
            <a:r>
              <a:rPr lang="en-US" dirty="0" smtClean="0"/>
              <a:t> period or after school.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Benchmark Exam#3: March 29 and 30.*</a:t>
            </a:r>
            <a:r>
              <a:rPr lang="en-US" dirty="0" smtClean="0"/>
              <a:t>*</a:t>
            </a:r>
          </a:p>
          <a:p>
            <a:pPr marL="514350" indent="-514350">
              <a:buAutoNum type="arabicPeriod"/>
            </a:pPr>
            <a:r>
              <a:rPr lang="en-US" dirty="0" smtClean="0"/>
              <a:t>Reinforcement Notebook (extra credit opportunity)</a:t>
            </a:r>
          </a:p>
        </p:txBody>
      </p:sp>
    </p:spTree>
    <p:extLst>
      <p:ext uri="{BB962C8B-B14F-4D97-AF65-F5344CB8AC3E}">
        <p14:creationId xmlns:p14="http://schemas.microsoft.com/office/powerpoint/2010/main" val="281231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On a spiral notebook, </a:t>
            </a:r>
            <a:r>
              <a:rPr lang="en-US" b="1" dirty="0" smtClean="0"/>
              <a:t>summarize your packet notes </a:t>
            </a:r>
            <a:r>
              <a:rPr lang="en-US" dirty="0" smtClean="0"/>
              <a:t>from the daily lesson into this notebook. You can make charts, reword notes, draw diagrams, write songs, and etc. to help you remember content.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show me the Reinforcement Notebook the next day during the exit slip or independent practice time, you’ll get a stamp and can earn up to </a:t>
            </a:r>
            <a:r>
              <a:rPr lang="en-US" b="1" dirty="0" smtClean="0"/>
              <a:t>40 points extra credit</a:t>
            </a:r>
            <a:r>
              <a:rPr lang="en-US" dirty="0" smtClean="0"/>
              <a:t> on your packet grade.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submit your Reinforcement Notebook by the end of the week, you can earn up to </a:t>
            </a:r>
            <a:r>
              <a:rPr lang="en-US" b="1" dirty="0" smtClean="0"/>
              <a:t>20 points extra credit </a:t>
            </a:r>
            <a:r>
              <a:rPr lang="en-US" dirty="0" smtClean="0"/>
              <a:t>on your packet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5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(8</a:t>
            </a:r>
            <a:r>
              <a:rPr lang="en-US" baseline="30000" dirty="0" smtClean="0"/>
              <a:t>th</a:t>
            </a:r>
            <a:r>
              <a:rPr lang="en-US" dirty="0" smtClean="0"/>
              <a:t> Period)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325"/>
            <a:ext cx="8229600" cy="4525963"/>
          </a:xfrm>
        </p:spPr>
        <p:txBody>
          <a:bodyPr/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Post-Lab Discussion</a:t>
            </a:r>
          </a:p>
          <a:p>
            <a:r>
              <a:rPr lang="en-US" dirty="0" smtClean="0"/>
              <a:t>Exam Reflection</a:t>
            </a:r>
          </a:p>
          <a:p>
            <a:r>
              <a:rPr lang="en-US" dirty="0" smtClean="0"/>
              <a:t>Balancing Equations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2332037"/>
            <a:ext cx="852805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define the Law of the Conservation of Mass.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SWBAT balance a chemical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5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3701</TotalTime>
  <Words>684</Words>
  <Application>Microsoft Macintosh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Catalyst 3/20/12  </vt:lpstr>
      <vt:lpstr>Element of the Day</vt:lpstr>
      <vt:lpstr>PowerPoint Presentation</vt:lpstr>
      <vt:lpstr>Element of the Day: Tungsten </vt:lpstr>
      <vt:lpstr>Agenda</vt:lpstr>
      <vt:lpstr>Announcements</vt:lpstr>
      <vt:lpstr>Reinforcement Notebook</vt:lpstr>
      <vt:lpstr>Agenda (8th Period)</vt:lpstr>
      <vt:lpstr>Objectives</vt:lpstr>
      <vt:lpstr>The Law of the Conservation of Mass</vt:lpstr>
      <vt:lpstr>Balancing Chemical Equations</vt:lpstr>
      <vt:lpstr>Balancing a Chemical Equation</vt:lpstr>
      <vt:lpstr>Exit Slip</vt:lpstr>
      <vt:lpstr>Exam Reflection (8th Period)</vt:lpstr>
      <vt:lpstr>Balancing Equations Practice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55</cp:revision>
  <dcterms:created xsi:type="dcterms:W3CDTF">2012-03-13T01:36:17Z</dcterms:created>
  <dcterms:modified xsi:type="dcterms:W3CDTF">2012-03-20T01:54:26Z</dcterms:modified>
</cp:coreProperties>
</file>