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2"/>
  </p:notesMasterIdLst>
  <p:sldIdLst>
    <p:sldId id="271" r:id="rId2"/>
    <p:sldId id="272" r:id="rId3"/>
    <p:sldId id="269" r:id="rId4"/>
    <p:sldId id="296" r:id="rId5"/>
    <p:sldId id="293" r:id="rId6"/>
    <p:sldId id="289" r:id="rId7"/>
    <p:sldId id="294" r:id="rId8"/>
    <p:sldId id="295" r:id="rId9"/>
    <p:sldId id="274" r:id="rId10"/>
    <p:sldId id="287" r:id="rId11"/>
    <p:sldId id="258" r:id="rId12"/>
    <p:sldId id="285" r:id="rId13"/>
    <p:sldId id="259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60" r:id="rId25"/>
    <p:sldId id="261" r:id="rId26"/>
    <p:sldId id="288" r:id="rId27"/>
    <p:sldId id="262" r:id="rId28"/>
    <p:sldId id="263" r:id="rId29"/>
    <p:sldId id="264" r:id="rId30"/>
    <p:sldId id="265" r:id="rId31"/>
    <p:sldId id="266" r:id="rId32"/>
    <p:sldId id="297" r:id="rId33"/>
    <p:sldId id="322" r:id="rId34"/>
    <p:sldId id="298" r:id="rId35"/>
    <p:sldId id="299" r:id="rId36"/>
    <p:sldId id="323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257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24" r:id="rId70"/>
    <p:sldId id="325" r:id="rId71"/>
    <p:sldId id="341" r:id="rId72"/>
    <p:sldId id="340" r:id="rId73"/>
    <p:sldId id="335" r:id="rId74"/>
    <p:sldId id="336" r:id="rId75"/>
    <p:sldId id="339" r:id="rId76"/>
    <p:sldId id="343" r:id="rId77"/>
    <p:sldId id="342" r:id="rId78"/>
    <p:sldId id="337" r:id="rId79"/>
    <p:sldId id="344" r:id="rId80"/>
    <p:sldId id="345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5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EF4DF-FB9F-A147-A8B8-71EBC42374DD}" type="datetimeFigureOut">
              <a:rPr lang="en-US" smtClean="0"/>
              <a:t>5/21/13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8C7EA-4870-BB40-8CE0-AA596B343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6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4E223FA-3E43-ED4C-A86B-30AE13245F27}" type="slidenum">
              <a:rPr lang="en-US">
                <a:latin typeface="Calibri" charset="0"/>
              </a:rPr>
              <a:pPr/>
              <a:t>11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D47EFB1-7B25-1846-82C7-6B552245A31F}" type="slidenum">
              <a:rPr lang="en-US">
                <a:latin typeface="Calibri" charset="0"/>
              </a:rPr>
              <a:pPr/>
              <a:t>69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91870E0-E409-C743-BA8F-7DD0A62B9075}" type="slidenum">
              <a:rPr lang="en-US">
                <a:latin typeface="Calibri" charset="0"/>
              </a:rPr>
              <a:pPr/>
              <a:t>70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6F13C42-FC67-404A-8F39-BD24A0CBD647}" type="slidenum">
              <a:rPr lang="en-US">
                <a:latin typeface="Calibri" charset="0"/>
              </a:rPr>
              <a:pPr/>
              <a:t>77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F27406E-EB19-DF4F-BF38-09E4AC3312A2}" type="slidenum">
              <a:rPr lang="en-US">
                <a:latin typeface="Calibri" charset="0"/>
              </a:rPr>
              <a:pPr/>
              <a:t>13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8D7790C-870B-1240-8D89-CBC5CF49A4A0}" type="slidenum">
              <a:rPr lang="en-US">
                <a:latin typeface="Calibri" charset="0"/>
              </a:rPr>
              <a:pPr/>
              <a:t>24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B451EFA-F1EF-9B46-878D-6FDE62C3719D}" type="slidenum">
              <a:rPr lang="en-US">
                <a:latin typeface="Calibri" charset="0"/>
              </a:rPr>
              <a:pPr/>
              <a:t>25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0BBA557-279B-2B41-BA65-461597C87A76}" type="slidenum">
              <a:rPr lang="en-US">
                <a:latin typeface="Calibri" charset="0"/>
              </a:rPr>
              <a:pPr/>
              <a:t>27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BA0455B-1C9C-5D42-BE0D-85965AD4E9F6}" type="slidenum">
              <a:rPr lang="en-US">
                <a:latin typeface="Calibri" charset="0"/>
              </a:rPr>
              <a:pPr/>
              <a:t>28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5625760-DB11-E945-A8A5-1BC07FF3069E}" type="slidenum">
              <a:rPr lang="en-US">
                <a:latin typeface="Calibri" charset="0"/>
              </a:rPr>
              <a:pPr/>
              <a:t>29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1244FE7-AA41-7B45-BA1F-9EE92F190168}" type="slidenum">
              <a:rPr lang="en-US">
                <a:latin typeface="Calibri" charset="0"/>
              </a:rPr>
              <a:pPr/>
              <a:t>30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0DB569B-E505-FF46-829A-A2E32691AD5B}" type="slidenum">
              <a:rPr lang="en-US">
                <a:latin typeface="Calibri" charset="0"/>
              </a:rPr>
              <a:pPr/>
              <a:t>31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E55-F5D2-F04D-94CC-ED47E3B0AD97}" type="datetimeFigureOut">
              <a:rPr lang="en-US" smtClean="0"/>
              <a:t>5/21/13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D6431-F523-1547-9E31-2B34BE5768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E55-F5D2-F04D-94CC-ED47E3B0AD97}" type="datetimeFigureOut">
              <a:rPr lang="en-US" smtClean="0"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6431-F523-1547-9E31-2B34BE576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E55-F5D2-F04D-94CC-ED47E3B0AD97}" type="datetimeFigureOut">
              <a:rPr lang="en-US" smtClean="0"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6431-F523-1547-9E31-2B34BE576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44CEE32-07A5-724B-BFC5-BC730C7C5B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5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E55-F5D2-F04D-94CC-ED47E3B0AD97}" type="datetimeFigureOut">
              <a:rPr lang="en-US" smtClean="0"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6431-F523-1547-9E31-2B34BE576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E55-F5D2-F04D-94CC-ED47E3B0AD97}" type="datetimeFigureOut">
              <a:rPr lang="en-US" smtClean="0"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6431-F523-1547-9E31-2B34BE576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E55-F5D2-F04D-94CC-ED47E3B0AD97}" type="datetimeFigureOut">
              <a:rPr lang="en-US" smtClean="0"/>
              <a:t>5/21/13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6431-F523-1547-9E31-2B34BE5768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E55-F5D2-F04D-94CC-ED47E3B0AD97}" type="datetimeFigureOut">
              <a:rPr lang="en-US" smtClean="0"/>
              <a:t>5/21/13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6431-F523-1547-9E31-2B34BE57686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E55-F5D2-F04D-94CC-ED47E3B0AD97}" type="datetimeFigureOut">
              <a:rPr lang="en-US" smtClean="0"/>
              <a:t>5/21/13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6431-F523-1547-9E31-2B34BE576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E55-F5D2-F04D-94CC-ED47E3B0AD97}" type="datetimeFigureOut">
              <a:rPr lang="en-US" smtClean="0"/>
              <a:t>5/21/13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6431-F523-1547-9E31-2B34BE576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E55-F5D2-F04D-94CC-ED47E3B0AD97}" type="datetimeFigureOut">
              <a:rPr lang="en-US" smtClean="0"/>
              <a:t>5/21/13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6431-F523-1547-9E31-2B34BE576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E55-F5D2-F04D-94CC-ED47E3B0AD97}" type="datetimeFigureOut">
              <a:rPr lang="en-US" smtClean="0"/>
              <a:t>5/21/13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6431-F523-1547-9E31-2B34BE5768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3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1423763"/>
            <a:ext cx="9145491" cy="543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31923E55-F5D2-F04D-94CC-ED47E3B0AD97}" type="datetimeFigureOut">
              <a:rPr lang="en-US" smtClean="0"/>
              <a:t>5/21/13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69D6431-F523-1547-9E31-2B34BE57686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wyKMyhs1GQ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3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3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4.jpeg"/><Relationship Id="rId5" Type="http://schemas.openxmlformats.org/officeDocument/2006/relationships/image" Target="../media/image57.jpeg"/><Relationship Id="rId6" Type="http://schemas.openxmlformats.org/officeDocument/2006/relationships/oleObject" Target="../embeddings/oleObject2.bin"/><Relationship Id="rId7" Type="http://schemas.openxmlformats.org/officeDocument/2006/relationships/image" Target="../media/image5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Relationship Id="rId3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5Lj0HX5jcX4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jpeg"/><Relationship Id="rId3" Type="http://schemas.openxmlformats.org/officeDocument/2006/relationships/image" Target="../media/image6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WGHCTMTh7T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6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38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3.JPG"/><Relationship Id="rId3" Type="http://schemas.openxmlformats.org/officeDocument/2006/relationships/image" Target="../media/image84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3.JPG"/><Relationship Id="rId3" Type="http://schemas.openxmlformats.org/officeDocument/2006/relationships/image" Target="../media/image84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JgbdaQWfjDk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5/21/13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7174"/>
            <a:ext cx="9145491" cy="5434237"/>
          </a:xfrm>
        </p:spPr>
        <p:txBody>
          <a:bodyPr>
            <a:normAutofit fontScale="92500" lnSpcReduction="10000"/>
          </a:bodyPr>
          <a:lstStyle/>
          <a:p>
            <a:pPr marL="560070" indent="-514350">
              <a:buAutoNum type="arabicPeriod"/>
            </a:pPr>
            <a:r>
              <a:rPr lang="en-US" dirty="0" smtClean="0"/>
              <a:t>Name three circumstances where a burglar could enter a house without leaving a </a:t>
            </a:r>
            <a:r>
              <a:rPr lang="en-US" dirty="0" err="1" smtClean="0"/>
              <a:t>toolmark</a:t>
            </a:r>
            <a:r>
              <a:rPr lang="en-US" dirty="0" smtClean="0"/>
              <a:t>.</a:t>
            </a:r>
          </a:p>
          <a:p>
            <a:pPr marL="560070" indent="-514350">
              <a:buAutoNum type="arabicPeriod"/>
            </a:pPr>
            <a:r>
              <a:rPr lang="en-US" dirty="0" smtClean="0"/>
              <a:t>What is the most important tool for a firearms and </a:t>
            </a:r>
            <a:r>
              <a:rPr lang="en-US" dirty="0" err="1" smtClean="0"/>
              <a:t>toolmark</a:t>
            </a:r>
            <a:r>
              <a:rPr lang="en-US" dirty="0" smtClean="0"/>
              <a:t> examiner?</a:t>
            </a:r>
          </a:p>
          <a:p>
            <a:pPr marL="560070" indent="-514350">
              <a:buAutoNum type="arabicPeriod"/>
            </a:pPr>
            <a:r>
              <a:rPr lang="en-US" dirty="0" smtClean="0"/>
              <a:t>Compare and contrast the three main types of bullets. Discuss their shapes and functions.</a:t>
            </a:r>
          </a:p>
          <a:p>
            <a:pPr marL="45720" indent="0">
              <a:buNone/>
            </a:pPr>
            <a:endParaRPr lang="en-US" dirty="0"/>
          </a:p>
          <a:p>
            <a:pPr marL="560070" indent="-514350">
              <a:buAutoNum type="arabicPeriod"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Please make sure your IDs and uniforms are on properly.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85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Firearm Safety Video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VwyKMyhs1GQ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1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07975" y="1611275"/>
            <a:ext cx="86836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>
                <a:latin typeface="Arial" charset="0"/>
                <a:cs typeface="Arial" charset="0"/>
              </a:rPr>
              <a:t>Forensic analysis is vital to solve a crime that uses a gun.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3260011" y="3021525"/>
            <a:ext cx="3971199" cy="1936312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000" dirty="0"/>
              <a:t>The vast majority of</a:t>
            </a:r>
          </a:p>
          <a:p>
            <a:pPr algn="ctr"/>
            <a:r>
              <a:rPr lang="en-US" sz="2000" dirty="0"/>
              <a:t>U.S. homicides involve</a:t>
            </a:r>
          </a:p>
          <a:p>
            <a:pPr algn="ctr"/>
            <a:r>
              <a:rPr lang="en-US" sz="2000" dirty="0"/>
              <a:t>guns. And they are more</a:t>
            </a:r>
          </a:p>
          <a:p>
            <a:pPr algn="ctr"/>
            <a:r>
              <a:rPr lang="en-US" sz="2000" dirty="0"/>
              <a:t>powerful than ever.</a:t>
            </a:r>
          </a:p>
          <a:p>
            <a:r>
              <a:rPr lang="en-US" dirty="0"/>
              <a:t>       </a:t>
            </a:r>
            <a:r>
              <a:rPr lang="en-US" sz="1000" i="1" dirty="0"/>
              <a:t>Lansing State Journal,</a:t>
            </a:r>
            <a:r>
              <a:rPr lang="en-US" sz="1000" dirty="0"/>
              <a:t> July 2007  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0" y="5349875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/>
              <a:t>In 2004, there were 12,000 homicides in the United States.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307974" y="170959"/>
            <a:ext cx="419872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600" b="1" dirty="0">
                <a:solidFill>
                  <a:srgbClr val="FF6600"/>
                </a:solidFill>
              </a:rPr>
              <a:t>Firearms</a:t>
            </a:r>
          </a:p>
        </p:txBody>
      </p:sp>
    </p:spTree>
    <p:extLst>
      <p:ext uri="{BB962C8B-B14F-4D97-AF65-F5344CB8AC3E}">
        <p14:creationId xmlns:p14="http://schemas.microsoft.com/office/powerpoint/2010/main" val="3436227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85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99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31799" y="273093"/>
            <a:ext cx="477139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>
                <a:solidFill>
                  <a:srgbClr val="FF6600"/>
                </a:solidFill>
                <a:latin typeface="Arial" charset="0"/>
                <a:cs typeface="Arial" charset="0"/>
              </a:rPr>
              <a:t>Types of Firearms</a:t>
            </a:r>
            <a:endParaRPr lang="en-US" sz="4000" b="1" dirty="0">
              <a:solidFill>
                <a:srgbClr val="FF6600"/>
              </a:solidFill>
              <a:cs typeface="Arial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1556" y="1187492"/>
            <a:ext cx="9012444" cy="567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>
                <a:latin typeface="Arial" charset="0"/>
                <a:cs typeface="Arial" charset="0"/>
              </a:rPr>
              <a:t>Handguns (pistols) </a:t>
            </a:r>
          </a:p>
          <a:p>
            <a:pPr marL="971550" lvl="1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4200" dirty="0">
                <a:latin typeface="Arial" charset="0"/>
                <a:cs typeface="Arial" charset="0"/>
              </a:rPr>
              <a:t> </a:t>
            </a:r>
            <a:r>
              <a:rPr lang="en-US" sz="2800" b="1" dirty="0">
                <a:latin typeface="Arial" charset="0"/>
                <a:cs typeface="Arial" charset="0"/>
              </a:rPr>
              <a:t>Revolver </a:t>
            </a:r>
          </a:p>
          <a:p>
            <a:pPr marL="971550" lvl="1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>
                <a:latin typeface="Arial" charset="0"/>
                <a:cs typeface="Arial" charset="0"/>
              </a:rPr>
              <a:t> Semiautomatic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endParaRPr lang="en-US" sz="3200" dirty="0">
              <a:latin typeface="Arial" charset="0"/>
              <a:cs typeface="Arial" charset="0"/>
            </a:endParaRP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>
                <a:latin typeface="Arial" charset="0"/>
                <a:cs typeface="Arial" charset="0"/>
              </a:rPr>
              <a:t>Rifles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endParaRPr lang="en-US" sz="3200" b="1" dirty="0">
              <a:latin typeface="Arial" charset="0"/>
              <a:cs typeface="Arial" charset="0"/>
            </a:endParaRP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>
                <a:latin typeface="Arial" charset="0"/>
                <a:cs typeface="Arial" charset="0"/>
              </a:rPr>
              <a:t>Shotguns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endParaRPr lang="en-US" sz="3200" b="1" dirty="0">
              <a:latin typeface="Arial" charset="0"/>
              <a:cs typeface="Arial" charset="0"/>
            </a:endParaRP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>
                <a:latin typeface="Arial" charset="0"/>
                <a:cs typeface="Arial" charset="0"/>
              </a:rPr>
              <a:t>Air or BB guns</a:t>
            </a:r>
          </a:p>
        </p:txBody>
      </p:sp>
      <p:pic>
        <p:nvPicPr>
          <p:cNvPr id="7176" name="Picture 7" descr="Savage 32 best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258" y="273093"/>
            <a:ext cx="14478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278328"/>
            <a:ext cx="2997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1989528"/>
            <a:ext cx="3048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2675328"/>
            <a:ext cx="26622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1"/>
          <p:cNvPicPr>
            <a:picLocks noChangeAspect="1" noChangeArrowheads="1"/>
          </p:cNvPicPr>
          <p:nvPr/>
        </p:nvPicPr>
        <p:blipFill>
          <a:blip r:embed="rId7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556" y="0"/>
            <a:ext cx="1447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62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5400"/>
              <a:t>Types of Hand Guns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0447"/>
            <a:ext cx="5029200" cy="5638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Revolvers</a:t>
            </a:r>
          </a:p>
          <a:p>
            <a:pPr lvl="1"/>
            <a:r>
              <a:rPr lang="en-US" sz="3600" dirty="0"/>
              <a:t>Older style</a:t>
            </a:r>
          </a:p>
          <a:p>
            <a:pPr lvl="1"/>
            <a:r>
              <a:rPr lang="en-US" sz="3600" dirty="0"/>
              <a:t>Single or double action</a:t>
            </a:r>
          </a:p>
          <a:p>
            <a:pPr lvl="1"/>
            <a:r>
              <a:rPr lang="en-US" sz="3600" dirty="0"/>
              <a:t>No safety</a:t>
            </a:r>
          </a:p>
          <a:p>
            <a:pPr lvl="1"/>
            <a:r>
              <a:rPr lang="en-US" sz="3600" dirty="0" smtClean="0"/>
              <a:t>5</a:t>
            </a:r>
            <a:r>
              <a:rPr lang="en-US" sz="3600" dirty="0"/>
              <a:t>-8 rounds</a:t>
            </a:r>
          </a:p>
          <a:p>
            <a:pPr lvl="1"/>
            <a:r>
              <a:rPr lang="en-US" sz="3600" b="1" i="1" dirty="0"/>
              <a:t>Retains</a:t>
            </a:r>
            <a:r>
              <a:rPr lang="en-US" sz="3600" dirty="0"/>
              <a:t> shells when fired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800600" y="1298949"/>
            <a:ext cx="4343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571500" indent="-571500">
              <a:spcBef>
                <a:spcPct val="20000"/>
              </a:spcBef>
              <a:buFont typeface="Arial"/>
              <a:buChar char="•"/>
            </a:pPr>
            <a:r>
              <a:rPr lang="en-US" sz="3600" b="1" dirty="0">
                <a:solidFill>
                  <a:srgbClr val="FFFF00"/>
                </a:solidFill>
              </a:rPr>
              <a:t>Pistols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600" dirty="0"/>
              <a:t>Modern design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600" dirty="0" smtClean="0"/>
              <a:t>Semi</a:t>
            </a:r>
            <a:r>
              <a:rPr lang="en-US" sz="3600" dirty="0"/>
              <a:t>-</a:t>
            </a:r>
            <a:r>
              <a:rPr lang="en-US" sz="3600" dirty="0" smtClean="0"/>
              <a:t>Automatic</a:t>
            </a:r>
            <a:endParaRPr lang="en-US" sz="36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600" dirty="0"/>
              <a:t>Varied safeties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600" dirty="0" smtClean="0"/>
              <a:t>10</a:t>
            </a:r>
            <a:r>
              <a:rPr lang="en-US" sz="3600" dirty="0"/>
              <a:t>-20 rounds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600" b="1" i="1" dirty="0"/>
              <a:t>Ejects </a:t>
            </a:r>
            <a:r>
              <a:rPr lang="en-US" sz="3600" dirty="0"/>
              <a:t>shells when fired</a:t>
            </a:r>
          </a:p>
        </p:txBody>
      </p:sp>
    </p:spTree>
    <p:extLst>
      <p:ext uri="{BB962C8B-B14F-4D97-AF65-F5344CB8AC3E}">
        <p14:creationId xmlns:p14="http://schemas.microsoft.com/office/powerpoint/2010/main" val="46915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9mmru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00"/>
            <a:ext cx="9144000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/>
              <a:t>This is a 9 mm Ruger Pistol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962400"/>
            <a:ext cx="6248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/>
              <a:t>Cost: ~ $300</a:t>
            </a:r>
          </a:p>
          <a:p>
            <a:r>
              <a:rPr lang="en-US" sz="4400"/>
              <a:t>Simi-automatic</a:t>
            </a:r>
          </a:p>
          <a:p>
            <a:r>
              <a:rPr lang="en-US" sz="4400"/>
              <a:t>Capacity: 10-15 rounds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36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3820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/>
              <a:t>This is the same 9 mm shown with its clip</a:t>
            </a:r>
          </a:p>
        </p:txBody>
      </p:sp>
      <p:pic>
        <p:nvPicPr>
          <p:cNvPr id="6149" name="Picture 5" descr="9mmrug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7010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75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2" name="Picture 8" descr="9mm Glock with Clip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>
          <a:xfrm>
            <a:off x="4114800" y="5715000"/>
            <a:ext cx="6019800" cy="1143000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9 mm Glock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24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0" name="Picture 8" descr="32 Browning Colt-Lemon squeez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0" y="3962400"/>
            <a:ext cx="6248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accent2"/>
                </a:solidFill>
              </a:rPr>
              <a:t>Cost: ~ $200</a:t>
            </a:r>
          </a:p>
          <a:p>
            <a:r>
              <a:rPr lang="en-US" sz="4400">
                <a:solidFill>
                  <a:schemeClr val="accent2"/>
                </a:solidFill>
              </a:rPr>
              <a:t>Simi-automatic</a:t>
            </a:r>
          </a:p>
          <a:p>
            <a:r>
              <a:rPr lang="en-US" sz="4400">
                <a:solidFill>
                  <a:schemeClr val="accent2"/>
                </a:solidFill>
              </a:rPr>
              <a:t>Capacity: 10-12 rounds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75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25 Auto Bauer Firearms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25 Auto Bauer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76200" y="4343400"/>
            <a:ext cx="6248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/>
              <a:t>Saturday Night Special</a:t>
            </a:r>
          </a:p>
          <a:p>
            <a:r>
              <a:rPr lang="en-US" sz="4400"/>
              <a:t>Simi-automatic</a:t>
            </a:r>
          </a:p>
          <a:p>
            <a:r>
              <a:rPr lang="en-US" sz="4400"/>
              <a:t>Capacity: 10 rounds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3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5/20/13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Catalyst</a:t>
            </a:r>
          </a:p>
          <a:p>
            <a:r>
              <a:rPr lang="en-US" dirty="0" smtClean="0"/>
              <a:t>Announcement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Firearms and Ballistics Quiz on Wednesday 5/22/13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Start filming next week</a:t>
            </a:r>
          </a:p>
          <a:p>
            <a:r>
              <a:rPr lang="en-US" dirty="0" smtClean="0"/>
              <a:t>Detecting Gunshot Residue</a:t>
            </a:r>
          </a:p>
          <a:p>
            <a:r>
              <a:rPr lang="en-US" dirty="0" smtClean="0"/>
              <a:t>Classwork</a:t>
            </a:r>
          </a:p>
        </p:txBody>
      </p:sp>
    </p:spTree>
    <p:extLst>
      <p:ext uri="{BB962C8B-B14F-4D97-AF65-F5344CB8AC3E}">
        <p14:creationId xmlns:p14="http://schemas.microsoft.com/office/powerpoint/2010/main" val="876124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Pistol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738"/>
            <a:ext cx="9144000" cy="603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3716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The inner workings: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53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357 Colt Revolver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73263"/>
            <a:ext cx="9144000" cy="4884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357 Magnum Smith &amp; Wesson Revolver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066800" y="4572000"/>
            <a:ext cx="6248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bg2"/>
                </a:solidFill>
              </a:rPr>
              <a:t>Double Action</a:t>
            </a:r>
          </a:p>
          <a:p>
            <a:r>
              <a:rPr lang="en-US" sz="4400">
                <a:solidFill>
                  <a:schemeClr val="bg2"/>
                </a:solidFill>
              </a:rPr>
              <a:t>Capacity: 6 rounds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32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38 with speed load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6200"/>
            <a:ext cx="9144000" cy="7089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5486400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>
                <a:solidFill>
                  <a:schemeClr val="bg2"/>
                </a:solidFill>
              </a:rPr>
              <a:t>6 rounds </a:t>
            </a:r>
            <a:br>
              <a:rPr lang="en-US" sz="4000">
                <a:solidFill>
                  <a:schemeClr val="bg2"/>
                </a:solidFill>
              </a:rPr>
            </a:br>
            <a:r>
              <a:rPr lang="en-US" sz="4000">
                <a:solidFill>
                  <a:schemeClr val="bg2"/>
                </a:solidFill>
              </a:rPr>
              <a:t>38 Special with a speed loader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06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Revolver Diagram</a:t>
            </a:r>
          </a:p>
        </p:txBody>
      </p:sp>
      <p:pic>
        <p:nvPicPr>
          <p:cNvPr id="14340" name="Picture 4" descr="Revolver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850"/>
            <a:ext cx="9144000" cy="614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bsapp.com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30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19100" y="375528"/>
            <a:ext cx="5050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>
                <a:solidFill>
                  <a:srgbClr val="FF6600"/>
                </a:solidFill>
                <a:latin typeface="Arial" charset="0"/>
                <a:cs typeface="Arial" charset="0"/>
              </a:rPr>
              <a:t>Ammunition 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810213" y="748005"/>
            <a:ext cx="512125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200" b="1" dirty="0" smtClean="0">
                <a:latin typeface="Arial" charset="0"/>
                <a:cs typeface="Arial" charset="0"/>
              </a:rPr>
              <a:t>Cartridge case  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b="1" dirty="0" smtClean="0">
                <a:latin typeface="Arial" charset="0"/>
                <a:cs typeface="Arial" charset="0"/>
              </a:rPr>
              <a:t>Primer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b="1" dirty="0" smtClean="0">
                <a:latin typeface="Arial" charset="0"/>
                <a:cs typeface="Arial" charset="0"/>
              </a:rPr>
              <a:t>Propellant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b="1" dirty="0" smtClean="0">
                <a:latin typeface="Arial" charset="0"/>
                <a:cs typeface="Arial" charset="0"/>
              </a:rPr>
              <a:t>Projectile</a:t>
            </a:r>
          </a:p>
          <a:p>
            <a:pPr algn="l"/>
            <a:endParaRPr lang="en-US" sz="3200" b="1" dirty="0">
              <a:latin typeface="Arial" charset="0"/>
              <a:cs typeface="Arial" charset="0"/>
            </a:endParaRPr>
          </a:p>
        </p:txBody>
      </p:sp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6696"/>
            <a:ext cx="9127622" cy="377130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3810213" y="112045"/>
            <a:ext cx="35052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Components: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407492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032000" y="4800600"/>
            <a:ext cx="5765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393699" y="403801"/>
            <a:ext cx="472755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200" b="1" dirty="0">
                <a:solidFill>
                  <a:srgbClr val="FF6600"/>
                </a:solidFill>
                <a:latin typeface="Arial" charset="0"/>
                <a:cs typeface="Arial" charset="0"/>
              </a:rPr>
              <a:t>Bullets </a:t>
            </a:r>
            <a:endParaRPr lang="en-US" sz="4200" dirty="0">
              <a:solidFill>
                <a:srgbClr val="FF6600"/>
              </a:solidFill>
              <a:cs typeface="Arial" charset="0"/>
            </a:endParaRP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1013401"/>
            <a:ext cx="9144000" cy="11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>
                <a:latin typeface="Arial" charset="0"/>
                <a:cs typeface="Arial" charset="0"/>
              </a:rPr>
              <a:t>Made of lead, sometimes jacketed with brass, copper, or steel</a:t>
            </a: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953106" y="2333625"/>
            <a:ext cx="832448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</a:rPr>
              <a:t>Bullet size</a:t>
            </a:r>
            <a:r>
              <a:rPr lang="en-US" sz="3200" b="1" dirty="0"/>
              <a:t>—diameter (caliber or gauge)</a:t>
            </a:r>
          </a:p>
        </p:txBody>
      </p:sp>
      <p:pic>
        <p:nvPicPr>
          <p:cNvPr id="9225" name="Picture 8" descr="DSC_0011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95" y="2918401"/>
            <a:ext cx="4854451" cy="16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9" descr="bullet ty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9" y="4833938"/>
            <a:ext cx="8750301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440346" y="4256643"/>
            <a:ext cx="421957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Shapes</a:t>
            </a:r>
          </a:p>
        </p:txBody>
      </p:sp>
    </p:spTree>
    <p:extLst>
      <p:ext uri="{BB962C8B-B14F-4D97-AF65-F5344CB8AC3E}">
        <p14:creationId xmlns:p14="http://schemas.microsoft.com/office/powerpoint/2010/main" val="424403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1155"/>
            <a:ext cx="9144000" cy="1423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forensic scientists analyze evidence obtained from guns and its bullets?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1" y="2043345"/>
            <a:ext cx="9145491" cy="5434237"/>
          </a:xfrm>
        </p:spPr>
        <p:txBody>
          <a:bodyPr/>
          <a:lstStyle/>
          <a:p>
            <a:r>
              <a:rPr lang="en-US" dirty="0" smtClean="0"/>
              <a:t>What are they looking for?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73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57199" y="319741"/>
            <a:ext cx="347232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>
                <a:solidFill>
                  <a:srgbClr val="FF6600"/>
                </a:solidFill>
                <a:latin typeface="Arial" charset="0"/>
                <a:cs typeface="Arial" charset="0"/>
              </a:rPr>
              <a:t>Rifling </a:t>
            </a:r>
            <a:endParaRPr lang="en-US" sz="4000" dirty="0">
              <a:solidFill>
                <a:srgbClr val="FF6600"/>
              </a:solidFill>
              <a:cs typeface="Arial" charset="0"/>
            </a:endParaRPr>
          </a:p>
        </p:txBody>
      </p:sp>
      <p:sp>
        <p:nvSpPr>
          <p:cNvPr id="10247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20059" y="1021042"/>
            <a:ext cx="4114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latin typeface="Arial" charset="0"/>
                <a:cs typeface="Arial" charset="0"/>
              </a:rPr>
              <a:t>The grooved spirals inside the barrel of a gun that produce lands and grooves on a bullet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4495800" y="3810000"/>
            <a:ext cx="2743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25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035081"/>
            <a:ext cx="3287058" cy="482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4267200" y="3581400"/>
            <a:ext cx="38258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4495800" y="2035080"/>
            <a:ext cx="42396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/>
              <a:t>Lands and grooves are class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184635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19100" y="388471"/>
            <a:ext cx="379431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Striae</a:t>
            </a:r>
            <a:r>
              <a:rPr lang="en-US" sz="4000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512" y="1497105"/>
            <a:ext cx="3017370" cy="116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latin typeface="Arial" charset="0"/>
                <a:cs typeface="Arial" charset="0"/>
              </a:rPr>
              <a:t>Scratches on a fired bullet, like a barcode,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147" y="836706"/>
            <a:ext cx="4949253" cy="388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t="3740" r="6967" b="6546"/>
          <a:stretch>
            <a:fillRect/>
          </a:stretch>
        </p:blipFill>
        <p:spPr bwMode="auto">
          <a:xfrm rot="5400000">
            <a:off x="712056" y="4264384"/>
            <a:ext cx="2566490" cy="2556249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9" descr="barcode048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44800"/>
            <a:ext cx="19812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4483100" y="4975225"/>
            <a:ext cx="44196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that can serve as individual evidence, matching bullets or bullet to a firearm</a:t>
            </a:r>
          </a:p>
        </p:txBody>
      </p:sp>
    </p:spTree>
    <p:extLst>
      <p:ext uri="{BB962C8B-B14F-4D97-AF65-F5344CB8AC3E}">
        <p14:creationId xmlns:p14="http://schemas.microsoft.com/office/powerpoint/2010/main" val="174493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06400" y="484094"/>
            <a:ext cx="4521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>
                <a:solidFill>
                  <a:srgbClr val="FF6600"/>
                </a:solidFill>
                <a:latin typeface="Arial" charset="0"/>
                <a:cs typeface="Arial" charset="0"/>
              </a:rPr>
              <a:t>Cartridge Case </a:t>
            </a:r>
            <a:endParaRPr lang="en-US" sz="4000" dirty="0">
              <a:solidFill>
                <a:srgbClr val="FF6600"/>
              </a:solidFill>
              <a:cs typeface="Arial" charset="0"/>
            </a:endParaRPr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06399" y="1651000"/>
            <a:ext cx="6615953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200" b="1" dirty="0">
                <a:latin typeface="Arial" charset="0"/>
                <a:cs typeface="Arial" charset="0"/>
              </a:rPr>
              <a:t>Usually brass or nickel-clad brass</a:t>
            </a:r>
          </a:p>
        </p:txBody>
      </p:sp>
      <p:pic>
        <p:nvPicPr>
          <p:cNvPr id="12296" name="Picture 7" descr="013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403725"/>
            <a:ext cx="13716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8" descr="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5" t="19884" r="30116" b="20900"/>
          <a:stretch>
            <a:fillRect/>
          </a:stretch>
        </p:blipFill>
        <p:spPr bwMode="auto">
          <a:xfrm>
            <a:off x="520700" y="2803525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4927600" y="2950777"/>
            <a:ext cx="2723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/>
              <a:t>Head stamps</a:t>
            </a:r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auto">
          <a:xfrm>
            <a:off x="7162800" y="1676400"/>
            <a:ext cx="16764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2300" name="Picture 11" descr="bullets006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2803525"/>
            <a:ext cx="1281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2" descr="bullets006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803525"/>
            <a:ext cx="13716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3" descr="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5" t="19884" r="30116" b="20900"/>
          <a:stretch>
            <a:fillRect/>
          </a:stretch>
        </p:blipFill>
        <p:spPr bwMode="auto">
          <a:xfrm>
            <a:off x="1955800" y="4403725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 Box 14"/>
          <p:cNvSpPr txBox="1">
            <a:spLocks noChangeArrowheads="1"/>
          </p:cNvSpPr>
          <p:nvPr/>
        </p:nvSpPr>
        <p:spPr bwMode="auto">
          <a:xfrm>
            <a:off x="3632200" y="4365625"/>
            <a:ext cx="4673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Rimfire and centerfire cartridges</a:t>
            </a:r>
          </a:p>
        </p:txBody>
      </p:sp>
    </p:spTree>
    <p:extLst>
      <p:ext uri="{BB962C8B-B14F-4D97-AF65-F5344CB8AC3E}">
        <p14:creationId xmlns:p14="http://schemas.microsoft.com/office/powerpoint/2010/main" val="399276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390618"/>
            <a:ext cx="8460313" cy="1154097"/>
          </a:xfrm>
        </p:spPr>
        <p:txBody>
          <a:bodyPr/>
          <a:lstStyle/>
          <a:p>
            <a:r>
              <a:rPr lang="en-US" dirty="0" smtClean="0"/>
              <a:t>Firearms and Ballistics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44715"/>
            <a:ext cx="9144000" cy="5313285"/>
          </a:xfrm>
        </p:spPr>
        <p:txBody>
          <a:bodyPr/>
          <a:lstStyle/>
          <a:p>
            <a:r>
              <a:rPr lang="en-US" dirty="0" smtClean="0"/>
              <a:t>Types of Guns</a:t>
            </a:r>
          </a:p>
          <a:p>
            <a:r>
              <a:rPr lang="en-US" dirty="0"/>
              <a:t>Gun </a:t>
            </a:r>
            <a:r>
              <a:rPr lang="en-US" dirty="0" smtClean="0"/>
              <a:t>Mechanism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Parts of a Bullet and Ammunition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Gunshot Residue</a:t>
            </a:r>
          </a:p>
          <a:p>
            <a:r>
              <a:rPr lang="en-US" dirty="0" smtClean="0"/>
              <a:t>Tool marks and Impressions*</a:t>
            </a:r>
          </a:p>
          <a:p>
            <a:r>
              <a:rPr lang="en-US" dirty="0" smtClean="0"/>
              <a:t>Gun Control Debate*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06847" y="1632817"/>
            <a:ext cx="1484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98643" y="2280883"/>
            <a:ext cx="1484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75315" y="2842951"/>
            <a:ext cx="1484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91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393699" y="575235"/>
            <a:ext cx="7780339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>
                <a:solidFill>
                  <a:srgbClr val="FF6600"/>
                </a:solidFill>
                <a:latin typeface="Arial" charset="0"/>
                <a:cs typeface="Arial" charset="0"/>
              </a:rPr>
              <a:t>Cartridge Case, </a:t>
            </a:r>
            <a:r>
              <a:rPr lang="en-US" sz="4000" b="1" i="1" dirty="0">
                <a:solidFill>
                  <a:srgbClr val="FF6600"/>
                </a:solidFill>
                <a:latin typeface="Arial" charset="0"/>
                <a:cs typeface="Arial" charset="0"/>
              </a:rPr>
              <a:t>continued</a:t>
            </a:r>
            <a:endParaRPr lang="en-US" sz="40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06400" y="1384300"/>
            <a:ext cx="6400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600" b="1" dirty="0">
                <a:latin typeface="Arial" charset="0"/>
                <a:cs typeface="Arial" charset="0"/>
              </a:rPr>
              <a:t>Individual characteristics </a:t>
            </a:r>
          </a:p>
        </p:txBody>
      </p:sp>
      <p:pic>
        <p:nvPicPr>
          <p:cNvPr id="13320" name="Picture 7" descr="firing pin mark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59" y="2212723"/>
            <a:ext cx="6364941" cy="184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5557838" y="4073525"/>
            <a:ext cx="2768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Firing pin marks</a:t>
            </a:r>
          </a:p>
        </p:txBody>
      </p:sp>
      <p:pic>
        <p:nvPicPr>
          <p:cNvPr id="13322" name="Picture 9" descr="Breech mark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52378"/>
            <a:ext cx="6131859" cy="200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5710238" y="6383431"/>
            <a:ext cx="2463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/>
              <a:t>Breech marks</a:t>
            </a:r>
          </a:p>
        </p:txBody>
      </p:sp>
      <p:grpSp>
        <p:nvGrpSpPr>
          <p:cNvPr id="13326" name="Group 12"/>
          <p:cNvGrpSpPr>
            <a:grpSpLocks/>
          </p:cNvGrpSpPr>
          <p:nvPr/>
        </p:nvGrpSpPr>
        <p:grpSpPr bwMode="auto">
          <a:xfrm>
            <a:off x="0" y="2212723"/>
            <a:ext cx="2330076" cy="1846515"/>
            <a:chOff x="384" y="864"/>
            <a:chExt cx="1008" cy="806"/>
          </a:xfrm>
        </p:grpSpPr>
        <p:pic>
          <p:nvPicPr>
            <p:cNvPr id="13330" name="Picture 13" descr="11-14-07ejectorC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864"/>
              <a:ext cx="1008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1" name="Line 14"/>
            <p:cNvSpPr>
              <a:spLocks noChangeShapeType="1"/>
            </p:cNvSpPr>
            <p:nvPr/>
          </p:nvSpPr>
          <p:spPr bwMode="auto">
            <a:xfrm flipV="1">
              <a:off x="576" y="1248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0" y="4452378"/>
            <a:ext cx="2330076" cy="1704134"/>
            <a:chOff x="384" y="1680"/>
            <a:chExt cx="1008" cy="806"/>
          </a:xfrm>
        </p:grpSpPr>
        <p:pic>
          <p:nvPicPr>
            <p:cNvPr id="13328" name="Picture 16" descr="11-14-07ejectorD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680"/>
              <a:ext cx="1008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 flipV="1">
              <a:off x="624" y="2160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5" name="Text Box 18"/>
          <p:cNvSpPr txBox="1">
            <a:spLocks noChangeArrowheads="1"/>
          </p:cNvSpPr>
          <p:nvPr/>
        </p:nvSpPr>
        <p:spPr bwMode="auto">
          <a:xfrm>
            <a:off x="0" y="6428722"/>
            <a:ext cx="25781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/>
              <a:t>Extractor marks</a:t>
            </a:r>
          </a:p>
        </p:txBody>
      </p:sp>
    </p:spTree>
    <p:extLst>
      <p:ext uri="{BB962C8B-B14F-4D97-AF65-F5344CB8AC3E}">
        <p14:creationId xmlns:p14="http://schemas.microsoft.com/office/powerpoint/2010/main" val="319196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19099" y="552077"/>
            <a:ext cx="761925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>
                <a:solidFill>
                  <a:srgbClr val="FF6600"/>
                </a:solidFill>
                <a:latin typeface="Arial" charset="0"/>
                <a:cs typeface="Arial" charset="0"/>
              </a:rPr>
              <a:t>Features of a Semiautomatic Handgun </a:t>
            </a:r>
          </a:p>
        </p:txBody>
      </p:sp>
      <p:pic>
        <p:nvPicPr>
          <p:cNvPr id="14343" name="Picture 6" descr="cutaway pistol2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716"/>
            <a:ext cx="9144000" cy="49642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75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ultiple Ammo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25"/>
            <a:ext cx="9144000" cy="5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-384175"/>
            <a:ext cx="8229600" cy="1828800"/>
          </a:xfrm>
        </p:spPr>
        <p:txBody>
          <a:bodyPr/>
          <a:lstStyle/>
          <a:p>
            <a:r>
              <a:rPr lang="en-US" sz="6000" dirty="0"/>
              <a:t>Ammunition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bsapp.com</a:t>
            </a:r>
            <a:endParaRPr lang="en-US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44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of Bullet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Measured in “grains”</a:t>
            </a:r>
          </a:p>
          <a:p>
            <a:r>
              <a:rPr lang="en-US" dirty="0" smtClean="0"/>
              <a:t>1 gram = 15.4 grains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86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Handgun round Ammuntiion Diagra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37088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8" name="Picture 10" descr="9mm-Full Metal Jacket-Round No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3763" y="0"/>
            <a:ext cx="3170237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bsapp.com</a:t>
            </a:r>
            <a:endParaRPr lang="en-US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93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4" name="Picture 8" descr="Rifle Ammuntiion Diagram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9938" y="0"/>
            <a:ext cx="4564062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46" name="Picture 10" descr="Rifle Ammuntio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160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bsapp.com</a:t>
            </a:r>
            <a:endParaRPr lang="en-US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79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Chemicals in Bullets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Primer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antimony sulfide – Sb</a:t>
            </a:r>
            <a:r>
              <a:rPr lang="en-US" baseline="-25000" dirty="0" smtClean="0"/>
              <a:t>2</a:t>
            </a:r>
            <a:r>
              <a:rPr lang="en-US" dirty="0" smtClean="0"/>
              <a:t>S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marL="320040" lvl="1" indent="0">
              <a:buNone/>
            </a:pPr>
            <a:endParaRPr lang="en-US" dirty="0"/>
          </a:p>
          <a:p>
            <a:pPr lvl="1"/>
            <a:r>
              <a:rPr lang="en-US" dirty="0" smtClean="0"/>
              <a:t>barium nitrate – Ba(NO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marL="320040" lvl="1" indent="0">
              <a:buNone/>
            </a:pPr>
            <a:endParaRPr lang="en-US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ead </a:t>
            </a:r>
            <a:r>
              <a:rPr lang="en-US" dirty="0" err="1" smtClean="0"/>
              <a:t>styphnate</a:t>
            </a:r>
            <a:r>
              <a:rPr lang="en-US" dirty="0" smtClean="0"/>
              <a:t> - C</a:t>
            </a:r>
            <a:r>
              <a:rPr lang="en-US" baseline="-25000" dirty="0" smtClean="0"/>
              <a:t>6</a:t>
            </a:r>
            <a:r>
              <a:rPr lang="en-US" dirty="0" smtClean="0"/>
              <a:t>HN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8</a:t>
            </a:r>
            <a:r>
              <a:rPr lang="en-US" dirty="0" smtClean="0"/>
              <a:t>Pb</a:t>
            </a:r>
          </a:p>
          <a:p>
            <a:endParaRPr lang="en-US" dirty="0" smtClean="0"/>
          </a:p>
          <a:p>
            <a:r>
              <a:rPr lang="en-US" i="1" dirty="0" smtClean="0"/>
              <a:t>Propellant</a:t>
            </a:r>
          </a:p>
          <a:p>
            <a:pPr lvl="1"/>
            <a:r>
              <a:rPr lang="en-US" dirty="0" smtClean="0"/>
              <a:t>Nitrocellulose</a:t>
            </a:r>
          </a:p>
          <a:p>
            <a:pPr lvl="1"/>
            <a:r>
              <a:rPr lang="en-US" dirty="0" smtClean="0"/>
              <a:t>Nitroglycerine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003" y="4259628"/>
            <a:ext cx="1050227" cy="959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086" y="4259628"/>
            <a:ext cx="1533359" cy="1150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214" y="2005262"/>
            <a:ext cx="1751454" cy="993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464" y="275442"/>
            <a:ext cx="1606407" cy="1606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877" y="173790"/>
            <a:ext cx="1530845" cy="1530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548" y="2152315"/>
            <a:ext cx="1523452" cy="152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52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 descr="12 Guage Shot Gun Shell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370263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66" name="Picture 10" descr="Shot Gun Shell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0"/>
            <a:ext cx="5338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bsapp.com</a:t>
            </a:r>
            <a:endParaRPr lang="en-US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92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/>
              <a:t>Bullet Design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05866"/>
            <a:ext cx="9144000" cy="4530725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4000" dirty="0">
                <a:latin typeface="Arial"/>
              </a:rPr>
              <a:t>“</a:t>
            </a:r>
            <a:r>
              <a:rPr lang="en-US" sz="4000" dirty="0"/>
              <a:t>Bullet</a:t>
            </a:r>
            <a:r>
              <a:rPr lang="ja-JP" altLang="en-US" sz="4000" dirty="0">
                <a:latin typeface="Arial"/>
              </a:rPr>
              <a:t>”</a:t>
            </a:r>
            <a:r>
              <a:rPr lang="en-US" sz="4000" dirty="0"/>
              <a:t> refers to the projectile(s) which actually exits the barrel of the gun when fired</a:t>
            </a:r>
          </a:p>
          <a:p>
            <a:r>
              <a:rPr lang="en-US" sz="4000" dirty="0"/>
              <a:t>Bullets vary in shape and composition</a:t>
            </a:r>
          </a:p>
          <a:p>
            <a:r>
              <a:rPr lang="en-US" sz="4000" dirty="0"/>
              <a:t>There exist hundreds of different types of bullets</a:t>
            </a:r>
          </a:p>
          <a:p>
            <a:r>
              <a:rPr lang="en-US" sz="4000" dirty="0"/>
              <a:t>Most types are variations on three main shapes &amp; three basic compositions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686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90838"/>
            <a:ext cx="9144000" cy="1423763"/>
          </a:xfrm>
        </p:spPr>
        <p:txBody>
          <a:bodyPr/>
          <a:lstStyle/>
          <a:p>
            <a:r>
              <a:rPr lang="en-US" dirty="0"/>
              <a:t>Three Main Shapes</a:t>
            </a:r>
          </a:p>
        </p:txBody>
      </p:sp>
      <p:pic>
        <p:nvPicPr>
          <p:cNvPr id="25604" name="Picture 4" descr="Three Main Types (shapes) of bulle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8686800" cy="558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bsapp.com</a:t>
            </a:r>
            <a:endParaRPr lang="en-US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6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9143999" cy="914400"/>
          </a:xfrm>
        </p:spPr>
        <p:txBody>
          <a:bodyPr/>
          <a:lstStyle/>
          <a:p>
            <a:r>
              <a:rPr lang="en-US" b="1" dirty="0" smtClean="0"/>
              <a:t>Objective </a:t>
            </a:r>
            <a:r>
              <a:rPr lang="en-US" b="1" dirty="0"/>
              <a:t>5</a:t>
            </a:r>
            <a:r>
              <a:rPr lang="en-US" b="1" dirty="0" smtClean="0"/>
              <a:t>/21/13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43" y="1318503"/>
            <a:ext cx="8754033" cy="5372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We </a:t>
            </a:r>
            <a:r>
              <a:rPr lang="en-US" sz="3200" dirty="0"/>
              <a:t>will be able to </a:t>
            </a:r>
            <a:endParaRPr lang="en-US" sz="3200" dirty="0" smtClean="0"/>
          </a:p>
          <a:p>
            <a:r>
              <a:rPr lang="en-US" dirty="0" smtClean="0"/>
              <a:t>Explain how to test for the presence of gunshot residue.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46" y="5144998"/>
            <a:ext cx="1144954" cy="145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135" y="5119077"/>
            <a:ext cx="1476196" cy="1476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7430" y="4789714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latin typeface="Webdings"/>
                <a:ea typeface="Webdings"/>
                <a:cs typeface="Webdings"/>
              </a:rPr>
              <a:t></a:t>
            </a:r>
            <a:endParaRPr lang="en-US" sz="12000" dirty="0"/>
          </a:p>
        </p:txBody>
      </p:sp>
      <p:sp>
        <p:nvSpPr>
          <p:cNvPr id="7" name="Rectangle 6"/>
          <p:cNvSpPr/>
          <p:nvPr/>
        </p:nvSpPr>
        <p:spPr>
          <a:xfrm>
            <a:off x="7218367" y="4792007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latin typeface="Webdings"/>
                <a:ea typeface="Webdings"/>
                <a:cs typeface="Webdings"/>
              </a:rPr>
              <a:t></a:t>
            </a:r>
            <a:endParaRPr lang="en-US" sz="1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110" y="5234966"/>
            <a:ext cx="1641320" cy="1605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39" y="4789714"/>
            <a:ext cx="2407412" cy="18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2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/>
              <a:t>Round Nose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9067800" cy="4530725"/>
          </a:xfrm>
        </p:spPr>
        <p:txBody>
          <a:bodyPr/>
          <a:lstStyle/>
          <a:p>
            <a:r>
              <a:rPr lang="en-US" sz="4400"/>
              <a:t>Maximum penetration</a:t>
            </a:r>
          </a:p>
          <a:p>
            <a:r>
              <a:rPr lang="en-US" sz="4400"/>
              <a:t>Cheapest shape to manufacture</a:t>
            </a:r>
          </a:p>
          <a:p>
            <a:r>
              <a:rPr lang="en-US" sz="4400"/>
              <a:t>Easily loads into chambers</a:t>
            </a:r>
          </a:p>
        </p:txBody>
      </p:sp>
      <p:pic>
        <p:nvPicPr>
          <p:cNvPr id="27652" name="Picture 4" descr="38-Lead-Round Nos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30575"/>
            <a:ext cx="4648200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38-Lead-Round Nos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2667000"/>
            <a:ext cx="158273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943600" y="6461125"/>
            <a:ext cx="1290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98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5400"/>
              <a:t>Hollow Point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7162800" cy="4530725"/>
          </a:xfrm>
        </p:spPr>
        <p:txBody>
          <a:bodyPr/>
          <a:lstStyle/>
          <a:p>
            <a:r>
              <a:rPr lang="en-US" sz="4400"/>
              <a:t>Spreads or mushrooms on impact</a:t>
            </a:r>
          </a:p>
          <a:p>
            <a:r>
              <a:rPr lang="en-US" sz="4400"/>
              <a:t>Causes additional damage to target</a:t>
            </a:r>
          </a:p>
          <a:p>
            <a:r>
              <a:rPr lang="en-US" sz="4400"/>
              <a:t>Inhibits penetration</a:t>
            </a:r>
          </a:p>
        </p:txBody>
      </p:sp>
      <p:pic>
        <p:nvPicPr>
          <p:cNvPr id="30724" name="Picture 4" descr="9 mm-Half Jacketed-Hollow Point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67213"/>
            <a:ext cx="3352800" cy="256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357-Half Jacketed Hollow Poin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1143000"/>
            <a:ext cx="199231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5867400" y="6477000"/>
            <a:ext cx="1290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60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5400"/>
              <a:t>Wad Cutter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838200"/>
            <a:ext cx="9067800" cy="4683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400"/>
              <a:t>Used exclusively as a practice load</a:t>
            </a:r>
          </a:p>
          <a:p>
            <a:pPr>
              <a:lnSpc>
                <a:spcPct val="80000"/>
              </a:lnSpc>
            </a:pPr>
            <a:r>
              <a:rPr lang="en-US" sz="4400"/>
              <a:t>Minimizes penetration</a:t>
            </a:r>
          </a:p>
          <a:p>
            <a:pPr>
              <a:lnSpc>
                <a:spcPct val="80000"/>
              </a:lnSpc>
            </a:pPr>
            <a:r>
              <a:rPr lang="en-US" sz="4400"/>
              <a:t>Rips a hole in target paper which is visible by the shooter</a:t>
            </a:r>
          </a:p>
        </p:txBody>
      </p:sp>
      <p:graphicFrame>
        <p:nvGraphicFramePr>
          <p:cNvPr id="33801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304800" y="3963988"/>
          <a:ext cx="8839200" cy="289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Photo Editor Photo" r:id="rId3" imgW="4772691" imgH="1561905" progId="MSPhotoEd.3">
                  <p:embed/>
                </p:oleObj>
              </mc:Choice>
              <mc:Fallback>
                <p:oleObj name="Photo Editor Photo" r:id="rId3" imgW="4772691" imgH="156190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63988"/>
                        <a:ext cx="8839200" cy="289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bsapp.com</a:t>
            </a:r>
            <a:endParaRPr lang="en-US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19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Three Basic Compositions of Bullets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4419600"/>
            <a:ext cx="8686800" cy="2590800"/>
          </a:xfrm>
        </p:spPr>
        <p:txBody>
          <a:bodyPr/>
          <a:lstStyle/>
          <a:p>
            <a:r>
              <a:rPr lang="en-US" sz="4400"/>
              <a:t>Lead</a:t>
            </a:r>
          </a:p>
          <a:p>
            <a:r>
              <a:rPr lang="en-US" sz="4400"/>
              <a:t>½ Jacketed</a:t>
            </a:r>
          </a:p>
          <a:p>
            <a:r>
              <a:rPr lang="en-US" sz="4400"/>
              <a:t>Jacketed (Full metal jacket)</a:t>
            </a:r>
          </a:p>
        </p:txBody>
      </p:sp>
      <p:pic>
        <p:nvPicPr>
          <p:cNvPr id="36868" name="Picture 4" descr="38-Lead-Round Nos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0879"/>
            <a:ext cx="1186457" cy="314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357-Half Jacketed Hollow Point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1217613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9mm Jacket wad cu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996950" cy="35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874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5181600" y="2362200"/>
          <a:ext cx="39624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Photo Editor Photo" r:id="rId6" imgW="2429214" imgH="1238423" progId="MSPhotoEd.3">
                  <p:embed/>
                </p:oleObj>
              </mc:Choice>
              <mc:Fallback>
                <p:oleObj name="Photo Editor Photo" r:id="rId6" imgW="2429214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362200"/>
                        <a:ext cx="39624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214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229600" cy="1143000"/>
          </a:xfrm>
        </p:spPr>
        <p:txBody>
          <a:bodyPr/>
          <a:lstStyle/>
          <a:p>
            <a:r>
              <a:rPr lang="en-US" sz="6000" dirty="0"/>
              <a:t>Lead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327275"/>
            <a:ext cx="4038600" cy="4530725"/>
          </a:xfrm>
        </p:spPr>
        <p:txBody>
          <a:bodyPr/>
          <a:lstStyle/>
          <a:p>
            <a:r>
              <a:rPr lang="en-US" sz="4400"/>
              <a:t>Cheap</a:t>
            </a:r>
          </a:p>
          <a:p>
            <a:r>
              <a:rPr lang="en-US" sz="4400"/>
              <a:t>Dense</a:t>
            </a:r>
          </a:p>
          <a:p>
            <a:r>
              <a:rPr lang="en-US" sz="4400"/>
              <a:t>Soft</a:t>
            </a:r>
          </a:p>
          <a:p>
            <a:r>
              <a:rPr lang="en-US" sz="4400"/>
              <a:t>Easy to mold</a:t>
            </a:r>
          </a:p>
        </p:txBody>
      </p:sp>
      <p:pic>
        <p:nvPicPr>
          <p:cNvPr id="41988" name="Picture 4" descr="Bullet scarred from rifli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3260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79295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30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228600"/>
            <a:ext cx="4953000" cy="1143000"/>
          </a:xfrm>
        </p:spPr>
        <p:txBody>
          <a:bodyPr/>
          <a:lstStyle/>
          <a:p>
            <a:r>
              <a:rPr lang="en-US" sz="6000"/>
              <a:t>½ Jacketed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/>
              <a:t>A lead bullet coated with copper half way up the exposed portion of the bullet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4000"/>
          </a:p>
          <a:p>
            <a:pPr>
              <a:lnSpc>
                <a:spcPct val="90000"/>
              </a:lnSpc>
            </a:pPr>
            <a:r>
              <a:rPr lang="en-US" sz="4000"/>
              <a:t>Used primarily for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4000"/>
              <a:t>   hollow points</a:t>
            </a:r>
          </a:p>
          <a:p>
            <a:pPr>
              <a:lnSpc>
                <a:spcPct val="90000"/>
              </a:lnSpc>
            </a:pPr>
            <a:r>
              <a:rPr lang="en-US" sz="4000"/>
              <a:t>Copper improves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4000"/>
              <a:t>   exit velocity</a:t>
            </a:r>
          </a:p>
          <a:p>
            <a:pPr>
              <a:lnSpc>
                <a:spcPct val="90000"/>
              </a:lnSpc>
            </a:pPr>
            <a:r>
              <a:rPr lang="en-US" sz="4000"/>
              <a:t>Lead promotes mushrooming</a:t>
            </a:r>
          </a:p>
        </p:txBody>
      </p:sp>
      <p:pic>
        <p:nvPicPr>
          <p:cNvPr id="43012" name="Picture 4" descr="38 or 357 slug [1] x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4038600" cy="40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sz="6000"/>
              <a:t>Jacketed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/>
              <a:t>A lead bullet completely coated in copper</a:t>
            </a:r>
          </a:p>
        </p:txBody>
      </p:sp>
      <p:pic>
        <p:nvPicPr>
          <p:cNvPr id="47108" name="Picture 4" descr="22 slug [4] x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746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657600" y="2667000"/>
            <a:ext cx="5638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charset="0"/>
              <a:buBlip>
                <a:blip r:embed="rId3"/>
              </a:buBlip>
            </a:pPr>
            <a:r>
              <a:rPr lang="en-US" sz="4200">
                <a:effectLst>
                  <a:outerShdw blurRad="38100" dist="38100" dir="2700000" algn="tl">
                    <a:srgbClr val="000000"/>
                  </a:outerShdw>
                </a:effectLst>
              </a:rPr>
              <a:t>Copper improves exit velocity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charset="0"/>
              <a:buBlip>
                <a:blip r:embed="rId3"/>
              </a:buBlip>
            </a:pPr>
            <a:r>
              <a:rPr lang="en-US" sz="4200">
                <a:effectLst>
                  <a:outerShdw blurRad="38100" dist="38100" dir="2700000" algn="tl">
                    <a:srgbClr val="000000"/>
                  </a:outerShdw>
                </a:effectLst>
              </a:rPr>
              <a:t>Used to hold the shape of the bullet in an effort to maximize penetration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02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600200"/>
            <a:ext cx="7772400" cy="3489325"/>
          </a:xfrm>
        </p:spPr>
        <p:txBody>
          <a:bodyPr/>
          <a:lstStyle/>
          <a:p>
            <a:r>
              <a:rPr lang="en-US" sz="6000" b="1"/>
              <a:t>Bullet Analysis &amp; Comparison</a:t>
            </a:r>
            <a:r>
              <a:rPr lang="en-US" sz="6000"/>
              <a:t/>
            </a:r>
            <a:br>
              <a:rPr lang="en-US" sz="6000"/>
            </a:br>
            <a:endParaRPr lang="en-US" sz="600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11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524000"/>
            <a:ext cx="8540750" cy="1143000"/>
          </a:xfrm>
        </p:spPr>
        <p:txBody>
          <a:bodyPr/>
          <a:lstStyle/>
          <a:p>
            <a:r>
              <a:rPr lang="en-US"/>
              <a:t>Bullets to Guns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2587625"/>
            <a:ext cx="9144000" cy="4498975"/>
          </a:xfrm>
        </p:spPr>
        <p:txBody>
          <a:bodyPr/>
          <a:lstStyle/>
          <a:p>
            <a:r>
              <a:rPr lang="en-US" sz="4000"/>
              <a:t>It is extremely difficult to convict some one of a murder without possession of the murder weapon.</a:t>
            </a:r>
          </a:p>
          <a:p>
            <a:r>
              <a:rPr lang="en-US" sz="4000"/>
              <a:t>In the case of a shooting, matching a bullet with a gun is essential in most cases. </a:t>
            </a:r>
          </a:p>
        </p:txBody>
      </p:sp>
      <p:pic>
        <p:nvPicPr>
          <p:cNvPr id="9220" name="Picture 4" descr="Mushroomed 38's [3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0"/>
            <a:ext cx="4757738" cy="179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468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52400" y="228600"/>
            <a:ext cx="2898775" cy="6400800"/>
          </a:xfrm>
        </p:spPr>
        <p:txBody>
          <a:bodyPr/>
          <a:lstStyle/>
          <a:p>
            <a:r>
              <a:rPr lang="en-US"/>
              <a:t>Bullets become scared by rifling as they travel down the barrel of a gun</a:t>
            </a:r>
          </a:p>
        </p:txBody>
      </p:sp>
      <p:pic>
        <p:nvPicPr>
          <p:cNvPr id="6152" name="Picture 8" descr="Bullet Sketch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6113" y="0"/>
            <a:ext cx="5957887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6461125"/>
            <a:ext cx="1290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6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handgun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5Lj0HX5jcX4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791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Striations</a:t>
            </a:r>
          </a:p>
        </p:txBody>
      </p:sp>
      <p:pic>
        <p:nvPicPr>
          <p:cNvPr id="12292" name="Picture 4" descr="9mm slug [9] x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225550"/>
            <a:ext cx="6324600" cy="5632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384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0" name="Picture 4" descr="9mm slug [8] x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0"/>
            <a:ext cx="8382000" cy="685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566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22 slug [4] x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0"/>
            <a:ext cx="8458200" cy="6816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38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 descr="22 slug [5] x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0"/>
            <a:ext cx="8382000" cy="6907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833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4" descr="38 or 357 slug [4] x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95763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7" name="Picture 7" descr="38 or 357 slug [5] x3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1625" y="0"/>
            <a:ext cx="5413375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371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-76200"/>
            <a:ext cx="8540750" cy="1143000"/>
          </a:xfrm>
        </p:spPr>
        <p:txBody>
          <a:bodyPr/>
          <a:lstStyle/>
          <a:p>
            <a:r>
              <a:rPr lang="en-US" sz="5400"/>
              <a:t>Matching Procedure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139825"/>
            <a:ext cx="8842375" cy="4879975"/>
          </a:xfrm>
        </p:spPr>
        <p:txBody>
          <a:bodyPr>
            <a:normAutofit lnSpcReduction="10000"/>
          </a:bodyPr>
          <a:lstStyle/>
          <a:p>
            <a:r>
              <a:rPr lang="en-US" sz="4400"/>
              <a:t>Fire bullets from a suspected weapon</a:t>
            </a:r>
          </a:p>
          <a:p>
            <a:r>
              <a:rPr lang="en-US" sz="4400"/>
              <a:t>With the aid of a comparison microscope, compare these </a:t>
            </a:r>
            <a:r>
              <a:rPr lang="ja-JP" altLang="en-US" sz="4400">
                <a:latin typeface="Arial"/>
              </a:rPr>
              <a:t>“</a:t>
            </a:r>
            <a:r>
              <a:rPr lang="en-US" sz="4400"/>
              <a:t>test fires</a:t>
            </a:r>
            <a:r>
              <a:rPr lang="ja-JP" altLang="en-US" sz="4400">
                <a:latin typeface="Arial"/>
              </a:rPr>
              <a:t>”</a:t>
            </a:r>
            <a:r>
              <a:rPr lang="en-US" sz="4400"/>
              <a:t> to the suspected bullets</a:t>
            </a:r>
          </a:p>
          <a:p>
            <a:r>
              <a:rPr lang="en-US" sz="4400"/>
              <a:t>Striations must be identical for a positive match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677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omparison Scop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0"/>
            <a:ext cx="8534400" cy="689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3276600" cy="19812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Comparison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Microscope</a:t>
            </a:r>
          </a:p>
        </p:txBody>
      </p:sp>
      <p:sp>
        <p:nvSpPr>
          <p:cNvPr id="11272" name="Rectangle 8"/>
          <p:cNvSpPr>
            <a:spLocks noRot="1" noChangeArrowheads="1"/>
          </p:cNvSpPr>
          <p:nvPr/>
        </p:nvSpPr>
        <p:spPr bwMode="auto">
          <a:xfrm>
            <a:off x="5638800" y="0"/>
            <a:ext cx="3276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scopes-</a:t>
            </a:r>
            <a:b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Field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7620000" y="6461125"/>
            <a:ext cx="1290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521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3726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4800600" y="-152400"/>
            <a:ext cx="0" cy="7239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403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Line 5"/>
          <p:cNvSpPr>
            <a:spLocks noGrp="1" noChangeShapeType="1"/>
          </p:cNvSpPr>
          <p:nvPr>
            <p:ph type="body" idx="1"/>
          </p:nvPr>
        </p:nvSpPr>
        <p:spPr>
          <a:xfrm flipV="1">
            <a:off x="4114800" y="0"/>
            <a:ext cx="0" cy="7620000"/>
          </a:xfrm>
          <a:prstGeom prst="line">
            <a:avLst/>
          </a:prstGeom>
          <a:noFill/>
          <a:ln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148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Chemistry Lab, Ballistics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WGHCTMTh7TE</a:t>
            </a:r>
            <a:endParaRPr lang="en-US" dirty="0" smtClean="0"/>
          </a:p>
          <a:p>
            <a:r>
              <a:rPr lang="en-US" dirty="0" smtClean="0"/>
              <a:t>Pay close attention to the techniques.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1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4413"/>
            <a:ext cx="9144000" cy="1423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the sake of memory retention, I highly recommend that you take notes. I’ll give you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254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volver Blast Composit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9144000" cy="2819400"/>
          </a:xfrm>
        </p:spPr>
        <p:txBody>
          <a:bodyPr/>
          <a:lstStyle/>
          <a:p>
            <a:pPr algn="l"/>
            <a:r>
              <a:rPr lang="en-US"/>
              <a:t>What happens to bullets when they</a:t>
            </a:r>
            <a:br>
              <a:rPr lang="en-US"/>
            </a:br>
            <a:r>
              <a:rPr lang="en-US"/>
              <a:t>are fired?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048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sz="5400"/>
              <a:t>Pull the Trigger and . . .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219200"/>
            <a:ext cx="5410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457200" indent="-457200" eaLnBrk="1" hangingPunct="1">
              <a:buFontTx/>
              <a:buAutoNum type="arabicPeriod"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pin or hammer strikes the </a:t>
            </a:r>
            <a:r>
              <a:rPr lang="en-US" sz="40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primer</a:t>
            </a: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 This causes a spark.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sz="40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powder</a:t>
            </a: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is then ignited causing an explosion.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This explosion starts the </a:t>
            </a:r>
            <a:r>
              <a:rPr lang="en-US" sz="40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bullet</a:t>
            </a: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down the barrel of the gun</a:t>
            </a:r>
          </a:p>
        </p:txBody>
      </p:sp>
      <p:pic>
        <p:nvPicPr>
          <p:cNvPr id="4101" name="Picture 5" descr="Handgun round Ammuntiion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914400"/>
            <a:ext cx="3810000" cy="670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803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/>
              <a:t>Down the Barrel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066800"/>
            <a:ext cx="4648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457200" indent="-457200" eaLnBrk="1" hangingPunct="1">
              <a:buFontTx/>
              <a:buAutoNum type="arabicPeriod" startAt="4"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 a bullet travels down the barrel of a gun it is twisted by the </a:t>
            </a:r>
            <a:r>
              <a:rPr lang="en-US" sz="40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lands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and </a:t>
            </a:r>
            <a:r>
              <a:rPr lang="en-US" sz="40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grooves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 the barrel.</a:t>
            </a:r>
          </a:p>
        </p:txBody>
      </p:sp>
      <p:pic>
        <p:nvPicPr>
          <p:cNvPr id="5134" name="Picture 14" descr="Rifel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8913" y="1295400"/>
            <a:ext cx="3875087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738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Out of the Barrel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74838"/>
            <a:ext cx="4191000" cy="4525962"/>
          </a:xfrm>
        </p:spPr>
        <p:txBody>
          <a:bodyPr/>
          <a:lstStyle/>
          <a:p>
            <a:pPr marL="609600" indent="-609600">
              <a:buFont typeface="Wingdings" charset="0"/>
              <a:buNone/>
            </a:pPr>
            <a:r>
              <a:rPr lang="en-US" sz="4000">
                <a:solidFill>
                  <a:schemeClr val="tx2"/>
                </a:solidFill>
                <a:latin typeface="Arial" charset="0"/>
              </a:rPr>
              <a:t>5.This </a:t>
            </a:r>
            <a:r>
              <a:rPr lang="en-US" sz="4000" u="sng">
                <a:solidFill>
                  <a:schemeClr val="tx2"/>
                </a:solidFill>
                <a:latin typeface="Arial" charset="0"/>
              </a:rPr>
              <a:t>rifling</a:t>
            </a:r>
            <a:r>
              <a:rPr lang="en-US" sz="4000">
                <a:solidFill>
                  <a:schemeClr val="tx2"/>
                </a:solidFill>
                <a:latin typeface="Arial" charset="0"/>
              </a:rPr>
              <a:t> causes the bullet to exit the end of the barrel in a spiral motion.</a:t>
            </a:r>
          </a:p>
        </p:txBody>
      </p:sp>
      <p:pic>
        <p:nvPicPr>
          <p:cNvPr id="16388" name="Picture 4" descr="Bullet Sketch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1650" y="1295400"/>
            <a:ext cx="4832350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6461125"/>
            <a:ext cx="1290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276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5400"/>
              <a:t>What happens to a bullet when it hits a target? </a:t>
            </a:r>
            <a:endParaRPr lang="en-US" sz="4000" b="0" u="sng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876800" y="1371600"/>
            <a:ext cx="4267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0" lvl="4" eaLnBrk="1" hangingPunct="1">
              <a:buFontTx/>
              <a:buChar char="•"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Most bullets tend to </a:t>
            </a:r>
            <a:r>
              <a:rPr lang="en-US" sz="36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mushroom</a:t>
            </a: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when they hit a target.</a:t>
            </a:r>
          </a:p>
          <a:p>
            <a:pPr marL="0" lvl="4" eaLnBrk="1" hangingPunct="1"/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lvl="4" eaLnBrk="1" hangingPunct="1">
              <a:buFontTx/>
              <a:buChar char="•"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Some bullets nearly disintegrate.</a:t>
            </a:r>
          </a:p>
          <a:p>
            <a:pPr marL="0" lvl="4" eaLnBrk="1" hangingPunct="1">
              <a:buFontTx/>
              <a:buChar char="•"/>
            </a:pP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lvl="4" eaLnBrk="1" hangingPunct="1">
              <a:buFontTx/>
              <a:buChar char="•"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Left are bullet fragments from a ½ jacketed hollow point.</a:t>
            </a:r>
          </a:p>
        </p:txBody>
      </p:sp>
      <p:pic>
        <p:nvPicPr>
          <p:cNvPr id="6148" name="Picture 4" descr="bulletfr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82917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272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sz="3600"/>
              <a:t>Not all bullets mushroom the same.  A lot depends on the speed and shape of the bullet, and the characteristics of the target</a:t>
            </a:r>
            <a:r>
              <a:rPr lang="en-US"/>
              <a:t>.</a:t>
            </a:r>
          </a:p>
        </p:txBody>
      </p:sp>
      <p:pic>
        <p:nvPicPr>
          <p:cNvPr id="7175" name="Picture 7" descr="Fired Bullets [3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906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4" descr="Fired Bullets [7]-Random Hollow Poi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0"/>
            <a:ext cx="7010400" cy="701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79295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912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4800"/>
              <a:t>Some more bullets recovered after firing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57150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Times New Roman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1" hangingPunct="1"/>
            <a:r>
              <a:rPr lang="en-US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sz="48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striations</a:t>
            </a:r>
            <a:r>
              <a:rPr lang="en-US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from the rifling are still visible</a:t>
            </a:r>
          </a:p>
        </p:txBody>
      </p:sp>
      <p:pic>
        <p:nvPicPr>
          <p:cNvPr id="8201" name="Picture 9" descr="Mushroomed 38's 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3648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146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volver Blast Composit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9144000" cy="2819400"/>
          </a:xfrm>
        </p:spPr>
        <p:txBody>
          <a:bodyPr/>
          <a:lstStyle/>
          <a:p>
            <a:pPr algn="l"/>
            <a:r>
              <a:rPr lang="en-US"/>
              <a:t>What happens to bullets when they</a:t>
            </a:r>
            <a:br>
              <a:rPr lang="en-US"/>
            </a:br>
            <a:r>
              <a:rPr lang="en-US"/>
              <a:t>are fired?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853363" y="64611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bsapp.com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78948" y="1978525"/>
            <a:ext cx="44650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Think. Pair. Share.</a:t>
            </a:r>
          </a:p>
          <a:p>
            <a:endParaRPr lang="en-US" sz="3200" dirty="0" smtClean="0"/>
          </a:p>
          <a:p>
            <a:r>
              <a:rPr lang="en-US" sz="3200" dirty="0" smtClean="0"/>
              <a:t>1. How do you know a gun was recently fired?</a:t>
            </a:r>
          </a:p>
          <a:p>
            <a:endParaRPr lang="en-US" sz="3200" dirty="0"/>
          </a:p>
          <a:p>
            <a:r>
              <a:rPr lang="en-US" sz="3200" dirty="0" smtClean="0"/>
              <a:t>2. How can you estimate the distance from which it was fired?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24623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31800" y="1092785"/>
            <a:ext cx="618556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400" b="1" dirty="0">
                <a:latin typeface="Arial" charset="0"/>
                <a:cs typeface="Arial" charset="0"/>
              </a:rPr>
              <a:t>Gunshot Residue (GSR)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2078038"/>
            <a:ext cx="9143999" cy="261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200" b="1" dirty="0">
                <a:latin typeface="Arial" charset="0"/>
                <a:cs typeface="Arial" charset="0"/>
              </a:rPr>
              <a:t>When a weapon is fired:</a:t>
            </a:r>
          </a:p>
          <a:p>
            <a:pPr marL="342900" indent="-342900" algn="l">
              <a:lnSpc>
                <a:spcPct val="130000"/>
              </a:lnSpc>
              <a:buFont typeface="Arial"/>
              <a:buChar char="•"/>
            </a:pPr>
            <a:r>
              <a:rPr lang="en-US" sz="3200" dirty="0">
                <a:latin typeface="Arial" charset="0"/>
                <a:cs typeface="Arial" charset="0"/>
              </a:rPr>
              <a:t>Primer and propellant particles </a:t>
            </a:r>
            <a:r>
              <a:rPr lang="en-US" sz="3200" dirty="0" smtClean="0">
                <a:latin typeface="Arial" charset="0"/>
                <a:cs typeface="Arial" charset="0"/>
              </a:rPr>
              <a:t>blowback </a:t>
            </a:r>
            <a:r>
              <a:rPr lang="en-US" sz="3200" dirty="0">
                <a:latin typeface="Arial" charset="0"/>
                <a:cs typeface="Arial" charset="0"/>
              </a:rPr>
              <a:t>toward the shooter</a:t>
            </a:r>
            <a:r>
              <a:rPr lang="en-US" sz="3200" dirty="0" smtClean="0">
                <a:latin typeface="Arial" charset="0"/>
                <a:cs typeface="Arial" charset="0"/>
              </a:rPr>
              <a:t>.</a:t>
            </a:r>
          </a:p>
          <a:p>
            <a:pPr marL="342900" indent="-342900" algn="l">
              <a:lnSpc>
                <a:spcPct val="130000"/>
              </a:lnSpc>
              <a:buFont typeface="Arial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What follows the bullet includes:</a:t>
            </a:r>
            <a:endParaRPr lang="en-US" sz="3200" dirty="0">
              <a:latin typeface="Arial" charset="0"/>
              <a:cs typeface="Arial" charset="0"/>
            </a:endParaRPr>
          </a:p>
          <a:p>
            <a:pPr marL="800100" lvl="1" indent="-342900" algn="l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rial" charset="0"/>
                <a:cs typeface="Arial" charset="0"/>
              </a:rPr>
              <a:t>Combustion </a:t>
            </a:r>
            <a:r>
              <a:rPr lang="en-US" dirty="0" smtClean="0">
                <a:latin typeface="Arial" charset="0"/>
                <a:cs typeface="Arial" charset="0"/>
              </a:rPr>
              <a:t>products, mostly  nitrites  </a:t>
            </a:r>
            <a:r>
              <a:rPr lang="en-US" dirty="0">
                <a:latin typeface="Arial" charset="0"/>
                <a:cs typeface="Arial" charset="0"/>
              </a:rPr>
              <a:t>NO</a:t>
            </a:r>
            <a:r>
              <a:rPr lang="en-US" baseline="-25000" dirty="0">
                <a:latin typeface="Arial" charset="0"/>
                <a:cs typeface="Arial" charset="0"/>
              </a:rPr>
              <a:t>2</a:t>
            </a:r>
            <a:r>
              <a:rPr lang="en-US" baseline="30000" dirty="0">
                <a:latin typeface="Arial" charset="0"/>
                <a:cs typeface="Arial" charset="0"/>
              </a:rPr>
              <a:t>-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  <a:endParaRPr lang="en-US" dirty="0">
              <a:latin typeface="Arial" charset="0"/>
              <a:cs typeface="Arial" charset="0"/>
            </a:endParaRPr>
          </a:p>
          <a:p>
            <a:pPr marL="800100" lvl="1" indent="-342900" algn="l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unburned propellant </a:t>
            </a:r>
            <a:r>
              <a:rPr lang="en-US" sz="2800" dirty="0" smtClean="0">
                <a:latin typeface="Arial" charset="0"/>
                <a:cs typeface="Arial" charset="0"/>
              </a:rPr>
              <a:t>(nitroglycerin or nitrocellulose)</a:t>
            </a:r>
          </a:p>
          <a:p>
            <a:pPr marL="800100" lvl="1" indent="-342900" algn="l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particles </a:t>
            </a:r>
            <a:r>
              <a:rPr lang="en-US" dirty="0">
                <a:latin typeface="Arial" charset="0"/>
                <a:cs typeface="Arial" charset="0"/>
              </a:rPr>
              <a:t>of </a:t>
            </a:r>
            <a:r>
              <a:rPr lang="en-US" dirty="0" smtClean="0">
                <a:latin typeface="Arial" charset="0"/>
                <a:cs typeface="Arial" charset="0"/>
              </a:rPr>
              <a:t>lead (</a:t>
            </a:r>
            <a:r>
              <a:rPr lang="en-US" dirty="0" err="1" smtClean="0">
                <a:latin typeface="Arial" charset="0"/>
                <a:cs typeface="Arial" charset="0"/>
              </a:rPr>
              <a:t>Pb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670884" y="1239838"/>
            <a:ext cx="3048000" cy="16176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0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542134"/>
            <a:ext cx="9144000" cy="1423763"/>
          </a:xfrm>
        </p:spPr>
        <p:txBody>
          <a:bodyPr/>
          <a:lstStyle/>
          <a:p>
            <a:r>
              <a:rPr lang="en-US" dirty="0" smtClean="0"/>
              <a:t>Gun Key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05546"/>
            <a:ext cx="9145491" cy="5976372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Research a gun of your own choice.</a:t>
            </a:r>
          </a:p>
          <a:p>
            <a:pPr marL="560070" indent="-514350">
              <a:buFont typeface="+mj-lt"/>
              <a:buAutoNum type="arabicPeriod"/>
            </a:pPr>
            <a:r>
              <a:rPr lang="en-US" dirty="0" smtClean="0"/>
              <a:t>Explain how your particular gun works.</a:t>
            </a:r>
          </a:p>
          <a:p>
            <a:pPr marL="560070" indent="-514350">
              <a:buFont typeface="+mj-lt"/>
              <a:buAutoNum type="arabicPeriod"/>
            </a:pPr>
            <a:r>
              <a:rPr lang="en-US" dirty="0" smtClean="0"/>
              <a:t>Describe the types of bullets your gun uses and any special characteristics that makes your gun unique.</a:t>
            </a:r>
          </a:p>
          <a:p>
            <a:pPr marL="560070" indent="-514350">
              <a:buFont typeface="+mj-lt"/>
              <a:buAutoNum type="arabicPeriod"/>
            </a:pPr>
            <a:r>
              <a:rPr lang="en-US" dirty="0" smtClean="0"/>
              <a:t>Explain at least two types of tests you can do on your gun and its bullets when investigating a crime scene.</a:t>
            </a:r>
          </a:p>
          <a:p>
            <a:pPr marL="560070" indent="-514350">
              <a:buFont typeface="+mj-lt"/>
              <a:buAutoNum type="arabicPeriod"/>
            </a:pPr>
            <a:r>
              <a:rPr lang="en-US" dirty="0" smtClean="0"/>
              <a:t>You will place your research on Key Note. (You do not need to present.)</a:t>
            </a:r>
          </a:p>
          <a:p>
            <a:pPr marL="56007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51266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181100" y="2235200"/>
            <a:ext cx="6096000" cy="1803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406400" y="1282700"/>
            <a:ext cx="697296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300" b="1" dirty="0">
                <a:solidFill>
                  <a:srgbClr val="FF8600"/>
                </a:solidFill>
                <a:latin typeface="Arial" charset="0"/>
                <a:cs typeface="Arial" charset="0"/>
              </a:rPr>
              <a:t>Distance to Target</a:t>
            </a:r>
            <a:endParaRPr lang="en-US" sz="4300" b="1" dirty="0">
              <a:solidFill>
                <a:srgbClr val="FF8600"/>
              </a:solidFill>
              <a:cs typeface="Arial" charset="0"/>
            </a:endParaRPr>
          </a:p>
        </p:txBody>
      </p:sp>
      <p:sp>
        <p:nvSpPr>
          <p:cNvPr id="17411" name="Rectangle 8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31800" y="4343400"/>
            <a:ext cx="8712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 algn="l">
              <a:lnSpc>
                <a:spcPct val="90000"/>
              </a:lnSpc>
              <a:buFont typeface="Arial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Arial" charset="0"/>
                <a:cs typeface="Arial" charset="0"/>
              </a:rPr>
              <a:t>The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Greiss</a:t>
            </a:r>
            <a:r>
              <a:rPr lang="en-US" sz="32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Test </a:t>
            </a:r>
            <a:r>
              <a:rPr lang="en-US" sz="3200" b="1" dirty="0">
                <a:latin typeface="Arial" charset="0"/>
                <a:cs typeface="Arial" charset="0"/>
              </a:rPr>
              <a:t>converts nitrites to an </a:t>
            </a:r>
            <a:r>
              <a:rPr lang="en-US" sz="3200" b="1" dirty="0">
                <a:solidFill>
                  <a:srgbClr val="FF5219"/>
                </a:solidFill>
                <a:latin typeface="Arial" charset="0"/>
                <a:cs typeface="Arial" charset="0"/>
              </a:rPr>
              <a:t>orange-red </a:t>
            </a:r>
            <a:r>
              <a:rPr lang="en-US" sz="3200" b="1" dirty="0">
                <a:latin typeface="Arial" charset="0"/>
                <a:cs typeface="Arial" charset="0"/>
              </a:rPr>
              <a:t>color.</a:t>
            </a:r>
          </a:p>
          <a:p>
            <a:pPr marL="457200" indent="-457200" algn="l">
              <a:lnSpc>
                <a:spcPct val="110000"/>
              </a:lnSpc>
              <a:buFont typeface="Arial"/>
              <a:buChar char="•"/>
            </a:pPr>
            <a:r>
              <a:rPr lang="en-US" sz="3200" b="1" dirty="0">
                <a:latin typeface="Arial" charset="0"/>
                <a:cs typeface="Arial" charset="0"/>
              </a:rPr>
              <a:t>Sodium </a:t>
            </a:r>
            <a:r>
              <a:rPr lang="en-US" sz="3200" b="1" dirty="0" err="1">
                <a:latin typeface="Arial" charset="0"/>
                <a:cs typeface="Arial" charset="0"/>
              </a:rPr>
              <a:t>rhodizonate</a:t>
            </a:r>
            <a:r>
              <a:rPr lang="en-US" sz="3200" b="1" dirty="0">
                <a:latin typeface="Arial" charset="0"/>
                <a:cs typeface="Arial" charset="0"/>
              </a:rPr>
              <a:t> reacts with traces of lead to make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purple 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spots.</a:t>
            </a:r>
          </a:p>
        </p:txBody>
      </p:sp>
      <p:pic>
        <p:nvPicPr>
          <p:cNvPr id="17414" name="Picture 3" descr="handgun dwng 6"/>
          <p:cNvPicPr>
            <a:picLocks noChangeAspect="1" noChangeArrowheads="1"/>
          </p:cNvPicPr>
          <p:nvPr/>
        </p:nvPicPr>
        <p:blipFill>
          <a:blip r:embed="rId3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679700"/>
            <a:ext cx="18859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5013325" y="3160713"/>
            <a:ext cx="184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1742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76500"/>
            <a:ext cx="6492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Line 12"/>
          <p:cNvSpPr>
            <a:spLocks noChangeShapeType="1"/>
          </p:cNvSpPr>
          <p:nvPr/>
        </p:nvSpPr>
        <p:spPr bwMode="auto">
          <a:xfrm>
            <a:off x="3352800" y="2857500"/>
            <a:ext cx="30337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3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firing pin hits primer…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26" y="4641919"/>
            <a:ext cx="8179173" cy="118671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Content Placeholder 4" descr="Handgun round Ammuntiion Diagra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304" y="1423763"/>
            <a:ext cx="1904550" cy="28167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1882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5.21so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21"/>
            <a:ext cx="4562796" cy="4638842"/>
          </a:xfrm>
          <a:prstGeom prst="rect">
            <a:avLst/>
          </a:prstGeom>
        </p:spPr>
      </p:pic>
      <p:pic>
        <p:nvPicPr>
          <p:cNvPr id="5" name="Picture 4" descr="15.22Griess3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4" y="227263"/>
            <a:ext cx="3947158" cy="590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351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Greiss</a:t>
            </a:r>
            <a:r>
              <a:rPr lang="en-US" dirty="0" smtClean="0"/>
              <a:t> Test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30" y="1789361"/>
            <a:ext cx="8789070" cy="210084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544788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Greiss</a:t>
            </a:r>
            <a:r>
              <a:rPr lang="en-US" dirty="0" smtClean="0"/>
              <a:t> Test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4" y="1575466"/>
            <a:ext cx="8087895" cy="193324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752" y="3620168"/>
            <a:ext cx="3022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49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5.21so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21"/>
            <a:ext cx="4562796" cy="4638842"/>
          </a:xfrm>
          <a:prstGeom prst="rect">
            <a:avLst/>
          </a:prstGeom>
        </p:spPr>
      </p:pic>
      <p:pic>
        <p:nvPicPr>
          <p:cNvPr id="5" name="Picture 4" descr="15.22Griess3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4" y="227263"/>
            <a:ext cx="3947158" cy="590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852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11881"/>
            <a:ext cx="9144000" cy="1423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aspects of firearms and ballistics evidence are considered class evidence? Which are considered individual evidence?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74924"/>
              </p:ext>
            </p:extLst>
          </p:nvPr>
        </p:nvGraphicFramePr>
        <p:xfrm>
          <a:off x="0" y="2392947"/>
          <a:ext cx="9145588" cy="4331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794"/>
                <a:gridCol w="4572794"/>
              </a:tblGrid>
              <a:tr h="1067908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INDIVIDUAL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CLASS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2634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5406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393700" y="324223"/>
            <a:ext cx="55528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Firearms Evidence</a:t>
            </a:r>
            <a:endParaRPr lang="en-US" sz="4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5363" name="Rectangle 6" descr="60%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3699" y="1981199"/>
            <a:ext cx="4043829" cy="442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pattFill prst="pct60">
                  <a:fgClr>
                    <a:srgbClr val="FFCC00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b="1" dirty="0">
                <a:solidFill>
                  <a:srgbClr val="FFFF00"/>
                </a:solidFill>
                <a:latin typeface="Arial" charset="0"/>
                <a:cs typeface="Arial" charset="0"/>
              </a:rPr>
              <a:t>Individual:</a:t>
            </a:r>
            <a:endParaRPr lang="en-US" sz="4000" b="1" u="sng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3200" b="1" dirty="0" err="1">
                <a:latin typeface="Arial" charset="0"/>
                <a:cs typeface="Arial" charset="0"/>
              </a:rPr>
              <a:t>Striae</a:t>
            </a:r>
            <a:endParaRPr lang="en-US" sz="3200" b="1" dirty="0">
              <a:latin typeface="Arial" charset="0"/>
              <a:cs typeface="Arial" charset="0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3200" b="1" dirty="0">
                <a:latin typeface="Arial" charset="0"/>
                <a:cs typeface="Arial" charset="0"/>
              </a:rPr>
              <a:t>Firing pin marks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b="1" dirty="0">
                <a:latin typeface="Arial" charset="0"/>
                <a:cs typeface="Arial" charset="0"/>
              </a:rPr>
              <a:t>Breech marks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b="1" dirty="0">
                <a:latin typeface="Arial" charset="0"/>
                <a:cs typeface="Arial" charset="0"/>
              </a:rPr>
              <a:t>Extractor marks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b="1" dirty="0">
                <a:latin typeface="Arial" charset="0"/>
                <a:cs typeface="Arial" charset="0"/>
              </a:rPr>
              <a:t>Ejector marks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b="1" dirty="0">
                <a:latin typeface="Arial" charset="0"/>
                <a:cs typeface="Arial" charset="0"/>
              </a:rPr>
              <a:t>Chamber marks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5013325" y="3160713"/>
            <a:ext cx="184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369" name="Rectangle 8" descr="60%"/>
          <p:cNvSpPr>
            <a:spLocks noChangeArrowheads="1"/>
          </p:cNvSpPr>
          <p:nvPr/>
        </p:nvSpPr>
        <p:spPr bwMode="auto">
          <a:xfrm>
            <a:off x="4572000" y="1981199"/>
            <a:ext cx="43402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pattFill prst="pct6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FFFF00"/>
                </a:solidFill>
              </a:rPr>
              <a:t>Class:</a:t>
            </a:r>
            <a:endParaRPr lang="en-US" sz="4000" b="1" u="sng" dirty="0">
              <a:solidFill>
                <a:srgbClr val="FFFF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200" b="1" dirty="0"/>
              <a:t>Bullet type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200" b="1" dirty="0"/>
              <a:t>Bullet caliber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200" b="1" dirty="0"/>
              <a:t>Bullet weight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200" b="1" dirty="0"/>
              <a:t>Lands and grooves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200" b="1" dirty="0"/>
              <a:t>Rifling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200" b="1" dirty="0"/>
              <a:t>Cartridge case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3200" b="1" dirty="0"/>
              <a:t>Head stamp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002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slightly fancier forensics test…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JgbdaQWfjDk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903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4632"/>
            <a:ext cx="9144000" cy="1423763"/>
          </a:xfrm>
        </p:spPr>
        <p:txBody>
          <a:bodyPr/>
          <a:lstStyle/>
          <a:p>
            <a:r>
              <a:rPr lang="en-US" dirty="0" smtClean="0"/>
              <a:t>Work on Firearms and Ballistics Packet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185763"/>
            <a:ext cx="9145491" cy="5434237"/>
          </a:xfrm>
        </p:spPr>
        <p:txBody>
          <a:bodyPr/>
          <a:lstStyle/>
          <a:p>
            <a:r>
              <a:rPr lang="en-US" dirty="0" smtClean="0"/>
              <a:t>If you lost it, work on the chapter 15 checkpoint questions as I make you copies.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8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CSI Web Adventure – Ballistics*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Click on "Case One: Rookie Training"</a:t>
            </a:r>
          </a:p>
          <a:p>
            <a:r>
              <a:rPr lang="en-US" dirty="0"/>
              <a:t>2. Click on Login As Guest</a:t>
            </a:r>
          </a:p>
          <a:p>
            <a:r>
              <a:rPr lang="en-US" dirty="0"/>
              <a:t>3.Click on Firearms and </a:t>
            </a:r>
            <a:r>
              <a:rPr lang="en-US" dirty="0" err="1"/>
              <a:t>Toolmarks</a:t>
            </a:r>
            <a:endParaRPr lang="en-US" dirty="0"/>
          </a:p>
          <a:p>
            <a:r>
              <a:rPr lang="en-US" dirty="0"/>
              <a:t>4. Click on Training Demos first. TAKE NOTES on your </a:t>
            </a:r>
            <a:r>
              <a:rPr lang="en-US" dirty="0" err="1"/>
              <a:t>iPad</a:t>
            </a:r>
            <a:r>
              <a:rPr lang="en-US" dirty="0"/>
              <a:t> (Notability or pages.)</a:t>
            </a:r>
          </a:p>
          <a:p>
            <a:r>
              <a:rPr lang="en-US" dirty="0"/>
              <a:t>5. After the training demos, test your "skills" at the firing range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*Yes, we’ve done this before, but we’re going to make sure we pay close attention to the details.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99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78" y="358163"/>
            <a:ext cx="7584452" cy="1005679"/>
          </a:xfrm>
        </p:spPr>
        <p:txBody>
          <a:bodyPr/>
          <a:lstStyle/>
          <a:p>
            <a:r>
              <a:rPr lang="en-US" dirty="0" smtClean="0"/>
              <a:t>During Classwork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3842"/>
            <a:ext cx="9144000" cy="56134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Stay focused on the assignments you are given.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Do the questions INDEPENDENTLY (on your own).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Keep the noise level down.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Ask THREE before you ask ME.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You may put earphones on and listen to music quietly as you do your work.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You must finish a certain number of questions</a:t>
            </a:r>
            <a:r>
              <a:rPr lang="en-US" sz="3200" dirty="0" smtClean="0"/>
              <a:t> (depends on the person) by the end of the period.</a:t>
            </a:r>
          </a:p>
          <a:p>
            <a:pPr marL="514350" indent="-514350">
              <a:buAutoNum type="arabicPeriod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046" y="25921"/>
            <a:ext cx="1144954" cy="145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335" y="0"/>
            <a:ext cx="1476196" cy="1476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531" y="2891442"/>
            <a:ext cx="1327862" cy="129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6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Guns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1" y="2320234"/>
            <a:ext cx="9145491" cy="543423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NEVER, EVER POINT a gun to another person!</a:t>
            </a:r>
          </a:p>
          <a:p>
            <a:r>
              <a:rPr lang="en-US" b="1" dirty="0" smtClean="0"/>
              <a:t>Pay close attention to the small features and understand its function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5264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2159</TotalTime>
  <Words>1547</Words>
  <Application>Microsoft Macintosh PowerPoint</Application>
  <PresentationFormat>On-screen Show (4:3)</PresentationFormat>
  <Paragraphs>321</Paragraphs>
  <Slides>80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Perspective</vt:lpstr>
      <vt:lpstr>Photo Editor Photo</vt:lpstr>
      <vt:lpstr>Catalyst 5/21/13</vt:lpstr>
      <vt:lpstr>Agenda 5/20/13</vt:lpstr>
      <vt:lpstr>Firearms and Ballistics Overview</vt:lpstr>
      <vt:lpstr>Objective 5/21/13</vt:lpstr>
      <vt:lpstr>How a handgun works</vt:lpstr>
      <vt:lpstr>For the sake of memory retention, I highly recommend that you take notes. I’ll give you time.</vt:lpstr>
      <vt:lpstr>Gun Key Note</vt:lpstr>
      <vt:lpstr>CSI Web Adventure – Ballistics*</vt:lpstr>
      <vt:lpstr>Handling Guns</vt:lpstr>
      <vt:lpstr>Firearm Safety Video </vt:lpstr>
      <vt:lpstr>PowerPoint Presentation</vt:lpstr>
      <vt:lpstr>PowerPoint Presentation</vt:lpstr>
      <vt:lpstr>Types of Firearms</vt:lpstr>
      <vt:lpstr>Types of Hand Guns</vt:lpstr>
      <vt:lpstr>This is a 9 mm Ruger Pistol</vt:lpstr>
      <vt:lpstr>This is the same 9 mm shown with its clip</vt:lpstr>
      <vt:lpstr>9 mm Glock</vt:lpstr>
      <vt:lpstr>PowerPoint Presentation</vt:lpstr>
      <vt:lpstr>25 Auto Bauer</vt:lpstr>
      <vt:lpstr>The inner workings:</vt:lpstr>
      <vt:lpstr>357 Magnum Smith &amp; Wesson Revolver</vt:lpstr>
      <vt:lpstr>6 rounds  38 Special with a speed loader</vt:lpstr>
      <vt:lpstr>Revolver Diagram</vt:lpstr>
      <vt:lpstr>Ammunition </vt:lpstr>
      <vt:lpstr>Bullets </vt:lpstr>
      <vt:lpstr>How can forensic scientists analyze evidence obtained from guns and its bullets?</vt:lpstr>
      <vt:lpstr>Rifling </vt:lpstr>
      <vt:lpstr>Striae </vt:lpstr>
      <vt:lpstr>Cartridge Case </vt:lpstr>
      <vt:lpstr>Cartridge Case, continued</vt:lpstr>
      <vt:lpstr>Features of a Semiautomatic Handgun </vt:lpstr>
      <vt:lpstr>Ammunition</vt:lpstr>
      <vt:lpstr>Mass of Bullet</vt:lpstr>
      <vt:lpstr>PowerPoint Presentation</vt:lpstr>
      <vt:lpstr>PowerPoint Presentation</vt:lpstr>
      <vt:lpstr>Chemicals in Bullets</vt:lpstr>
      <vt:lpstr>PowerPoint Presentation</vt:lpstr>
      <vt:lpstr>Bullet Design</vt:lpstr>
      <vt:lpstr>Three Main Shapes</vt:lpstr>
      <vt:lpstr>Round Nose</vt:lpstr>
      <vt:lpstr>Hollow Point</vt:lpstr>
      <vt:lpstr>Wad Cutter</vt:lpstr>
      <vt:lpstr>Three Basic Compositions of Bullets</vt:lpstr>
      <vt:lpstr>Lead</vt:lpstr>
      <vt:lpstr>½ Jacketed</vt:lpstr>
      <vt:lpstr>Jacketed</vt:lpstr>
      <vt:lpstr>Bullet Analysis &amp; Comparison </vt:lpstr>
      <vt:lpstr>Bullets to Guns</vt:lpstr>
      <vt:lpstr>Bullets become scared by rifling as they travel down the barrel of a gun</vt:lpstr>
      <vt:lpstr>Striations</vt:lpstr>
      <vt:lpstr>PowerPoint Presentation</vt:lpstr>
      <vt:lpstr>PowerPoint Presentation</vt:lpstr>
      <vt:lpstr>PowerPoint Presentation</vt:lpstr>
      <vt:lpstr>PowerPoint Presentation</vt:lpstr>
      <vt:lpstr>Matching Procedure</vt:lpstr>
      <vt:lpstr>Comparison Microscope</vt:lpstr>
      <vt:lpstr>PowerPoint Presentation</vt:lpstr>
      <vt:lpstr>PowerPoint Presentation</vt:lpstr>
      <vt:lpstr>Forensic Chemistry Lab, Ballistics</vt:lpstr>
      <vt:lpstr>What happens to bullets when they are fired?</vt:lpstr>
      <vt:lpstr>Pull the Trigger and . . .</vt:lpstr>
      <vt:lpstr>Down the Barrel</vt:lpstr>
      <vt:lpstr>Out of the Barrel</vt:lpstr>
      <vt:lpstr>What happens to a bullet when it hits a target? </vt:lpstr>
      <vt:lpstr>Not all bullets mushroom the same.  A lot depends on the speed and shape of the bullet, and the characteristics of the target.</vt:lpstr>
      <vt:lpstr>PowerPoint Presentation</vt:lpstr>
      <vt:lpstr>Some more bullets recovered after firing</vt:lpstr>
      <vt:lpstr>What happens to bullets when they are fired?</vt:lpstr>
      <vt:lpstr>Gunshot Residue (GSR)</vt:lpstr>
      <vt:lpstr>Distance to Target</vt:lpstr>
      <vt:lpstr>After firing pin hits primer…</vt:lpstr>
      <vt:lpstr>PowerPoint Presentation</vt:lpstr>
      <vt:lpstr>Greiss Test</vt:lpstr>
      <vt:lpstr>Greiss Test</vt:lpstr>
      <vt:lpstr>PowerPoint Presentation</vt:lpstr>
      <vt:lpstr>Which aspects of firearms and ballistics evidence are considered class evidence? Which are considered individual evidence?</vt:lpstr>
      <vt:lpstr>Firearms Evidence</vt:lpstr>
      <vt:lpstr>A slightly fancier forensics test…</vt:lpstr>
      <vt:lpstr>Work on Firearms and Ballistics Packet</vt:lpstr>
      <vt:lpstr>During Classwork Time</vt:lpstr>
    </vt:vector>
  </TitlesOfParts>
  <Company>Elizabeth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Gutierrez</dc:creator>
  <cp:lastModifiedBy>Bruce Gutierrez</cp:lastModifiedBy>
  <cp:revision>77</cp:revision>
  <dcterms:created xsi:type="dcterms:W3CDTF">2013-05-12T22:01:39Z</dcterms:created>
  <dcterms:modified xsi:type="dcterms:W3CDTF">2013-05-21T04:51:57Z</dcterms:modified>
</cp:coreProperties>
</file>