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audio2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6"/>
  </p:notesMasterIdLst>
  <p:sldIdLst>
    <p:sldId id="334" r:id="rId2"/>
    <p:sldId id="335" r:id="rId3"/>
    <p:sldId id="337" r:id="rId4"/>
    <p:sldId id="359" r:id="rId5"/>
    <p:sldId id="336" r:id="rId6"/>
    <p:sldId id="311" r:id="rId7"/>
    <p:sldId id="312" r:id="rId8"/>
    <p:sldId id="338" r:id="rId9"/>
    <p:sldId id="333" r:id="rId10"/>
    <p:sldId id="331" r:id="rId11"/>
    <p:sldId id="332" r:id="rId12"/>
    <p:sldId id="279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58" r:id="rId24"/>
    <p:sldId id="323" r:id="rId25"/>
    <p:sldId id="324" r:id="rId26"/>
    <p:sldId id="357" r:id="rId27"/>
    <p:sldId id="326" r:id="rId28"/>
    <p:sldId id="327" r:id="rId29"/>
    <p:sldId id="328" r:id="rId30"/>
    <p:sldId id="361" r:id="rId31"/>
    <p:sldId id="364" r:id="rId32"/>
    <p:sldId id="329" r:id="rId33"/>
    <p:sldId id="348" r:id="rId34"/>
    <p:sldId id="350" r:id="rId35"/>
    <p:sldId id="351" r:id="rId36"/>
    <p:sldId id="356" r:id="rId37"/>
    <p:sldId id="352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270" r:id="rId48"/>
    <p:sldId id="273" r:id="rId49"/>
    <p:sldId id="362" r:id="rId50"/>
    <p:sldId id="354" r:id="rId51"/>
    <p:sldId id="353" r:id="rId52"/>
    <p:sldId id="274" r:id="rId53"/>
    <p:sldId id="275" r:id="rId54"/>
    <p:sldId id="276" r:id="rId55"/>
    <p:sldId id="277" r:id="rId56"/>
    <p:sldId id="366" r:id="rId57"/>
    <p:sldId id="367" r:id="rId58"/>
    <p:sldId id="257" r:id="rId59"/>
    <p:sldId id="258" r:id="rId60"/>
    <p:sldId id="259" r:id="rId61"/>
    <p:sldId id="260" r:id="rId62"/>
    <p:sldId id="261" r:id="rId63"/>
    <p:sldId id="262" r:id="rId64"/>
    <p:sldId id="263" r:id="rId65"/>
    <p:sldId id="264" r:id="rId66"/>
    <p:sldId id="363" r:id="rId67"/>
    <p:sldId id="282" r:id="rId68"/>
    <p:sldId id="265" r:id="rId69"/>
    <p:sldId id="266" r:id="rId70"/>
    <p:sldId id="267" r:id="rId71"/>
    <p:sldId id="268" r:id="rId72"/>
    <p:sldId id="269" r:id="rId73"/>
    <p:sldId id="365" r:id="rId74"/>
    <p:sldId id="360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2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FEA51-FD76-8A4D-A6B6-C230D25D4B93}" type="datetimeFigureOut">
              <a:rPr lang="en-US" smtClean="0"/>
              <a:t>1/20/14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4ACD9-7769-CA4C-98EA-93F77D524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C2D3BD-E8E4-3D49-BE85-1FBBFE4E01AD}" type="slidenum">
              <a:rPr lang="en-US" sz="1200">
                <a:latin typeface="Times New Roman" charset="0"/>
              </a:rPr>
              <a:pPr eaLnBrk="1" hangingPunct="1"/>
              <a:t>1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200" smtClean="0"/>
              <a:t>The Plasma Membrane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85B694A4-6760-4927-9BFB-B14CC82F5A8E}" type="datetime1">
              <a:rPr lang="en-US" sz="1200" smtClean="0"/>
              <a:pPr/>
              <a:t>1/20/14</a:t>
            </a:fld>
            <a:endParaRPr lang="en-US" sz="1200" smtClean="0"/>
          </a:p>
        </p:txBody>
      </p:sp>
      <p:sp>
        <p:nvSpPr>
          <p:cNvPr id="706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200" smtClean="0"/>
              <a:t>G. Podgorski, Biol. 1010</a:t>
            </a:r>
          </a:p>
        </p:txBody>
      </p:sp>
      <p:sp>
        <p:nvSpPr>
          <p:cNvPr id="706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3E1FE75E-0C9D-46B6-AFAC-8F324D54E1B0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70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8177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200" smtClean="0"/>
              <a:t>The Plasma Membrane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3CC499E1-DAE5-4D7D-B85F-2E7D65B590A0}" type="datetime1">
              <a:rPr lang="en-US" sz="1200" smtClean="0"/>
              <a:pPr/>
              <a:t>1/21/14</a:t>
            </a:fld>
            <a:endParaRPr lang="en-US" sz="1200" smtClean="0"/>
          </a:p>
        </p:txBody>
      </p:sp>
      <p:sp>
        <p:nvSpPr>
          <p:cNvPr id="747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200" smtClean="0"/>
              <a:t>G. Podgorski, Biol. 1010</a:t>
            </a:r>
          </a:p>
        </p:txBody>
      </p:sp>
      <p:sp>
        <p:nvSpPr>
          <p:cNvPr id="747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563D0F16-37E9-4D17-92ED-A9161FC91C47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747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211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200" smtClean="0"/>
              <a:t>The Plasma Membrane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E3D89B49-5662-4385-BCAC-7CE6622B51D5}" type="datetime1">
              <a:rPr lang="en-US" sz="1200" smtClean="0"/>
              <a:pPr/>
              <a:t>1/20/14</a:t>
            </a:fld>
            <a:endParaRPr lang="en-US" sz="1200" smtClean="0"/>
          </a:p>
        </p:txBody>
      </p:sp>
      <p:sp>
        <p:nvSpPr>
          <p:cNvPr id="716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200" smtClean="0"/>
              <a:t>G. Podgorski, Biol. 1010</a:t>
            </a:r>
          </a:p>
        </p:txBody>
      </p:sp>
      <p:sp>
        <p:nvSpPr>
          <p:cNvPr id="716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A0EFCA92-BBB2-4B36-980B-486BF679E373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716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4372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200" smtClean="0"/>
              <a:t>The Plasma Membrane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D65DDDD4-3CCA-45BE-A20A-5BB24AE02CF2}" type="datetime1">
              <a:rPr lang="en-US" sz="1200" smtClean="0"/>
              <a:pPr/>
              <a:t>1/20/14</a:t>
            </a:fld>
            <a:endParaRPr lang="en-US" sz="1200" smtClean="0"/>
          </a:p>
        </p:txBody>
      </p:sp>
      <p:sp>
        <p:nvSpPr>
          <p:cNvPr id="768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200" smtClean="0"/>
              <a:t>G. Podgorski, Biol. 1010</a:t>
            </a:r>
          </a:p>
        </p:txBody>
      </p:sp>
      <p:sp>
        <p:nvSpPr>
          <p:cNvPr id="768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7C48157D-F6C1-4C7A-A6BE-D5D0E38C64A6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76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992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200" smtClean="0"/>
              <a:t>The Plasma Membrane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22E6EE9C-367F-4C91-A8C4-C1BB61727548}" type="datetime1">
              <a:rPr lang="en-US" sz="1200" smtClean="0"/>
              <a:pPr/>
              <a:t>1/20/14</a:t>
            </a:fld>
            <a:endParaRPr lang="en-US" sz="1200" smtClean="0"/>
          </a:p>
        </p:txBody>
      </p:sp>
      <p:sp>
        <p:nvSpPr>
          <p:cNvPr id="788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200" smtClean="0"/>
              <a:t>G. Podgorski, Biol. 1010</a:t>
            </a:r>
          </a:p>
        </p:txBody>
      </p:sp>
      <p:sp>
        <p:nvSpPr>
          <p:cNvPr id="788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46883E03-818A-4D55-B31C-95B333AC4670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788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660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200" smtClean="0"/>
              <a:t>The Plasma Membrane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55F156E8-9D9F-4DBF-AA91-281D088391E2}" type="datetime1">
              <a:rPr lang="en-US" sz="1200" smtClean="0"/>
              <a:pPr/>
              <a:t>1/20/14</a:t>
            </a:fld>
            <a:endParaRPr lang="en-US" sz="1200" smtClean="0"/>
          </a:p>
        </p:txBody>
      </p:sp>
      <p:sp>
        <p:nvSpPr>
          <p:cNvPr id="798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200" smtClean="0"/>
              <a:t>G. Podgorski, Biol. 1010</a:t>
            </a:r>
          </a:p>
        </p:txBody>
      </p:sp>
      <p:sp>
        <p:nvSpPr>
          <p:cNvPr id="798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defTabSz="919163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B0C4EBD7-07D3-45D5-AFFC-A53761BE1DBD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798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450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8A99C-2C82-AF43-88BD-7B578B2D9FCE}" type="slidenum">
              <a:rPr lang="en-US"/>
              <a:pPr/>
              <a:t>18</a:t>
            </a:fld>
            <a:endParaRPr lang="en-US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fld id="{11B781EF-0B5C-244C-AA94-5CCB2AAEFB42}" type="slidenum">
              <a:rPr lang="en-US" sz="1200">
                <a:latin typeface="Arial" charset="0"/>
              </a:rPr>
              <a:pPr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Living things contain inorganic compounds (nacl)</a:t>
            </a:r>
          </a:p>
          <a:p>
            <a:pPr eaLnBrk="1" hangingPunct="1"/>
            <a:r>
              <a:rPr lang="en-US">
                <a:ea typeface="ＭＳ Ｐゴシック" charset="0"/>
              </a:rPr>
              <a:t>Some organic compounds (plastic) not found in living things</a:t>
            </a:r>
          </a:p>
          <a:p>
            <a:pPr eaLnBrk="1" hangingPunct="1"/>
            <a:endParaRPr lang="en-US">
              <a:ea typeface="ＭＳ Ｐゴシック" charset="0"/>
            </a:endParaRPr>
          </a:p>
          <a:p>
            <a:pPr eaLnBrk="1" hangingPunct="1"/>
            <a:r>
              <a:rPr lang="en-US">
                <a:ea typeface="ＭＳ Ｐゴシック" charset="0"/>
              </a:rPr>
              <a:t>Think about words:  condensation (dehydration synthesis), hydrolysis</a:t>
            </a:r>
          </a:p>
          <a:p>
            <a:pPr eaLnBrk="1" hangingPunct="1"/>
            <a:r>
              <a:rPr lang="en-US">
                <a:ea typeface="ＭＳ Ｐゴシック" charset="0"/>
              </a:rPr>
              <a:t>Think about word:  carbohydrate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fld id="{E2B5FDAA-51FA-974C-9DE1-B646AF804CCB}" type="slidenum">
              <a:rPr lang="en-US" sz="1200">
                <a:latin typeface="Arial" charset="0"/>
              </a:rPr>
              <a:pPr/>
              <a:t>41</a:t>
            </a:fld>
            <a:endParaRPr lang="en-US" sz="1200">
              <a:latin typeface="Arial" charset="0"/>
            </a:endParaRPr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Living things contain inorganic compounds (nacl)</a:t>
            </a:r>
          </a:p>
          <a:p>
            <a:pPr eaLnBrk="1" hangingPunct="1"/>
            <a:r>
              <a:rPr lang="en-US">
                <a:ea typeface="ＭＳ Ｐゴシック" charset="0"/>
              </a:rPr>
              <a:t>Some organic compounds (plastic) not found in living things</a:t>
            </a:r>
          </a:p>
          <a:p>
            <a:pPr eaLnBrk="1" hangingPunct="1"/>
            <a:endParaRPr lang="en-US">
              <a:ea typeface="ＭＳ Ｐゴシック" charset="0"/>
            </a:endParaRPr>
          </a:p>
          <a:p>
            <a:pPr eaLnBrk="1" hangingPunct="1"/>
            <a:r>
              <a:rPr lang="en-US">
                <a:ea typeface="ＭＳ Ｐゴシック" charset="0"/>
              </a:rPr>
              <a:t>Think about words:  condensation (dehydration synthesis), hydrolysis</a:t>
            </a:r>
          </a:p>
          <a:p>
            <a:pPr eaLnBrk="1" hangingPunct="1"/>
            <a:r>
              <a:rPr lang="en-US">
                <a:ea typeface="ＭＳ Ｐゴシック" charset="0"/>
              </a:rPr>
              <a:t>Think about word:  carbohydrate</a:t>
            </a:r>
          </a:p>
          <a:p>
            <a:pPr eaLnBrk="1" hangingPunct="1"/>
            <a:endParaRPr lang="en-US">
              <a:ea typeface="ＭＳ Ｐゴシック" charset="0"/>
            </a:endParaRPr>
          </a:p>
          <a:p>
            <a:pPr eaLnBrk="1" hangingPunct="1"/>
            <a:r>
              <a:rPr lang="en-US">
                <a:ea typeface="ＭＳ Ｐゴシック" charset="0"/>
              </a:rPr>
              <a:t>Sucrose = plant form of glucose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fld id="{63BED628-7EEC-0043-AA15-920AAEAD3F89}" type="slidenum">
              <a:rPr lang="en-US" sz="1200">
                <a:latin typeface="Arial" charset="0"/>
              </a:rPr>
              <a:pPr/>
              <a:t>42</a:t>
            </a:fld>
            <a:endParaRPr lang="en-US" sz="1200">
              <a:latin typeface="Arial" charset="0"/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fld id="{CF9FB86A-42DB-F64A-B9E3-E826BEB2A2CA}" type="slidenum">
              <a:rPr lang="en-US" sz="1200">
                <a:latin typeface="Arial" charset="0"/>
              </a:rPr>
              <a:pPr/>
              <a:t>43</a:t>
            </a:fld>
            <a:endParaRPr lang="en-US" sz="1200">
              <a:latin typeface="Arial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20</a:t>
            </a:r>
            <a:r>
              <a:rPr lang="en-US" baseline="30000">
                <a:ea typeface="ＭＳ Ｐゴシック" charset="0"/>
              </a:rPr>
              <a:t>50</a:t>
            </a:r>
            <a:r>
              <a:rPr lang="en-US">
                <a:ea typeface="ＭＳ Ｐゴシック" charset="0"/>
              </a:rPr>
              <a:t> variations in primary structure of a 50 aa protein.  That 1 X 10^65</a:t>
            </a:r>
          </a:p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fld id="{765A3282-F6D7-3245-B442-BA08F46A1C35}" type="slidenum">
              <a:rPr lang="en-US" sz="1200">
                <a:latin typeface="Arial" charset="0"/>
              </a:rPr>
              <a:pPr/>
              <a:t>44</a:t>
            </a:fld>
            <a:endParaRPr lang="en-US" sz="1200">
              <a:latin typeface="Arial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20</a:t>
            </a:r>
            <a:r>
              <a:rPr lang="en-US" baseline="30000">
                <a:ea typeface="ＭＳ Ｐゴシック" charset="0"/>
              </a:rPr>
              <a:t>50</a:t>
            </a:r>
            <a:r>
              <a:rPr lang="en-US">
                <a:ea typeface="ＭＳ Ｐゴシック" charset="0"/>
              </a:rPr>
              <a:t> variations in primary structure of a 50 aa protein.  That 1 X 10^65</a:t>
            </a:r>
          </a:p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fld id="{35DDD991-54EC-DB49-AF2C-F8C23969BE7D}" type="slidenum">
              <a:rPr lang="en-US" sz="1200">
                <a:latin typeface="Arial" charset="0"/>
              </a:rPr>
              <a:pPr/>
              <a:t>45</a:t>
            </a:fld>
            <a:endParaRPr lang="en-US" sz="1200">
              <a:latin typeface="Arial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fld id="{8F6CAF1B-489E-1B45-8B3A-26A8E06A7EDA}" type="slidenum">
              <a:rPr lang="en-US" sz="1200">
                <a:latin typeface="Arial" charset="0"/>
              </a:rPr>
              <a:pPr/>
              <a:t>46</a:t>
            </a:fld>
            <a:endParaRPr lang="en-US" sz="1200">
              <a:latin typeface="Arial" charset="0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C888-19DA-9E4F-BEFA-118788289DC0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30F-E6EC-BD4E-B5D3-556CE2E66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8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C888-19DA-9E4F-BEFA-118788289DC0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30F-E6EC-BD4E-B5D3-556CE2E66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C888-19DA-9E4F-BEFA-118788289DC0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30F-E6EC-BD4E-B5D3-556CE2E66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45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7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C888-19DA-9E4F-BEFA-118788289DC0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30F-E6EC-BD4E-B5D3-556CE2E66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3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C888-19DA-9E4F-BEFA-118788289DC0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30F-E6EC-BD4E-B5D3-556CE2E66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7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C888-19DA-9E4F-BEFA-118788289DC0}" type="datetimeFigureOut">
              <a:rPr lang="en-US" smtClean="0"/>
              <a:t>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30F-E6EC-BD4E-B5D3-556CE2E66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1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C888-19DA-9E4F-BEFA-118788289DC0}" type="datetimeFigureOut">
              <a:rPr lang="en-US" smtClean="0"/>
              <a:t>1/20/14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30F-E6EC-BD4E-B5D3-556CE2E66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7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C888-19DA-9E4F-BEFA-118788289DC0}" type="datetimeFigureOut">
              <a:rPr lang="en-US" smtClean="0"/>
              <a:t>1/20/14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30F-E6EC-BD4E-B5D3-556CE2E66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5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C888-19DA-9E4F-BEFA-118788289DC0}" type="datetimeFigureOut">
              <a:rPr lang="en-US" smtClean="0"/>
              <a:t>1/20/14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30F-E6EC-BD4E-B5D3-556CE2E66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3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C888-19DA-9E4F-BEFA-118788289DC0}" type="datetimeFigureOut">
              <a:rPr lang="en-US" smtClean="0"/>
              <a:t>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30F-E6EC-BD4E-B5D3-556CE2E66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8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C888-19DA-9E4F-BEFA-118788289DC0}" type="datetimeFigureOut">
              <a:rPr lang="en-US" smtClean="0"/>
              <a:t>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30F-E6EC-BD4E-B5D3-556CE2E66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7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EC888-19DA-9E4F-BEFA-118788289DC0}" type="datetimeFigureOut">
              <a:rPr lang="en-US" smtClean="0"/>
              <a:t>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0F30F-E6EC-BD4E-B5D3-556CE2E66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9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9834092339/student_view0/chapter46/positive_and_negative_feedback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CZD5xsOKre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FuToEzEZkntclM&amp;tbnid=3dTBxMNbEUzPBM:&amp;ved=0CAUQjRw&amp;url=http://www.rci.rutgers.edu/~uzwiak/AnatPhys/APFallLect2.html&amp;ei=DYsNUvTcCsfh2wWLs4GABw&amp;bvm=bv.50768961,d.b2I&amp;psig=AFQjCNEOKJZBJqQCdyaaEE_QBdWXQ4h4Ww&amp;ust=1376705652280078" TargetMode="External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2.bin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2.bin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2.bin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2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audio2.bin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44475"/>
            <a:ext cx="7523163" cy="13477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Biology Catalyst </a:t>
            </a:r>
            <a:br>
              <a:rPr lang="en-US" b="1" dirty="0" smtClean="0">
                <a:cs typeface="+mj-cs"/>
              </a:rPr>
            </a:br>
            <a:r>
              <a:rPr lang="en-US" b="1" dirty="0" smtClean="0"/>
              <a:t>Mon</a:t>
            </a:r>
            <a:r>
              <a:rPr lang="en-US" b="1" dirty="0" smtClean="0">
                <a:cs typeface="+mj-cs"/>
              </a:rPr>
              <a:t>day</a:t>
            </a:r>
            <a:r>
              <a:rPr lang="en-US" b="1" dirty="0" smtClean="0">
                <a:cs typeface="+mj-cs"/>
              </a:rPr>
              <a:t>, 1</a:t>
            </a:r>
            <a:r>
              <a:rPr lang="en-US" b="1" dirty="0" smtClean="0">
                <a:cs typeface="+mj-cs"/>
              </a:rPr>
              <a:t>/</a:t>
            </a:r>
            <a:r>
              <a:rPr lang="en-US" b="1" dirty="0" smtClean="0"/>
              <a:t>21</a:t>
            </a:r>
            <a:r>
              <a:rPr lang="en-US" b="1" dirty="0" smtClean="0">
                <a:cs typeface="+mj-cs"/>
              </a:rPr>
              <a:t>/</a:t>
            </a:r>
            <a:r>
              <a:rPr lang="en-US" b="1" dirty="0" smtClean="0">
                <a:cs typeface="+mj-cs"/>
              </a:rPr>
              <a:t>14</a:t>
            </a:r>
            <a:endParaRPr lang="en-US" b="1" dirty="0"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363" y="1852613"/>
            <a:ext cx="9037637" cy="5434012"/>
          </a:xfrm>
        </p:spPr>
        <p:txBody>
          <a:bodyPr>
            <a:normAutofit/>
          </a:bodyPr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sz="2600" b="1" dirty="0" smtClean="0">
                <a:cs typeface="+mn-cs"/>
              </a:rPr>
              <a:t>Visit </a:t>
            </a:r>
            <a:r>
              <a:rPr lang="en-US" sz="2600" b="1" dirty="0">
                <a:cs typeface="+mn-cs"/>
              </a:rPr>
              <a:t>the class website (http://</a:t>
            </a:r>
            <a:r>
              <a:rPr lang="en-US" sz="2600" b="1" dirty="0" err="1">
                <a:cs typeface="+mn-cs"/>
              </a:rPr>
              <a:t>aofscience.weebly.com</a:t>
            </a:r>
            <a:r>
              <a:rPr lang="en-US" sz="2600" b="1" dirty="0">
                <a:cs typeface="+mn-cs"/>
              </a:rPr>
              <a:t>) and scroll until you see “CATALYSTS!</a:t>
            </a:r>
            <a:r>
              <a:rPr lang="en-US" sz="2600" b="1" dirty="0" smtClean="0">
                <a:cs typeface="+mn-cs"/>
              </a:rPr>
              <a:t>” 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600" b="1" dirty="0" smtClean="0">
                <a:cs typeface="+mn-cs"/>
              </a:rPr>
              <a:t>Answer </a:t>
            </a:r>
            <a:r>
              <a:rPr lang="en-US" sz="2600" b="1" dirty="0">
                <a:cs typeface="+mn-cs"/>
              </a:rPr>
              <a:t>the questions and click “Submit” when you are done. (You should see: “your response has been recorded.” after you hit submit.</a:t>
            </a:r>
            <a:r>
              <a:rPr lang="en-US" sz="2600" b="1" dirty="0" smtClean="0">
                <a:cs typeface="+mn-cs"/>
              </a:rPr>
              <a:t>)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600" b="1" dirty="0" smtClean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600" dirty="0" smtClean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600" dirty="0" smtClean="0">
                <a:cs typeface="+mn-cs"/>
              </a:rPr>
              <a:t>If your computer does not work for whatever reason, TAKE A CATALYST SHEET FROM THE BACK and get the questions from the person next to you who has a laptop. </a:t>
            </a:r>
            <a:r>
              <a:rPr lang="en-US" sz="2600" b="1" dirty="0" smtClean="0">
                <a:cs typeface="+mn-cs"/>
              </a:rPr>
              <a:t>Be sure to give me your paper when I say “close your laptops and submit.”</a:t>
            </a:r>
          </a:p>
          <a:p>
            <a:pPr marL="0" indent="0" eaLnBrk="1" hangingPunct="1">
              <a:buFontTx/>
              <a:buNone/>
              <a:defRPr/>
            </a:pPr>
            <a:endParaRPr lang="en-US" sz="2600" dirty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sz="2600" dirty="0">
              <a:cs typeface="+mn-cs"/>
            </a:endParaRPr>
          </a:p>
        </p:txBody>
      </p:sp>
      <p:pic>
        <p:nvPicPr>
          <p:cNvPr id="19459" name="Picture 2" descr="http://www3.pcmag.com/media/images/321794-lenovo-ideapad-z400-tou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244475"/>
            <a:ext cx="139223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054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78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POSITIVE </a:t>
            </a:r>
            <a:r>
              <a:rPr lang="en-US" b="1" dirty="0" err="1" smtClean="0"/>
              <a:t>vs</a:t>
            </a:r>
            <a:r>
              <a:rPr lang="en-US" b="1" dirty="0" smtClean="0"/>
              <a:t> NEGATIVE FEEDBACK LOOP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POSITIVE FEEDBACK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SIGNAL IS </a:t>
            </a:r>
            <a:r>
              <a:rPr lang="en-US" b="1" dirty="0" smtClean="0"/>
              <a:t>AMPLIFIED </a:t>
            </a:r>
            <a:r>
              <a:rPr lang="en-US" dirty="0" smtClean="0"/>
              <a:t>(made stronger)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r>
              <a:rPr lang="en-US" dirty="0" smtClean="0"/>
              <a:t>1. Pepsinogen is converted to pepsin, which helps other pepsinogen molecules to be converted to pepsin in stomach.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NEGATIVE FEEDBACK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Signal is </a:t>
            </a:r>
            <a:r>
              <a:rPr lang="en-US" b="1" dirty="0" smtClean="0"/>
              <a:t>DIMINISHED </a:t>
            </a:r>
            <a:r>
              <a:rPr lang="en-US" dirty="0" smtClean="0"/>
              <a:t>(made weaker)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pPr marL="514350" indent="-514350">
              <a:buAutoNum type="arabicPeriod"/>
            </a:pPr>
            <a:r>
              <a:rPr lang="en-US" dirty="0" smtClean="0"/>
              <a:t>Heat in a room turns off after a certain temperature</a:t>
            </a:r>
          </a:p>
          <a:p>
            <a:pPr marL="514350" indent="-514350">
              <a:buAutoNum type="arabicPeriod"/>
            </a:pPr>
            <a:r>
              <a:rPr lang="en-US" dirty="0" smtClean="0"/>
              <a:t>Sweating to cool down after overheating</a:t>
            </a:r>
          </a:p>
        </p:txBody>
      </p:sp>
      <p:sp>
        <p:nvSpPr>
          <p:cNvPr id="5" name="Up Arrow 4"/>
          <p:cNvSpPr/>
          <p:nvPr/>
        </p:nvSpPr>
        <p:spPr>
          <a:xfrm>
            <a:off x="2997675" y="3131727"/>
            <a:ext cx="822960" cy="1525696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189395" y="3131727"/>
            <a:ext cx="822960" cy="123444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9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Positive </a:t>
            </a:r>
            <a:r>
              <a:rPr lang="en-US" b="1" dirty="0" err="1" smtClean="0"/>
              <a:t>vs</a:t>
            </a:r>
            <a:r>
              <a:rPr lang="en-US" b="1" dirty="0" smtClean="0"/>
              <a:t> Negative Feedback Control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http://highered.mcgraw-hill.com/sites/9834092339/student_view0/chapter46/positive_and_negative_feedback.html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33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400" b="1" dirty="0" smtClean="0"/>
              <a:t>ENZYMES</a:t>
            </a:r>
            <a:endParaRPr lang="en-US" sz="74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923" y="3886199"/>
            <a:ext cx="8676077" cy="2971801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http://www.youtube.com/watch?v=CZD5xsOKres</a:t>
            </a:r>
            <a:endParaRPr lang="en-US" dirty="0" smtClean="0"/>
          </a:p>
          <a:p>
            <a:endParaRPr lang="en-US" dirty="0"/>
          </a:p>
          <a:p>
            <a:r>
              <a:rPr lang="en-US" sz="3500" b="1" dirty="0" smtClean="0">
                <a:solidFill>
                  <a:schemeClr val="tx1"/>
                </a:solidFill>
              </a:rPr>
              <a:t>Extremely corny video. Get ready for it!</a:t>
            </a:r>
            <a:endParaRPr lang="en-US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77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0600" b="1"/>
              <a:t>Enzymes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677" y="1874838"/>
            <a:ext cx="8475123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6600" dirty="0"/>
              <a:t>Proteins that act as biological catalysts to speed up 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137426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9100" b="1">
                <a:solidFill>
                  <a:schemeClr val="tx1"/>
                </a:solidFill>
              </a:rPr>
              <a:t>General Formula for Reactions</a:t>
            </a:r>
            <a:endParaRPr lang="en-US" sz="6300">
              <a:solidFill>
                <a:schemeClr val="tx1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4038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9100" b="1">
                <a:latin typeface="Times New Roman" charset="0"/>
              </a:rPr>
              <a:t>A + B </a:t>
            </a:r>
            <a:r>
              <a:rPr lang="en-US" sz="9100" b="1">
                <a:latin typeface="Times New Roman" charset="0"/>
                <a:sym typeface="Wingdings" charset="0"/>
              </a:rPr>
              <a:t> C</a:t>
            </a:r>
            <a:br>
              <a:rPr lang="en-US" sz="9100" b="1">
                <a:latin typeface="Times New Roman" charset="0"/>
                <a:sym typeface="Wingdings" charset="0"/>
              </a:rPr>
            </a:br>
            <a:r>
              <a:rPr lang="en-US" sz="6300" b="1">
                <a:latin typeface="Times New Roman" charset="0"/>
                <a:sym typeface="Wingdings" charset="0"/>
              </a:rPr>
              <a:t>Reactants yields Products</a:t>
            </a:r>
            <a:endParaRPr lang="en-US" sz="6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31089"/>
      </p:ext>
    </p:extLst>
  </p:cSld>
  <p:clrMapOvr>
    <a:masterClrMapping/>
  </p:clrMapOvr>
  <p:transition xmlns:p14="http://schemas.microsoft.com/office/powerpoint/2010/main">
    <p:random/>
    <p:sndAc>
      <p:stSnd>
        <p:snd r:embed="rId2" name="EXPLODE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bg1"/>
                </a:solidFill>
                <a:latin typeface="Calibri" charset="0"/>
              </a:rPr>
              <a:t>How do Enzymes Work?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>
                <a:latin typeface="Calibri" charset="0"/>
                <a:ea typeface="SimSun" charset="0"/>
                <a:cs typeface="SimSun" charset="0"/>
              </a:rPr>
              <a:t> </a:t>
            </a:r>
            <a:r>
              <a:rPr lang="en-US" sz="4000" b="1">
                <a:latin typeface="Calibri" charset="0"/>
                <a:ea typeface="SimSun" charset="0"/>
                <a:cs typeface="SimSun" charset="0"/>
              </a:rPr>
              <a:t>All enzymes have a specific shape that fits perfectly with another molecule called a substrate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4419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069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09600" y="3810000"/>
            <a:ext cx="7543800" cy="2439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200"/>
          </a:p>
          <a:p>
            <a:pPr>
              <a:spcBef>
                <a:spcPct val="50000"/>
              </a:spcBef>
            </a:pPr>
            <a:endParaRPr lang="en-US" sz="2200"/>
          </a:p>
          <a:p>
            <a:pPr>
              <a:spcBef>
                <a:spcPct val="50000"/>
              </a:spcBef>
            </a:pPr>
            <a:endParaRPr lang="en-US" sz="2200"/>
          </a:p>
          <a:p>
            <a:pPr>
              <a:spcBef>
                <a:spcPct val="50000"/>
              </a:spcBef>
            </a:pPr>
            <a:endParaRPr lang="en-US" sz="2200"/>
          </a:p>
          <a:p>
            <a:pPr>
              <a:spcBef>
                <a:spcPct val="50000"/>
              </a:spcBef>
            </a:pPr>
            <a:endParaRPr lang="en-US" sz="220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7543800" cy="2647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914400" y="1447800"/>
            <a:ext cx="7042150" cy="1892300"/>
            <a:chOff x="576" y="912"/>
            <a:chExt cx="4436" cy="1192"/>
          </a:xfrm>
        </p:grpSpPr>
        <p:pic>
          <p:nvPicPr>
            <p:cNvPr id="17413" name="Picture 5" descr="Screen shot 2011-11-06 at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08"/>
              <a:ext cx="928" cy="1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4" name="Picture 6" descr="Screen shot 2011-11-06 at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960"/>
              <a:ext cx="776" cy="1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5" name="Picture 7" descr="Screen shot 2011-11-06 at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008"/>
              <a:ext cx="736" cy="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1440" y="1584"/>
              <a:ext cx="116" cy="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  <a:p>
              <a:endParaRPr lang="en-US"/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2400" y="1152"/>
              <a:ext cx="116" cy="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  <a:p>
              <a:endParaRPr lang="en-US"/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4896" y="912"/>
              <a:ext cx="116" cy="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  <a:p>
              <a:endParaRPr lang="en-US"/>
            </a:p>
          </p:txBody>
        </p:sp>
        <p:sp>
          <p:nvSpPr>
            <p:cNvPr id="17419" name="AutoShape 11"/>
            <p:cNvSpPr>
              <a:spLocks noChangeArrowheads="1"/>
            </p:cNvSpPr>
            <p:nvPr/>
          </p:nvSpPr>
          <p:spPr bwMode="auto">
            <a:xfrm>
              <a:off x="1632" y="1680"/>
              <a:ext cx="432" cy="288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AutoShape 12"/>
            <p:cNvSpPr>
              <a:spLocks noChangeArrowheads="1"/>
            </p:cNvSpPr>
            <p:nvPr/>
          </p:nvSpPr>
          <p:spPr bwMode="auto">
            <a:xfrm>
              <a:off x="3504" y="1680"/>
              <a:ext cx="432" cy="288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609600" y="3886200"/>
            <a:ext cx="7543800" cy="2325688"/>
            <a:chOff x="624" y="2592"/>
            <a:chExt cx="4800" cy="1465"/>
          </a:xfrm>
        </p:grpSpPr>
        <p:pic>
          <p:nvPicPr>
            <p:cNvPr id="17422" name="Picture 14" descr="Screen shot 2011-11-06 at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688"/>
              <a:ext cx="4768" cy="1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912" y="3024"/>
              <a:ext cx="28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sz="800"/>
            </a:p>
            <a:p>
              <a:endParaRPr lang="en-US" sz="800"/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4512" y="3024"/>
              <a:ext cx="28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sz="800"/>
            </a:p>
            <a:p>
              <a:endParaRPr lang="en-US" sz="800"/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5136" y="2592"/>
              <a:ext cx="28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sz="800"/>
            </a:p>
            <a:p>
              <a:endParaRPr lang="en-US" sz="800"/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1488" y="3312"/>
              <a:ext cx="81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sz="800"/>
            </a:p>
            <a:p>
              <a:endParaRPr lang="en-US" sz="800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3312" y="3072"/>
              <a:ext cx="72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sz="800"/>
            </a:p>
            <a:p>
              <a:endParaRPr lang="en-US" sz="800"/>
            </a:p>
          </p:txBody>
        </p:sp>
        <p:sp>
          <p:nvSpPr>
            <p:cNvPr id="17428" name="AutoShape 20"/>
            <p:cNvSpPr>
              <a:spLocks noChangeArrowheads="1"/>
            </p:cNvSpPr>
            <p:nvPr/>
          </p:nvSpPr>
          <p:spPr bwMode="auto">
            <a:xfrm>
              <a:off x="1680" y="3408"/>
              <a:ext cx="432" cy="288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AutoShape 21"/>
            <p:cNvSpPr>
              <a:spLocks noChangeArrowheads="1"/>
            </p:cNvSpPr>
            <p:nvPr/>
          </p:nvSpPr>
          <p:spPr bwMode="auto">
            <a:xfrm>
              <a:off x="3408" y="3408"/>
              <a:ext cx="432" cy="288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609600" y="152400"/>
            <a:ext cx="78972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Calibri" charset="0"/>
              </a:rPr>
              <a:t>Which are the substrates? </a:t>
            </a:r>
          </a:p>
          <a:p>
            <a:r>
              <a:rPr lang="en-US" sz="3000" b="1" dirty="0" smtClean="0">
                <a:latin typeface="Calibri" charset="0"/>
              </a:rPr>
              <a:t>Which is synthesis? Which is decomposition?</a:t>
            </a:r>
            <a:endParaRPr lang="en-US" sz="3000" b="1" dirty="0">
              <a:latin typeface="Calibri" charset="0"/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2819400" y="914400"/>
            <a:ext cx="357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____________________</a:t>
            </a: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2743200" y="3657600"/>
            <a:ext cx="357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____________________</a:t>
            </a: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685800" y="1447800"/>
            <a:ext cx="7315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  <a:p>
            <a:r>
              <a:rPr lang="en-US"/>
              <a:t> 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53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_rtp66_p51_site_m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9"/>
          <a:stretch>
            <a:fillRect/>
          </a:stretch>
        </p:blipFill>
        <p:spPr bwMode="auto">
          <a:xfrm>
            <a:off x="6553200" y="4148138"/>
            <a:ext cx="2438400" cy="210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400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7200"/>
              <a:t>Enzymes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096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/>
              <a:t>Identify many enzymes by the suffix </a:t>
            </a:r>
            <a:r>
              <a:rPr lang="en-US" sz="4400" b="1" u="sng"/>
              <a:t>–ase</a:t>
            </a:r>
            <a:r>
              <a:rPr lang="en-US" sz="4000"/>
              <a:t>: 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helicase (unzips DNA)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lactase (breaks down lactose)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peptidyl transferase (forms peptide bonds in polypeptides)</a:t>
            </a:r>
            <a:endParaRPr lang="en-US" sz="24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49157" name="Picture 5" descr="41129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2255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helic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838200"/>
            <a:ext cx="2847975" cy="19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062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Calibri" charset="0"/>
              </a:rPr>
              <a:t>What</a:t>
            </a:r>
            <a:r>
              <a:rPr lang="ja-JP" altLang="en-US" b="1">
                <a:solidFill>
                  <a:schemeClr val="bg1"/>
                </a:solidFill>
                <a:latin typeface="Calibri" charset="0"/>
              </a:rPr>
              <a:t>’</a:t>
            </a:r>
            <a:r>
              <a:rPr lang="en-US" b="1">
                <a:solidFill>
                  <a:schemeClr val="bg1"/>
                </a:solidFill>
                <a:latin typeface="Calibri" charset="0"/>
              </a:rPr>
              <a:t>s an Enzyme?</a:t>
            </a:r>
            <a:endParaRPr lang="en-US"/>
          </a:p>
        </p:txBody>
      </p:sp>
      <p:graphicFrame>
        <p:nvGraphicFramePr>
          <p:cNvPr id="13365" name="Group 53"/>
          <p:cNvGraphicFramePr>
            <a:graphicFrameLocks noGrp="1"/>
          </p:cNvGraphicFramePr>
          <p:nvPr/>
        </p:nvGraphicFramePr>
        <p:xfrm>
          <a:off x="457200" y="762000"/>
          <a:ext cx="8077200" cy="5943600"/>
        </p:xfrm>
        <a:graphic>
          <a:graphicData uri="http://schemas.openxmlformats.org/drawingml/2006/table">
            <a:tbl>
              <a:tblPr/>
              <a:tblGrid>
                <a:gridCol w="2046288"/>
                <a:gridCol w="6030912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Enzymes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Descriptions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ATP synthase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 protein that puts together 2 molecules to form ATP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Pepsin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 protein that breaks down other proteins into amino acid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Glycosidase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 protein that puts glucose molecules together to form starch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Lipase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 protein that breaks down lipids into fatty acids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06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76238"/>
            <a:ext cx="6172200" cy="1600201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>
                <a:cs typeface="+mj-cs"/>
              </a:rPr>
              <a:t>G</a:t>
            </a:r>
            <a:r>
              <a:rPr lang="en-US" b="1" dirty="0" err="1" smtClean="0">
                <a:cs typeface="+mj-cs"/>
              </a:rPr>
              <a:t>Points</a:t>
            </a:r>
            <a:endParaRPr lang="en-US" b="1" dirty="0"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37150" y="1752600"/>
            <a:ext cx="4006850" cy="5459413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9800" b="1" dirty="0" smtClean="0">
                <a:solidFill>
                  <a:schemeClr val="tx1"/>
                </a:solidFill>
                <a:cs typeface="+mn-cs"/>
              </a:rPr>
              <a:t>P3: </a:t>
            </a:r>
            <a:r>
              <a:rPr lang="en-US" sz="9800" b="1" dirty="0" smtClean="0">
                <a:solidFill>
                  <a:schemeClr val="tx1"/>
                </a:solidFill>
                <a:cs typeface="+mn-cs"/>
              </a:rPr>
              <a:t>19 </a:t>
            </a:r>
            <a:r>
              <a:rPr lang="en-US" sz="9800" b="1" dirty="0" smtClean="0">
                <a:solidFill>
                  <a:schemeClr val="tx1"/>
                </a:solidFill>
                <a:cs typeface="+mn-cs"/>
              </a:rPr>
              <a:t>(neat room, on </a:t>
            </a:r>
            <a:r>
              <a:rPr lang="en-US" sz="9800" b="1" dirty="0" smtClean="0">
                <a:solidFill>
                  <a:schemeClr val="tx1"/>
                </a:solidFill>
                <a:cs typeface="+mn-cs"/>
              </a:rPr>
              <a:t>time, worked well on team quiz)</a:t>
            </a:r>
            <a:endParaRPr lang="en-US" sz="9800" b="1" dirty="0" smtClean="0">
              <a:solidFill>
                <a:schemeClr val="tx1"/>
              </a:solidFill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9800" b="1" dirty="0" smtClean="0">
              <a:solidFill>
                <a:srgbClr val="FF0000"/>
              </a:solidFill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9800" b="1" dirty="0" smtClean="0">
                <a:cs typeface="+mn-cs"/>
              </a:rPr>
              <a:t>P7: </a:t>
            </a:r>
            <a:r>
              <a:rPr lang="en-US" sz="9800" b="1" dirty="0" smtClean="0">
                <a:cs typeface="+mn-cs"/>
              </a:rPr>
              <a:t>27 </a:t>
            </a:r>
            <a:r>
              <a:rPr lang="en-US" sz="9800" b="1" dirty="0" smtClean="0">
                <a:cs typeface="+mn-cs"/>
              </a:rPr>
              <a:t>(on time, neat </a:t>
            </a:r>
            <a:r>
              <a:rPr lang="en-US" sz="9800" b="1" dirty="0" smtClean="0">
                <a:cs typeface="+mn-cs"/>
              </a:rPr>
              <a:t>room, focused)</a:t>
            </a:r>
            <a:endParaRPr lang="en-US" sz="9800" i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28588" y="1223963"/>
            <a:ext cx="4900612" cy="5507037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Font typeface="Wingdings" charset="0"/>
              <a:buNone/>
              <a:defRPr/>
            </a:pPr>
            <a:endParaRPr lang="en-US" dirty="0" smtClean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9800" dirty="0">
                <a:cs typeface="+mn-cs"/>
              </a:rPr>
              <a:t>Your class can earn class points if:</a:t>
            </a:r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9800" dirty="0">
                <a:cs typeface="+mn-cs"/>
              </a:rPr>
              <a:t>	</a:t>
            </a:r>
            <a:r>
              <a:rPr lang="en-US" sz="9800" b="1" i="1" dirty="0">
                <a:cs typeface="+mn-cs"/>
              </a:rPr>
              <a:t>everyone</a:t>
            </a:r>
            <a:r>
              <a:rPr lang="en-US" sz="9800" b="1" dirty="0">
                <a:cs typeface="+mn-cs"/>
              </a:rPr>
              <a:t> </a:t>
            </a:r>
            <a:r>
              <a:rPr lang="en-US" sz="9800" dirty="0">
                <a:cs typeface="+mn-cs"/>
              </a:rPr>
              <a:t>in class:</a:t>
            </a:r>
          </a:p>
          <a:p>
            <a:pPr eaLnBrk="1" hangingPunct="1">
              <a:defRPr/>
            </a:pPr>
            <a:r>
              <a:rPr lang="en-US" sz="9800" dirty="0">
                <a:cs typeface="+mn-cs"/>
              </a:rPr>
              <a:t>Comes to class quietly and on time </a:t>
            </a:r>
          </a:p>
          <a:p>
            <a:pPr eaLnBrk="1" hangingPunct="1">
              <a:defRPr/>
            </a:pPr>
            <a:r>
              <a:rPr lang="en-US" sz="9800" dirty="0">
                <a:cs typeface="+mn-cs"/>
              </a:rPr>
              <a:t>Stays focused and on task during class</a:t>
            </a:r>
          </a:p>
          <a:p>
            <a:pPr eaLnBrk="1" hangingPunct="1">
              <a:defRPr/>
            </a:pPr>
            <a:r>
              <a:rPr lang="en-US" sz="9800" dirty="0">
                <a:cs typeface="+mn-cs"/>
              </a:rPr>
              <a:t>Leaves classroom neat and organized</a:t>
            </a:r>
          </a:p>
          <a:p>
            <a:pPr eaLnBrk="1" hangingPunct="1">
              <a:defRPr/>
            </a:pPr>
            <a:r>
              <a:rPr lang="en-US" sz="9800" dirty="0">
                <a:cs typeface="+mn-cs"/>
              </a:rPr>
              <a:t>Students are teaching other students</a:t>
            </a:r>
          </a:p>
          <a:p>
            <a:pPr eaLnBrk="1" hangingPunct="1">
              <a:defRPr/>
            </a:pPr>
            <a:r>
              <a:rPr lang="en-US" sz="9800" dirty="0">
                <a:cs typeface="+mn-cs"/>
              </a:rPr>
              <a:t>Majority of class participates</a:t>
            </a:r>
          </a:p>
          <a:p>
            <a:pPr eaLnBrk="1" hangingPunct="1">
              <a:defRPr/>
            </a:pPr>
            <a:r>
              <a:rPr lang="en-US" sz="9800" dirty="0">
                <a:cs typeface="+mn-cs"/>
              </a:rPr>
              <a:t>Follows all classroom expectations and procedures</a:t>
            </a:r>
          </a:p>
          <a:p>
            <a:pPr eaLnBrk="1" hangingPunct="1">
              <a:defRPr/>
            </a:pPr>
            <a:r>
              <a:rPr lang="en-US" sz="9800" dirty="0">
                <a:cs typeface="+mn-cs"/>
              </a:rPr>
              <a:t>And more…</a:t>
            </a:r>
            <a:endParaRPr lang="en-US" sz="98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86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0600" b="1"/>
              <a:t>Substrates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74838"/>
            <a:ext cx="91440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6600" dirty="0"/>
              <a:t>The </a:t>
            </a:r>
            <a:r>
              <a:rPr lang="en-US" sz="6600" dirty="0" smtClean="0"/>
              <a:t>material (reactant) </a:t>
            </a:r>
            <a:r>
              <a:rPr lang="en-US" sz="6600" dirty="0"/>
              <a:t>that the enzyme works on.</a:t>
            </a:r>
          </a:p>
        </p:txBody>
      </p:sp>
    </p:spTree>
    <p:extLst>
      <p:ext uri="{BB962C8B-B14F-4D97-AF65-F5344CB8AC3E}">
        <p14:creationId xmlns:p14="http://schemas.microsoft.com/office/powerpoint/2010/main" val="94181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0600" b="1"/>
              <a:t>Active Sites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4838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6600"/>
              <a:t>The special fold in the enzyme where the reaction happens</a:t>
            </a:r>
          </a:p>
        </p:txBody>
      </p:sp>
    </p:spTree>
    <p:extLst>
      <p:ext uri="{BB962C8B-B14F-4D97-AF65-F5344CB8AC3E}">
        <p14:creationId xmlns:p14="http://schemas.microsoft.com/office/powerpoint/2010/main" val="63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nzy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17738"/>
            <a:ext cx="4648200" cy="40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846718" y="381000"/>
            <a:ext cx="7763882" cy="1143000"/>
          </a:xfrm>
        </p:spPr>
        <p:txBody>
          <a:bodyPr/>
          <a:lstStyle/>
          <a:p>
            <a:r>
              <a:rPr lang="en-US" b="1" dirty="0"/>
              <a:t>Enzymes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49438"/>
            <a:ext cx="4343400" cy="5008562"/>
          </a:xfrm>
        </p:spPr>
        <p:txBody>
          <a:bodyPr>
            <a:noAutofit/>
          </a:bodyPr>
          <a:lstStyle/>
          <a:p>
            <a:r>
              <a:rPr lang="en-US" sz="2800" dirty="0"/>
              <a:t>Enzymes bind </a:t>
            </a:r>
            <a:r>
              <a:rPr lang="en-US" sz="2800" u="sng" dirty="0"/>
              <a:t>substrates</a:t>
            </a:r>
            <a:r>
              <a:rPr lang="en-US" sz="2800" dirty="0"/>
              <a:t> (enzyme reactant) into </a:t>
            </a:r>
            <a:r>
              <a:rPr lang="en-US" sz="2800" u="sng" dirty="0"/>
              <a:t>active sites (</a:t>
            </a:r>
            <a:r>
              <a:rPr lang="en-US" sz="2800" dirty="0"/>
              <a:t>pocket or groove on enzyme).</a:t>
            </a:r>
          </a:p>
          <a:p>
            <a:r>
              <a:rPr lang="en-US" sz="2800" dirty="0"/>
              <a:t>While the enzyme and the substrate are joined, the enzyme catalyzes the reaction and converts the substrate to the product(s).</a:t>
            </a:r>
          </a:p>
        </p:txBody>
      </p:sp>
    </p:spTree>
    <p:extLst>
      <p:ext uri="{BB962C8B-B14F-4D97-AF65-F5344CB8AC3E}">
        <p14:creationId xmlns:p14="http://schemas.microsoft.com/office/powerpoint/2010/main" val="38118577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Enzymes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783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speed up biochemical reactions by </a:t>
            </a:r>
            <a:r>
              <a:rPr lang="en-US" sz="3200" b="1" u="sng" dirty="0" smtClean="0"/>
              <a:t>lowering the activation energy</a:t>
            </a:r>
            <a:r>
              <a:rPr lang="en-US" sz="3200" dirty="0" smtClean="0"/>
              <a:t> of reactions that would </a:t>
            </a:r>
            <a:r>
              <a:rPr lang="en-US" sz="3200" b="1" u="sng" dirty="0" smtClean="0"/>
              <a:t>normally happen</a:t>
            </a:r>
            <a:r>
              <a:rPr lang="en-US" sz="3200" dirty="0" smtClean="0"/>
              <a:t> anyway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667680"/>
              </p:ext>
            </p:extLst>
          </p:nvPr>
        </p:nvGraphicFramePr>
        <p:xfrm>
          <a:off x="4178300" y="1417638"/>
          <a:ext cx="4983163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5" r:id="rId3" imgW="0" imgH="0" progId="MS_ClipArt_Gallery">
                  <p:embed/>
                </p:oleObj>
              </mc:Choice>
              <mc:Fallback>
                <p:oleObj r:id="rId3" imgW="0" imgH="0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000" t="2647" r="10001" b="9853"/>
                      <a:stretch>
                        <a:fillRect/>
                      </a:stretch>
                    </p:blipFill>
                    <p:spPr bwMode="auto">
                      <a:xfrm>
                        <a:off x="4178300" y="1417638"/>
                        <a:ext cx="4983163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235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924800" cy="1143000"/>
          </a:xfrm>
        </p:spPr>
        <p:txBody>
          <a:bodyPr/>
          <a:lstStyle/>
          <a:p>
            <a:r>
              <a:rPr lang="en-US" sz="4000" b="1" dirty="0"/>
              <a:t>Factors </a:t>
            </a:r>
            <a:r>
              <a:rPr lang="en-US" sz="4000" b="1" dirty="0" smtClean="0"/>
              <a:t>Affecting </a:t>
            </a:r>
            <a:r>
              <a:rPr lang="en-US" sz="4000" b="1" dirty="0"/>
              <a:t>Enzyme Activity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39969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Temperature</a:t>
            </a:r>
          </a:p>
          <a:p>
            <a:r>
              <a:rPr lang="en-US" sz="4800" b="1" dirty="0">
                <a:solidFill>
                  <a:srgbClr val="FF0000"/>
                </a:solidFill>
              </a:rPr>
              <a:t>pH</a:t>
            </a:r>
          </a:p>
          <a:p>
            <a:r>
              <a:rPr lang="en-US" dirty="0"/>
              <a:t>Enzyme Concentration</a:t>
            </a:r>
          </a:p>
          <a:p>
            <a:r>
              <a:rPr lang="en-US" dirty="0"/>
              <a:t>Substrate Concentration</a:t>
            </a:r>
          </a:p>
        </p:txBody>
      </p:sp>
    </p:spTree>
    <p:extLst>
      <p:ext uri="{BB962C8B-B14F-4D97-AF65-F5344CB8AC3E}">
        <p14:creationId xmlns:p14="http://schemas.microsoft.com/office/powerpoint/2010/main" val="342301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3" name="Group 13"/>
          <p:cNvGrpSpPr>
            <a:grpSpLocks/>
          </p:cNvGrpSpPr>
          <p:nvPr/>
        </p:nvGrpSpPr>
        <p:grpSpPr bwMode="auto">
          <a:xfrm>
            <a:off x="914400" y="2351664"/>
            <a:ext cx="7010400" cy="2981325"/>
            <a:chOff x="432" y="1200"/>
            <a:chExt cx="5136" cy="2214"/>
          </a:xfrm>
        </p:grpSpPr>
        <p:pic>
          <p:nvPicPr>
            <p:cNvPr id="5125" name="Picture 5" descr="Screen shot 2011-11-06 at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00"/>
              <a:ext cx="5136" cy="2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1872" y="2208"/>
              <a:ext cx="1008" cy="3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 </a:t>
              </a:r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3120" y="2448"/>
              <a:ext cx="2400" cy="8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  <a:p>
              <a:endParaRPr lang="en-US"/>
            </a:p>
            <a:p>
              <a:endParaRPr lang="en-US"/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4561" y="1200"/>
              <a:ext cx="1007" cy="3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 </a:t>
              </a:r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1824" y="1872"/>
              <a:ext cx="1009" cy="3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100"/>
                <a:t>  </a:t>
              </a:r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bg1"/>
                </a:solidFill>
                <a:latin typeface="Calibri" charset="0"/>
              </a:rPr>
              <a:t>Factors that can change the shape of Enzymes</a:t>
            </a:r>
            <a:endParaRPr lang="en-US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2286000" y="1447800"/>
            <a:ext cx="4568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u="sng">
                <a:solidFill>
                  <a:srgbClr val="FF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Temperature</a:t>
            </a:r>
            <a:r>
              <a:rPr lang="en-US" sz="4000" b="1">
                <a:solidFill>
                  <a:srgbClr val="FF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 and </a:t>
            </a:r>
            <a:r>
              <a:rPr lang="en-US" sz="4000" b="1" u="sng">
                <a:solidFill>
                  <a:srgbClr val="FF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pH</a:t>
            </a:r>
            <a:endParaRPr lang="en-US" sz="4000" b="1">
              <a:solidFill>
                <a:srgbClr val="FF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</a:endParaRPr>
          </a:p>
        </p:txBody>
      </p:sp>
      <p:pic>
        <p:nvPicPr>
          <p:cNvPr id="5136" name="Picture 16" descr="Screen shot 2011-11-06 a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514600"/>
            <a:ext cx="9477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68" y="4000500"/>
            <a:ext cx="26082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497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Effects of Temperature </a:t>
            </a:r>
            <a:r>
              <a:rPr lang="en-US" dirty="0" smtClean="0"/>
              <a:t>on Enzyme Activity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Rate of Enzyme Activity is influenced by </a:t>
            </a:r>
            <a:r>
              <a:rPr lang="en-US" b="1" dirty="0" smtClean="0"/>
              <a:t>Temperature</a:t>
            </a:r>
            <a:r>
              <a:rPr lang="en-US" dirty="0" smtClean="0"/>
              <a:t> (higher temperature = more activity until the enzyme’s protein denatures)</a:t>
            </a:r>
          </a:p>
          <a:p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795971"/>
              </p:ext>
            </p:extLst>
          </p:nvPr>
        </p:nvGraphicFramePr>
        <p:xfrm>
          <a:off x="0" y="3317936"/>
          <a:ext cx="9143999" cy="351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2" r:id="rId3" imgW="0" imgH="0" progId="MS_ClipArt_Gallery">
                  <p:embed/>
                </p:oleObj>
              </mc:Choice>
              <mc:Fallback>
                <p:oleObj r:id="rId3" imgW="0" imgH="0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666" b="51666"/>
                      <a:stretch>
                        <a:fillRect/>
                      </a:stretch>
                    </p:blipFill>
                    <p:spPr bwMode="auto">
                      <a:xfrm>
                        <a:off x="0" y="3317936"/>
                        <a:ext cx="9143999" cy="3511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754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Effects </a:t>
            </a:r>
            <a:r>
              <a:rPr lang="en-US" b="1" dirty="0" smtClean="0"/>
              <a:t>of pH </a:t>
            </a:r>
            <a:r>
              <a:rPr lang="en-US" dirty="0" smtClean="0"/>
              <a:t>on Enzyme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Rate of Enzyme Activity is influenced by </a:t>
            </a:r>
            <a:r>
              <a:rPr lang="en-US" b="1" dirty="0" smtClean="0"/>
              <a:t>pH</a:t>
            </a:r>
            <a:r>
              <a:rPr lang="en-US" dirty="0" smtClean="0"/>
              <a:t> (usually in range of 6-8 for humans)</a:t>
            </a:r>
          </a:p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8256" y="2514600"/>
            <a:ext cx="8965744" cy="4343400"/>
            <a:chOff x="432" y="1584"/>
            <a:chExt cx="5232" cy="1670"/>
          </a:xfrm>
        </p:grpSpPr>
        <p:graphicFrame>
          <p:nvGraphicFramePr>
            <p:cNvPr id="5" name="Object 5"/>
            <p:cNvGraphicFramePr>
              <a:graphicFrameLocks noChangeAspect="1"/>
            </p:cNvGraphicFramePr>
            <p:nvPr/>
          </p:nvGraphicFramePr>
          <p:xfrm>
            <a:off x="1200" y="1754"/>
            <a:ext cx="3024" cy="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387" r:id="rId3" imgW="0" imgH="0" progId="MS_ClipArt_Gallery">
                    <p:embed/>
                  </p:oleObj>
                </mc:Choice>
                <mc:Fallback>
                  <p:oleObj r:id="rId3" imgW="0" imgH="0" progId="MS_ClipArt_Gallery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48334" b="5000"/>
                        <a:stretch>
                          <a:fillRect/>
                        </a:stretch>
                      </p:blipFill>
                      <p:spPr bwMode="auto">
                        <a:xfrm>
                          <a:off x="1200" y="1754"/>
                          <a:ext cx="3024" cy="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272" y="1584"/>
              <a:ext cx="139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Book Antiqua" charset="0"/>
                </a:rPr>
                <a:t>Alkaline Intestine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32" y="1834"/>
              <a:ext cx="105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Book Antiqua" charset="0"/>
                </a:rPr>
                <a:t>Acidic Stomach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3696" y="1862"/>
              <a:ext cx="62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 flipV="1">
              <a:off x="1200" y="2102"/>
              <a:ext cx="81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659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7331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does this </a:t>
            </a:r>
            <a:r>
              <a:rPr lang="en-US" dirty="0" smtClean="0"/>
              <a:t>graph </a:t>
            </a:r>
            <a:r>
              <a:rPr lang="en-US" dirty="0" smtClean="0"/>
              <a:t>tell us?</a:t>
            </a:r>
            <a:endParaRPr lang="en-US" dirty="0"/>
          </a:p>
        </p:txBody>
      </p:sp>
      <p:pic>
        <p:nvPicPr>
          <p:cNvPr id="4" name="Picture 3" descr="Screen shot 2012-09-13 at 7.08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8" y="1045869"/>
            <a:ext cx="7887849" cy="561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61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13" y="585326"/>
            <a:ext cx="3680137" cy="2667987"/>
          </a:xfrm>
        </p:spPr>
        <p:txBody>
          <a:bodyPr>
            <a:normAutofit/>
          </a:bodyPr>
          <a:lstStyle/>
          <a:p>
            <a:r>
              <a:rPr lang="en-US" dirty="0" smtClean="0"/>
              <a:t>What does this graph tell us?</a:t>
            </a:r>
            <a:endParaRPr lang="en-US" dirty="0"/>
          </a:p>
        </p:txBody>
      </p:sp>
      <p:pic>
        <p:nvPicPr>
          <p:cNvPr id="4" name="Picture 3" descr="Screen shot 2012-09-13 at 7.08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00" y="1358669"/>
            <a:ext cx="4548829" cy="54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3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 Agenda 1/21/14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Catalyst</a:t>
            </a:r>
          </a:p>
          <a:p>
            <a:r>
              <a:rPr lang="en-US" dirty="0" smtClean="0"/>
              <a:t>Announcements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Benchmark Jan. 23 and 24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Tutoring Available After School in Room 22 or downstairs by couches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Do not </a:t>
            </a:r>
            <a:r>
              <a:rPr lang="en-US" dirty="0" smtClean="0"/>
              <a:t>ask me about grades. They’ll be updated this week.</a:t>
            </a:r>
          </a:p>
          <a:p>
            <a:r>
              <a:rPr lang="en-US" dirty="0" smtClean="0"/>
              <a:t>Review of Second Marking Period Benchmark Topics</a:t>
            </a:r>
          </a:p>
          <a:p>
            <a:r>
              <a:rPr lang="en-US" dirty="0" smtClean="0"/>
              <a:t>Q&amp;A Session</a:t>
            </a:r>
          </a:p>
          <a:p>
            <a:r>
              <a:rPr lang="en-US" dirty="0" smtClean="0"/>
              <a:t>Independent Study Time</a:t>
            </a:r>
          </a:p>
          <a:p>
            <a:r>
              <a:rPr lang="en-US" dirty="0" err="1" smtClean="0"/>
              <a:t>Socrative</a:t>
            </a:r>
            <a:r>
              <a:rPr lang="en-US" dirty="0"/>
              <a:t> </a:t>
            </a:r>
            <a:r>
              <a:rPr lang="en-US" dirty="0" smtClean="0"/>
              <a:t>Online Game</a:t>
            </a:r>
          </a:p>
          <a:p>
            <a:r>
              <a:rPr lang="en-US" dirty="0" smtClean="0"/>
              <a:t>Study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44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11" y="32084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Acids, Bases, and pH</a:t>
            </a:r>
            <a:endParaRPr lang="en-US" dirty="0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5410200" cy="4876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The separation of water molecules into ions causes solutions to be acidic, basic, </a:t>
            </a:r>
            <a:br>
              <a:rPr lang="en-US" dirty="0"/>
            </a:br>
            <a:r>
              <a:rPr lang="en-US" dirty="0"/>
              <a:t>or neutral.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The pH scale measures how acidic or basic a solution is.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b="1" dirty="0"/>
              <a:t>pH of 7—Neutral:</a:t>
            </a:r>
            <a:r>
              <a:rPr lang="en-US" dirty="0"/>
              <a:t> Equal concentrations of H</a:t>
            </a:r>
            <a:r>
              <a:rPr lang="en-US" baseline="30000" dirty="0"/>
              <a:t>+</a:t>
            </a:r>
            <a:r>
              <a:rPr lang="en-US" dirty="0"/>
              <a:t> and OH</a:t>
            </a:r>
            <a:r>
              <a:rPr lang="en-US" baseline="30000" dirty="0"/>
              <a:t>-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b="1" dirty="0"/>
              <a:t>pH below 7—Acidic:</a:t>
            </a:r>
            <a:r>
              <a:rPr lang="en-US" dirty="0"/>
              <a:t> Relatively high concentration of H</a:t>
            </a:r>
            <a:r>
              <a:rPr lang="en-US" baseline="30000" dirty="0"/>
              <a:t>+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b="1" dirty="0"/>
              <a:t>pH above 7—</a:t>
            </a:r>
            <a:r>
              <a:rPr lang="en-US" b="1" dirty="0" smtClean="0"/>
              <a:t>Basic</a:t>
            </a:r>
            <a:r>
              <a:rPr lang="en-US" b="1" smtClean="0"/>
              <a:t>/Alkaline:</a:t>
            </a:r>
            <a:r>
              <a:rPr lang="en-US" smtClean="0"/>
              <a:t> </a:t>
            </a:r>
            <a:r>
              <a:rPr lang="en-US" dirty="0"/>
              <a:t>Relatively high concentration of OH</a:t>
            </a:r>
            <a:r>
              <a:rPr lang="en-US" baseline="30000" dirty="0"/>
              <a:t>-</a:t>
            </a:r>
          </a:p>
        </p:txBody>
      </p:sp>
      <p:pic>
        <p:nvPicPr>
          <p:cNvPr id="102407" name="Picture 7" descr="0133724751a4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590675"/>
            <a:ext cx="3690938" cy="496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8877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Example of a Metabolic Pathway Involving Enzymes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X-E1 </a:t>
            </a:r>
            <a:r>
              <a:rPr lang="en-US" dirty="0" smtClean="0">
                <a:sym typeface="Wingdings"/>
              </a:rPr>
              <a:t> Y—E2  Z—E3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X is the substrate of E1 (enzyme)</a:t>
            </a:r>
          </a:p>
          <a:p>
            <a:r>
              <a:rPr lang="en-US" dirty="0" smtClean="0">
                <a:sym typeface="Wingdings"/>
              </a:rPr>
              <a:t>Y is the product of the X-E1 reaction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95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u="sng" dirty="0" smtClean="0">
                <a:latin typeface="Calibri" charset="0"/>
                <a:ea typeface="SimSun" charset="0"/>
                <a:cs typeface="SimSun" charset="0"/>
              </a:rPr>
              <a:t>QUESTION</a:t>
            </a:r>
            <a:endParaRPr lang="en-US" u="sng" dirty="0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>
                <a:latin typeface="Calibri" charset="0"/>
                <a:ea typeface="SimSun" charset="0"/>
                <a:cs typeface="SimSun" charset="0"/>
              </a:rPr>
              <a:t>Some hazardous chemicals are known to change the shape of proteins.  What would happen if an enzyme were exposed to that type of chemical?</a:t>
            </a:r>
          </a:p>
        </p:txBody>
      </p:sp>
    </p:spTree>
    <p:extLst>
      <p:ext uri="{BB962C8B-B14F-4D97-AF65-F5344CB8AC3E}">
        <p14:creationId xmlns:p14="http://schemas.microsoft.com/office/powerpoint/2010/main" val="3540493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Practice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Regents*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Question</a:t>
            </a:r>
            <a:endParaRPr lang="en-US" dirty="0"/>
          </a:p>
        </p:txBody>
      </p:sp>
      <p:sp>
        <p:nvSpPr>
          <p:cNvPr id="25603" name="Rectangle 3"/>
          <p:cNvSpPr>
            <a:spLocks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Book Antiqua" charset="0"/>
              </a:rPr>
              <a:t>The table below lists enzymes that function in different locations in the human body, and the temperature and pH ranges of these locations.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dirty="0">
              <a:latin typeface="Book Antiqua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dirty="0">
              <a:latin typeface="Book Antiqua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dirty="0">
              <a:latin typeface="Book Antiqua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en-US" sz="2800" b="1" dirty="0" smtClean="0">
              <a:latin typeface="Book Antiqua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en-US" sz="2800" b="1" dirty="0">
              <a:latin typeface="Book Antiqua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Book Antiqua" charset="0"/>
              </a:rPr>
              <a:t>Different </a:t>
            </a:r>
            <a:r>
              <a:rPr lang="en-US" sz="2800" b="1" dirty="0">
                <a:latin typeface="Book Antiqua" charset="0"/>
              </a:rPr>
              <a:t>enzymes are secreted in each of the three locations.  Ptyalin digests carbohydrates.  Pepsin and trypsin both digest proteins.  Discuss the activity of these enzymes.  </a:t>
            </a:r>
            <a:endParaRPr lang="en-US" sz="3600" b="1" dirty="0">
              <a:latin typeface="Calibri" charset="0"/>
              <a:ea typeface="SimSun" charset="0"/>
              <a:cs typeface="SimSun" charset="0"/>
            </a:endParaRP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257040"/>
              </p:ext>
            </p:extLst>
          </p:nvPr>
        </p:nvGraphicFramePr>
        <p:xfrm>
          <a:off x="1186853" y="2404533"/>
          <a:ext cx="6941147" cy="1988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0" name="Document" r:id="rId3" imgW="4349496" imgH="1246632" progId="Word.Document.8">
                  <p:embed/>
                </p:oleObj>
              </mc:Choice>
              <mc:Fallback>
                <p:oleObj name="Document" r:id="rId3" imgW="4349496" imgH="12466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853" y="2404533"/>
                        <a:ext cx="6941147" cy="1988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88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Practice Regents Question</a:t>
            </a:r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>
            <p:ph type="body" idx="1"/>
          </p:nvPr>
        </p:nvSpPr>
        <p:spPr>
          <a:xfrm>
            <a:off x="0" y="1337733"/>
            <a:ext cx="9144000" cy="4800600"/>
          </a:xfrm>
        </p:spPr>
        <p:txBody>
          <a:bodyPr/>
          <a:lstStyle/>
          <a:p>
            <a:pPr marL="514350" indent="-514350" algn="just">
              <a:buFontTx/>
              <a:buAutoNum type="arabicParenR"/>
            </a:pPr>
            <a:r>
              <a:rPr lang="en-US" b="1" dirty="0" smtClean="0">
                <a:latin typeface="Calibri" charset="0"/>
              </a:rPr>
              <a:t>State </a:t>
            </a:r>
            <a:r>
              <a:rPr lang="en-US" b="1" dirty="0">
                <a:latin typeface="Calibri" charset="0"/>
              </a:rPr>
              <a:t>how a fever of </a:t>
            </a:r>
            <a:r>
              <a:rPr lang="en-US" b="1" dirty="0" smtClean="0">
                <a:latin typeface="Calibri" charset="0"/>
              </a:rPr>
              <a:t>40 °C </a:t>
            </a:r>
            <a:r>
              <a:rPr lang="en-US" b="1" dirty="0">
                <a:latin typeface="Calibri" charset="0"/>
              </a:rPr>
              <a:t>would most likely affect the activity of these </a:t>
            </a:r>
            <a:r>
              <a:rPr lang="en-US" b="1" dirty="0" smtClean="0">
                <a:latin typeface="Calibri" charset="0"/>
              </a:rPr>
              <a:t>enzymes. Support </a:t>
            </a:r>
            <a:r>
              <a:rPr lang="en-US" b="1" dirty="0">
                <a:latin typeface="Calibri" charset="0"/>
              </a:rPr>
              <a:t>your answer using data from the </a:t>
            </a:r>
            <a:r>
              <a:rPr lang="en-US" b="1" dirty="0" smtClean="0">
                <a:latin typeface="Calibri" charset="0"/>
              </a:rPr>
              <a:t>table. </a:t>
            </a:r>
            <a:endParaRPr lang="en-US" sz="3600" b="1" dirty="0">
              <a:latin typeface="Calibri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80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Practice Regents Question</a:t>
            </a:r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>
            <p:ph type="body" idx="1"/>
          </p:nvPr>
        </p:nvSpPr>
        <p:spPr>
          <a:xfrm>
            <a:off x="0" y="914400"/>
            <a:ext cx="9144000" cy="48006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 dirty="0" smtClean="0">
                <a:latin typeface="Calibri" charset="0"/>
              </a:rPr>
              <a:t>2) </a:t>
            </a:r>
            <a:r>
              <a:rPr lang="en-US" b="1" dirty="0">
                <a:latin typeface="Calibri" charset="0"/>
              </a:rPr>
              <a:t>State how the activity of pepsin will most likely change after it moves with the food from the stomach to the small </a:t>
            </a:r>
            <a:r>
              <a:rPr lang="en-US" b="1" dirty="0" smtClean="0">
                <a:latin typeface="Calibri" charset="0"/>
              </a:rPr>
              <a:t>intestine.</a:t>
            </a:r>
            <a:r>
              <a:rPr lang="en-US" dirty="0" smtClean="0">
                <a:latin typeface="Calibri" charset="0"/>
              </a:rPr>
              <a:t> </a:t>
            </a:r>
            <a:endParaRPr lang="en-US" sz="3600" b="1" dirty="0">
              <a:latin typeface="Calibri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177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Practice Regents Question</a:t>
            </a:r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>
            <p:ph type="body" idx="1"/>
          </p:nvPr>
        </p:nvSpPr>
        <p:spPr>
          <a:xfrm>
            <a:off x="0" y="914400"/>
            <a:ext cx="9144000" cy="48006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b="1" dirty="0">
                <a:latin typeface="Calibri" charset="0"/>
              </a:rPr>
              <a:t>3</a:t>
            </a:r>
            <a:r>
              <a:rPr lang="en-US" b="1" dirty="0" smtClean="0">
                <a:latin typeface="Calibri" charset="0"/>
              </a:rPr>
              <a:t>) Describe how changes in pH and temperature affect enzyme activity.</a:t>
            </a:r>
            <a:endParaRPr lang="en-US" sz="3600" b="1" dirty="0">
              <a:latin typeface="Calibri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24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TIPS on Open-Ended Responses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4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ALWAYS EXPLAIN in FULL DETAIL. ERR ON THE SIDE OF USING TOO MANY DETAILS THAN NOT ENOUGH! Be </a:t>
            </a:r>
            <a:r>
              <a:rPr lang="en-US" b="1" dirty="0" smtClean="0"/>
              <a:t>specific. </a:t>
            </a:r>
            <a:endParaRPr lang="en-US" dirty="0"/>
          </a:p>
          <a:p>
            <a:pPr marL="914400" lvl="1" indent="-514350"/>
            <a:r>
              <a:rPr lang="en-US" dirty="0" smtClean="0"/>
              <a:t>Avoid using “it, they, the thing, them”. Specify.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CITE EVIDENCE WHENEVER POSSIBLE. (Use text, graphs, charts, and etc. when available.)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Ex: According to the chart, blah blah blah blah blah. Therefore, blah blah blah blah…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25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44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Macromolecules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7637"/>
            <a:ext cx="8915400" cy="52676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dirty="0"/>
              <a:t>Large organic compounds that are essential to life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b="1" dirty="0"/>
              <a:t>Proteins:</a:t>
            </a:r>
            <a:r>
              <a:rPr lang="en-US" dirty="0"/>
              <a:t> Serve many functions; include enzymes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b="1" dirty="0"/>
              <a:t>Nucleic Acids:</a:t>
            </a:r>
            <a:r>
              <a:rPr lang="en-US" dirty="0"/>
              <a:t> Direct protein production; include </a:t>
            </a:r>
            <a:br>
              <a:rPr lang="en-US" dirty="0"/>
            </a:br>
            <a:r>
              <a:rPr lang="en-US" dirty="0"/>
              <a:t>DNA and RNA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b="1" dirty="0"/>
              <a:t>Carbohydrates:</a:t>
            </a:r>
            <a:r>
              <a:rPr lang="en-US" dirty="0"/>
              <a:t> Provide energy and structure; </a:t>
            </a:r>
            <a:br>
              <a:rPr lang="en-US" dirty="0"/>
            </a:br>
            <a:r>
              <a:rPr lang="en-US" dirty="0"/>
              <a:t>include sugars, starch, and cellulose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b="1" dirty="0"/>
              <a:t>Lipids:</a:t>
            </a:r>
            <a:r>
              <a:rPr lang="en-US" dirty="0"/>
              <a:t> Not soluble in water; many functions; </a:t>
            </a:r>
            <a:br>
              <a:rPr lang="en-US" dirty="0"/>
            </a:br>
            <a:r>
              <a:rPr lang="en-US" dirty="0"/>
              <a:t>include fats, waxes, and hormones</a:t>
            </a:r>
          </a:p>
        </p:txBody>
      </p:sp>
    </p:spTree>
    <p:extLst>
      <p:ext uri="{BB962C8B-B14F-4D97-AF65-F5344CB8AC3E}">
        <p14:creationId xmlns:p14="http://schemas.microsoft.com/office/powerpoint/2010/main" val="8009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67" y="435805"/>
            <a:ext cx="6839619" cy="842891"/>
          </a:xfrm>
        </p:spPr>
        <p:txBody>
          <a:bodyPr>
            <a:normAutofit/>
          </a:bodyPr>
          <a:lstStyle/>
          <a:p>
            <a:r>
              <a:rPr lang="en-US" sz="3750" b="1" dirty="0" smtClean="0"/>
              <a:t>Objective(s) </a:t>
            </a:r>
            <a:r>
              <a:rPr lang="en-US" sz="3750" b="1" dirty="0" smtClean="0"/>
              <a:t>1</a:t>
            </a:r>
            <a:r>
              <a:rPr lang="en-US" sz="3750" b="1" dirty="0" smtClean="0"/>
              <a:t>/</a:t>
            </a:r>
            <a:r>
              <a:rPr lang="en-US" sz="3750" b="1" dirty="0" smtClean="0"/>
              <a:t>21</a:t>
            </a:r>
            <a:r>
              <a:rPr lang="en-US" sz="3750" b="1" dirty="0" smtClean="0"/>
              <a:t>/</a:t>
            </a:r>
            <a:r>
              <a:rPr lang="en-US" sz="3750" b="1" dirty="0" smtClean="0"/>
              <a:t>14</a:t>
            </a:r>
            <a:endParaRPr lang="en-US" sz="375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567" y="1596044"/>
            <a:ext cx="7964367" cy="5002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 will be able to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Review </a:t>
            </a:r>
            <a:r>
              <a:rPr lang="en-US" sz="3200" dirty="0" smtClean="0">
                <a:solidFill>
                  <a:srgbClr val="000000"/>
                </a:solidFill>
              </a:rPr>
              <a:t>all second marking period topics for the benchmark.</a:t>
            </a:r>
            <a:endParaRPr lang="en-US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890" y="4696558"/>
            <a:ext cx="830360" cy="11071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16929" y="4449536"/>
            <a:ext cx="1860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dirty="0">
                <a:latin typeface="Webdings"/>
                <a:ea typeface="Webdings"/>
                <a:cs typeface="Webdings"/>
              </a:rPr>
              <a:t></a:t>
            </a:r>
            <a:endParaRPr lang="en-US" sz="9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687" y="4783477"/>
            <a:ext cx="923243" cy="1204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054" y="4633537"/>
            <a:ext cx="1354169" cy="1354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552" y="4604664"/>
            <a:ext cx="1047065" cy="13960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51" y="4743461"/>
            <a:ext cx="838870" cy="1118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934" y="4720364"/>
            <a:ext cx="14732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2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C096F"/>
                </a:solidFill>
                <a:cs typeface="+mj-cs"/>
              </a:rPr>
              <a:t>Carbohydrates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763000" cy="5562600"/>
          </a:xfrm>
        </p:spPr>
        <p:txBody>
          <a:bodyPr/>
          <a:lstStyle/>
          <a:p>
            <a:pPr eaLnBrk="1" hangingPunct="1">
              <a:buSzPct val="105000"/>
              <a:buFont typeface="Times" pitchFamily="1" charset="0"/>
              <a:buChar char="•"/>
              <a:defRPr/>
            </a:pPr>
            <a:r>
              <a:rPr lang="en-US" sz="2800" dirty="0" smtClean="0">
                <a:latin typeface="Century Schoolbook" pitchFamily="1" charset="0"/>
                <a:cs typeface="+mn-cs"/>
              </a:rPr>
              <a:t>All have formula:  C</a:t>
            </a:r>
            <a:r>
              <a:rPr lang="en-US" sz="2800" baseline="-25000" dirty="0" smtClean="0">
                <a:latin typeface="Century Schoolbook" pitchFamily="1" charset="0"/>
                <a:cs typeface="+mn-cs"/>
              </a:rPr>
              <a:t>n</a:t>
            </a:r>
            <a:r>
              <a:rPr lang="en-US" sz="2800" dirty="0" smtClean="0">
                <a:latin typeface="Century Schoolbook" pitchFamily="1" charset="0"/>
                <a:cs typeface="+mn-cs"/>
              </a:rPr>
              <a:t>H</a:t>
            </a:r>
            <a:r>
              <a:rPr lang="en-US" sz="2800" baseline="-25000" dirty="0" smtClean="0">
                <a:latin typeface="Century Schoolbook" pitchFamily="1" charset="0"/>
                <a:cs typeface="+mn-cs"/>
              </a:rPr>
              <a:t>2n</a:t>
            </a:r>
            <a:r>
              <a:rPr lang="en-US" sz="2800" dirty="0" smtClean="0">
                <a:latin typeface="Century Schoolbook" pitchFamily="1" charset="0"/>
                <a:cs typeface="+mn-cs"/>
              </a:rPr>
              <a:t>O</a:t>
            </a:r>
            <a:r>
              <a:rPr lang="en-US" sz="2800" baseline="-25000" dirty="0" smtClean="0">
                <a:latin typeface="Century Schoolbook" pitchFamily="1" charset="0"/>
                <a:cs typeface="+mn-cs"/>
              </a:rPr>
              <a:t>n</a:t>
            </a:r>
          </a:p>
          <a:p>
            <a:pPr eaLnBrk="1" hangingPunct="1">
              <a:spcBef>
                <a:spcPct val="80000"/>
              </a:spcBef>
              <a:buSzPct val="105000"/>
              <a:buFont typeface="Times" pitchFamily="1" charset="0"/>
              <a:buChar char="•"/>
              <a:defRPr/>
            </a:pPr>
            <a:r>
              <a:rPr lang="en-US" sz="2800" dirty="0" smtClean="0">
                <a:latin typeface="Century Schoolbook" pitchFamily="1" charset="0"/>
                <a:cs typeface="+mn-cs"/>
              </a:rPr>
              <a:t>Classified as </a:t>
            </a:r>
          </a:p>
          <a:p>
            <a:pPr lvl="1" eaLnBrk="1" hangingPunct="1">
              <a:buSzPct val="105000"/>
              <a:buFont typeface="Times" pitchFamily="1" charset="0"/>
              <a:buChar char="•"/>
              <a:defRPr/>
            </a:pPr>
            <a:r>
              <a:rPr lang="en-US" sz="2400" i="1" dirty="0" err="1" smtClean="0">
                <a:solidFill>
                  <a:srgbClr val="0C096F"/>
                </a:solidFill>
                <a:latin typeface="Century Schoolbook" pitchFamily="1" charset="0"/>
              </a:rPr>
              <a:t>Mono</a:t>
            </a:r>
            <a:r>
              <a:rPr lang="en-US" sz="2400" dirty="0" err="1" smtClean="0">
                <a:latin typeface="Century Schoolbook" pitchFamily="1" charset="0"/>
              </a:rPr>
              <a:t>saccharides</a:t>
            </a:r>
            <a:r>
              <a:rPr lang="en-US" sz="2400" dirty="0" smtClean="0">
                <a:latin typeface="Century Schoolbook" pitchFamily="1" charset="0"/>
              </a:rPr>
              <a:t> (one)</a:t>
            </a:r>
          </a:p>
          <a:p>
            <a:pPr lvl="1" eaLnBrk="1" hangingPunct="1">
              <a:buSzPct val="105000"/>
              <a:buFont typeface="Times" pitchFamily="1" charset="0"/>
              <a:buChar char="•"/>
              <a:defRPr/>
            </a:pPr>
            <a:r>
              <a:rPr lang="en-US" sz="2400" i="1" dirty="0" smtClean="0">
                <a:solidFill>
                  <a:srgbClr val="0C096F"/>
                </a:solidFill>
                <a:latin typeface="Century Schoolbook" pitchFamily="1" charset="0"/>
              </a:rPr>
              <a:t>Di</a:t>
            </a:r>
            <a:r>
              <a:rPr lang="en-US" sz="2400" dirty="0" smtClean="0">
                <a:latin typeface="Century Schoolbook" pitchFamily="1" charset="0"/>
              </a:rPr>
              <a:t>saccharides  (two)</a:t>
            </a:r>
          </a:p>
          <a:p>
            <a:pPr lvl="1" eaLnBrk="1" hangingPunct="1">
              <a:buSzPct val="105000"/>
              <a:buFont typeface="Times" pitchFamily="1" charset="0"/>
              <a:buChar char="•"/>
              <a:defRPr/>
            </a:pPr>
            <a:r>
              <a:rPr lang="en-US" sz="2400" i="1" dirty="0" err="1" smtClean="0">
                <a:solidFill>
                  <a:srgbClr val="0C096F"/>
                </a:solidFill>
                <a:latin typeface="Century Schoolbook" pitchFamily="1" charset="0"/>
              </a:rPr>
              <a:t>Poly</a:t>
            </a:r>
            <a:r>
              <a:rPr lang="en-US" sz="2400" dirty="0" err="1" smtClean="0">
                <a:latin typeface="Century Schoolbook" pitchFamily="1" charset="0"/>
              </a:rPr>
              <a:t>saccharids</a:t>
            </a:r>
            <a:r>
              <a:rPr lang="en-US" sz="2400" dirty="0" smtClean="0">
                <a:latin typeface="Century Schoolbook" pitchFamily="1" charset="0"/>
              </a:rPr>
              <a:t> (many)</a:t>
            </a:r>
          </a:p>
          <a:p>
            <a:pPr lvl="1" eaLnBrk="1" hangingPunct="1">
              <a:buSzPct val="105000"/>
              <a:buFont typeface="Times" pitchFamily="1" charset="0"/>
              <a:buChar char="•"/>
              <a:defRPr/>
            </a:pPr>
            <a:endParaRPr lang="en-US" sz="2400" dirty="0" smtClean="0">
              <a:latin typeface="Century Schoolbook" pitchFamily="1" charset="0"/>
            </a:endParaRPr>
          </a:p>
          <a:p>
            <a:pPr eaLnBrk="1" hangingPunct="1">
              <a:buSzPct val="105000"/>
              <a:buFont typeface="Times" pitchFamily="1" charset="0"/>
              <a:buChar char="•"/>
              <a:defRPr/>
            </a:pPr>
            <a:r>
              <a:rPr lang="en-US" sz="2800" b="1" dirty="0" smtClean="0">
                <a:latin typeface="Century Schoolbook" pitchFamily="1" charset="0"/>
                <a:cs typeface="+mn-cs"/>
              </a:rPr>
              <a:t>Function in humans:</a:t>
            </a:r>
          </a:p>
          <a:p>
            <a:pPr marL="0" indent="0" eaLnBrk="1" hangingPunct="1">
              <a:buSzPct val="105000"/>
              <a:buFont typeface="Wingdings" pitchFamily="1" charset="2"/>
              <a:buNone/>
              <a:defRPr/>
            </a:pPr>
            <a:r>
              <a:rPr lang="en-US" sz="2800" b="1" dirty="0" smtClean="0">
                <a:latin typeface="Century Schoolbook" pitchFamily="1" charset="0"/>
                <a:cs typeface="+mn-cs"/>
              </a:rPr>
              <a:t>    Energy storage</a:t>
            </a:r>
          </a:p>
          <a:p>
            <a:pPr eaLnBrk="1" hangingPunct="1">
              <a:buSzPct val="105000"/>
              <a:buFont typeface="Times" pitchFamily="1" charset="0"/>
              <a:buNone/>
              <a:defRPr/>
            </a:pPr>
            <a:endParaRPr lang="en-US" sz="2800" dirty="0" smtClean="0">
              <a:latin typeface="Century Schoolbook" pitchFamily="1" charset="0"/>
              <a:cs typeface="+mn-cs"/>
            </a:endParaRPr>
          </a:p>
          <a:p>
            <a:pPr eaLnBrk="1" hangingPunct="1">
              <a:buSzPct val="105000"/>
              <a:buFont typeface="Times" pitchFamily="1" charset="0"/>
              <a:buNone/>
              <a:defRPr/>
            </a:pPr>
            <a:endParaRPr lang="en-US" sz="2800" dirty="0" smtClean="0">
              <a:latin typeface="Century Schoolbook" pitchFamily="1" charset="0"/>
              <a:cs typeface="+mn-cs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239000" y="5867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4741863" y="568325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Glucose (monosaccharide)</a:t>
            </a:r>
          </a:p>
        </p:txBody>
      </p:sp>
      <p:pic>
        <p:nvPicPr>
          <p:cNvPr id="717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2286000"/>
            <a:ext cx="415448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79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78341" y="-76200"/>
            <a:ext cx="7772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C096F"/>
                </a:solidFill>
                <a:cs typeface="+mj-cs"/>
              </a:rPr>
              <a:t>Lipids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763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105000"/>
              <a:buFont typeface="Times" pitchFamily="1" charset="0"/>
              <a:buNone/>
              <a:defRPr/>
            </a:pPr>
            <a:r>
              <a:rPr lang="en-US" sz="2800" dirty="0" smtClean="0">
                <a:latin typeface="Century Schoolbook" pitchFamily="1" charset="0"/>
                <a:cs typeface="+mn-cs"/>
              </a:rPr>
              <a:t>Diverse, but all are non-polar (thus hydrophobic)</a:t>
            </a:r>
          </a:p>
          <a:p>
            <a:pPr marL="457200" lvl="1" indent="0" eaLnBrk="1" hangingPunct="1">
              <a:lnSpc>
                <a:spcPct val="90000"/>
              </a:lnSpc>
              <a:buSzPct val="105000"/>
              <a:buFont typeface="Wingdings" pitchFamily="1" charset="2"/>
              <a:buNone/>
              <a:defRPr/>
            </a:pPr>
            <a:endParaRPr lang="en-US" sz="2400" dirty="0" smtClean="0">
              <a:latin typeface="Century Schoolbook" pitchFamily="1" charset="0"/>
            </a:endParaRPr>
          </a:p>
          <a:p>
            <a:pPr eaLnBrk="1" hangingPunct="1">
              <a:lnSpc>
                <a:spcPct val="90000"/>
              </a:lnSpc>
              <a:buSzPct val="105000"/>
              <a:buFont typeface="Times" pitchFamily="1" charset="0"/>
              <a:buNone/>
              <a:defRPr/>
            </a:pPr>
            <a:r>
              <a:rPr lang="en-US" sz="2800" dirty="0" smtClean="0">
                <a:latin typeface="Century Schoolbook" pitchFamily="1" charset="0"/>
                <a:cs typeface="+mn-cs"/>
              </a:rPr>
              <a:t>  </a:t>
            </a:r>
            <a:endParaRPr lang="en-US" sz="2400" dirty="0" smtClean="0">
              <a:latin typeface="Century Schoolbook" pitchFamily="1" charset="0"/>
              <a:cs typeface="+mn-cs"/>
            </a:endParaRPr>
          </a:p>
          <a:p>
            <a:pPr lvl="1" eaLnBrk="1" hangingPunct="1">
              <a:lnSpc>
                <a:spcPct val="90000"/>
              </a:lnSpc>
              <a:buSzPct val="105000"/>
              <a:buFont typeface="Times" pitchFamily="1" charset="0"/>
              <a:buChar char="•"/>
              <a:defRPr/>
            </a:pPr>
            <a:endParaRPr lang="en-US" sz="2000" dirty="0" smtClean="0">
              <a:latin typeface="Century Schoolbook" pitchFamily="1" charset="0"/>
            </a:endParaRPr>
          </a:p>
          <a:p>
            <a:pPr lvl="1" eaLnBrk="1" hangingPunct="1">
              <a:lnSpc>
                <a:spcPct val="90000"/>
              </a:lnSpc>
              <a:buSzPct val="105000"/>
              <a:buFont typeface="Times" pitchFamily="1" charset="0"/>
              <a:buChar char="•"/>
              <a:defRPr/>
            </a:pPr>
            <a:endParaRPr lang="en-US" sz="2000" dirty="0" smtClean="0">
              <a:latin typeface="Century Schoolbook" pitchFamily="1" charset="0"/>
            </a:endParaRPr>
          </a:p>
          <a:p>
            <a:pPr eaLnBrk="1" hangingPunct="1">
              <a:lnSpc>
                <a:spcPct val="90000"/>
              </a:lnSpc>
              <a:buSzPct val="105000"/>
              <a:buFont typeface="Times" pitchFamily="1" charset="0"/>
              <a:buNone/>
              <a:defRPr/>
            </a:pPr>
            <a:endParaRPr lang="en-US" sz="2400" dirty="0" smtClean="0">
              <a:latin typeface="Century Schoolbook" pitchFamily="1" charset="0"/>
              <a:cs typeface="+mn-cs"/>
            </a:endParaRPr>
          </a:p>
          <a:p>
            <a:pPr eaLnBrk="1" hangingPunct="1">
              <a:lnSpc>
                <a:spcPct val="90000"/>
              </a:lnSpc>
              <a:buSzPct val="105000"/>
              <a:buFont typeface="Times" pitchFamily="1" charset="0"/>
              <a:buNone/>
              <a:defRPr/>
            </a:pPr>
            <a:endParaRPr lang="en-US" sz="2400" dirty="0" smtClean="0">
              <a:latin typeface="Century Schoolbook" pitchFamily="1" charset="0"/>
              <a:cs typeface="+mn-cs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239000" y="5867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0772"/>
              </p:ext>
            </p:extLst>
          </p:nvPr>
        </p:nvGraphicFramePr>
        <p:xfrm>
          <a:off x="109538" y="1905000"/>
          <a:ext cx="9034462" cy="4471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9918"/>
                <a:gridCol w="5404544"/>
              </a:tblGrid>
              <a:tr h="69206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Type</a:t>
                      </a:r>
                      <a:endParaRPr lang="en-US" sz="32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Function</a:t>
                      </a:r>
                      <a:endParaRPr lang="en-US" sz="3200" dirty="0"/>
                    </a:p>
                  </a:txBody>
                  <a:tcPr marT="45728" marB="45728"/>
                </a:tc>
              </a:tr>
              <a:tr h="51242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Triglycerides (fats &amp; Oils)</a:t>
                      </a:r>
                      <a:endParaRPr lang="en-US" sz="32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Energy storage, insulation</a:t>
                      </a:r>
                      <a:endParaRPr lang="en-US" sz="3200" b="1" dirty="0"/>
                    </a:p>
                  </a:txBody>
                  <a:tcPr marT="45728" marB="45728"/>
                </a:tc>
              </a:tr>
              <a:tr h="69206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Steroids (including cholesterol)</a:t>
                      </a:r>
                      <a:endParaRPr lang="en-US" sz="32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Hormones,</a:t>
                      </a:r>
                      <a:r>
                        <a:rPr lang="en-US" sz="3200" b="1" baseline="0" dirty="0" smtClean="0"/>
                        <a:t> part of cell membrane</a:t>
                      </a:r>
                      <a:endParaRPr lang="en-US" sz="3200" b="1" dirty="0"/>
                    </a:p>
                  </a:txBody>
                  <a:tcPr marT="45728" marB="45728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Phospholipids</a:t>
                      </a:r>
                      <a:endParaRPr lang="en-US" sz="32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Chief component of cell Membrane; Covers Nerves</a:t>
                      </a:r>
                      <a:endParaRPr lang="en-US" sz="3200" b="1" dirty="0"/>
                    </a:p>
                  </a:txBody>
                  <a:tcPr marT="45728" marB="45728"/>
                </a:tc>
              </a:tr>
              <a:tr h="51242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Vitamins (A, E,</a:t>
                      </a:r>
                      <a:r>
                        <a:rPr lang="en-US" sz="3200" baseline="0" dirty="0" smtClean="0"/>
                        <a:t> K)</a:t>
                      </a:r>
                      <a:endParaRPr lang="en-US" sz="32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Vital for many functions</a:t>
                      </a:r>
                      <a:endParaRPr lang="en-US" sz="3200" b="1" dirty="0"/>
                    </a:p>
                  </a:txBody>
                  <a:tcPr marT="45728" marB="45728"/>
                </a:tc>
              </a:tr>
            </a:tbl>
          </a:graphicData>
        </a:graphic>
      </p:graphicFrame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38" y="0"/>
            <a:ext cx="5204762" cy="12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79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  <a:cs typeface="+mj-cs"/>
              </a:rPr>
              <a:t>Amino Acids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10200"/>
          </a:xfrm>
        </p:spPr>
        <p:txBody>
          <a:bodyPr/>
          <a:lstStyle/>
          <a:p>
            <a:pPr eaLnBrk="1" hangingPunct="1">
              <a:spcBef>
                <a:spcPct val="80000"/>
              </a:spcBef>
              <a:buFont typeface="Tahoma" pitchFamily="1" charset="0"/>
              <a:buNone/>
              <a:defRPr/>
            </a:pPr>
            <a:r>
              <a:rPr lang="en-US" sz="2800" b="1" dirty="0" smtClean="0">
                <a:cs typeface="+mn-cs"/>
              </a:rPr>
              <a:t>Proteins are folded-up chains of amino acids.</a:t>
            </a:r>
          </a:p>
          <a:p>
            <a:pPr eaLnBrk="1" hangingPunct="1">
              <a:spcBef>
                <a:spcPct val="80000"/>
              </a:spcBef>
              <a:buFont typeface="Tahoma" pitchFamily="1" charset="0"/>
              <a:buNone/>
              <a:defRPr/>
            </a:pPr>
            <a:r>
              <a:rPr lang="en-US" sz="2800" b="1" dirty="0" smtClean="0">
                <a:cs typeface="+mn-cs"/>
              </a:rPr>
              <a:t>There are 20</a:t>
            </a:r>
          </a:p>
          <a:p>
            <a:pPr eaLnBrk="1" hangingPunct="1">
              <a:spcBef>
                <a:spcPts val="688"/>
              </a:spcBef>
              <a:buFont typeface="Tahoma" pitchFamily="1" charset="0"/>
              <a:buNone/>
              <a:defRPr/>
            </a:pPr>
            <a:r>
              <a:rPr lang="en-US" sz="2800" b="1" dirty="0" smtClean="0">
                <a:cs typeface="+mn-cs"/>
              </a:rPr>
              <a:t> commonly</a:t>
            </a:r>
          </a:p>
          <a:p>
            <a:pPr eaLnBrk="1" hangingPunct="1">
              <a:spcBef>
                <a:spcPts val="688"/>
              </a:spcBef>
              <a:buFont typeface="Tahoma" pitchFamily="1" charset="0"/>
              <a:buNone/>
              <a:defRPr/>
            </a:pPr>
            <a:r>
              <a:rPr lang="en-US" sz="2800" b="1" dirty="0" smtClean="0">
                <a:cs typeface="+mn-cs"/>
              </a:rPr>
              <a:t>occurring </a:t>
            </a:r>
          </a:p>
          <a:p>
            <a:pPr eaLnBrk="1" hangingPunct="1">
              <a:spcBef>
                <a:spcPts val="688"/>
              </a:spcBef>
              <a:buFont typeface="Tahoma" pitchFamily="1" charset="0"/>
              <a:buNone/>
              <a:defRPr/>
            </a:pPr>
            <a:r>
              <a:rPr lang="en-US" sz="2800" b="1" dirty="0" smtClean="0">
                <a:cs typeface="+mn-cs"/>
              </a:rPr>
              <a:t>amino acids</a:t>
            </a:r>
            <a:r>
              <a:rPr lang="en-US" dirty="0" smtClean="0">
                <a:cs typeface="+mn-cs"/>
              </a:rPr>
              <a:t>.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581025" y="1160463"/>
            <a:ext cx="810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744663"/>
            <a:ext cx="6045200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02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030A0"/>
                </a:solidFill>
                <a:cs typeface="+mj-cs"/>
              </a:rPr>
              <a:t>Protein structure</a:t>
            </a: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609600" y="1143000"/>
            <a:ext cx="810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3352800" cy="4114800"/>
          </a:xfrm>
        </p:spPr>
        <p:txBody>
          <a:bodyPr/>
          <a:lstStyle/>
          <a:p>
            <a:pPr eaLnBrk="1" hangingPunct="1">
              <a:buFont typeface="Wingdings" pitchFamily="1" charset="2"/>
              <a:buChar char="§"/>
              <a:defRPr/>
            </a:pPr>
            <a:endParaRPr lang="en-US" smtClean="0">
              <a:cs typeface="+mn-cs"/>
            </a:endParaRPr>
          </a:p>
        </p:txBody>
      </p:sp>
      <p:pic>
        <p:nvPicPr>
          <p:cNvPr id="21511" name="Picture 2" descr="http://www.rci.rutgers.edu/~uzwiak/AnatPhys/APFallLect2_files/image01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2025"/>
            <a:ext cx="8334375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67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7030A0"/>
                </a:solidFill>
                <a:cs typeface="+mj-cs"/>
              </a:rPr>
              <a:t>Functions of Proteins</a:t>
            </a: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609600" y="1143000"/>
            <a:ext cx="810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ahoma" pitchFamily="1" charset="0"/>
              <a:buNone/>
              <a:defRPr/>
            </a:pPr>
            <a:endParaRPr lang="en-US" sz="2800" smtClean="0">
              <a:solidFill>
                <a:srgbClr val="FFFCF8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 typeface="Tahoma" pitchFamily="1" charset="0"/>
              <a:buNone/>
              <a:defRPr/>
            </a:pPr>
            <a:endParaRPr lang="en-US" sz="2800" smtClean="0">
              <a:solidFill>
                <a:srgbClr val="FFFCF8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 typeface="Tahoma" pitchFamily="1" charset="0"/>
              <a:buNone/>
              <a:defRPr/>
            </a:pPr>
            <a:endParaRPr lang="en-US" sz="2800" smtClean="0">
              <a:solidFill>
                <a:srgbClr val="FFFCF8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 typeface="Tahoma" pitchFamily="1" charset="0"/>
              <a:buNone/>
              <a:defRPr/>
            </a:pPr>
            <a:endParaRPr lang="en-US" sz="2800" smtClean="0">
              <a:solidFill>
                <a:srgbClr val="FFFCF8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 typeface="Tahoma" pitchFamily="1" charset="0"/>
              <a:buNone/>
              <a:defRPr/>
            </a:pPr>
            <a:endParaRPr lang="en-US" sz="2800" smtClean="0">
              <a:solidFill>
                <a:srgbClr val="FFFCF8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 typeface="Tahoma" pitchFamily="1" charset="0"/>
              <a:buNone/>
              <a:defRPr/>
            </a:pPr>
            <a:endParaRPr lang="en-US" sz="2800" smtClean="0">
              <a:solidFill>
                <a:srgbClr val="FFFCF8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 typeface="Tahoma" pitchFamily="1" charset="0"/>
              <a:buNone/>
              <a:defRPr/>
            </a:pPr>
            <a:endParaRPr lang="en-US" sz="2800" smtClean="0">
              <a:solidFill>
                <a:srgbClr val="FFFCF8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 typeface="Tahoma" pitchFamily="1" charset="0"/>
              <a:buNone/>
              <a:defRPr/>
            </a:pPr>
            <a:endParaRPr lang="en-US" sz="2800" smtClean="0">
              <a:solidFill>
                <a:srgbClr val="FFFCF8"/>
              </a:solidFill>
              <a:cs typeface="+mn-cs"/>
            </a:endParaRPr>
          </a:p>
          <a:p>
            <a:pPr algn="ctr" eaLnBrk="1" hangingPunct="1">
              <a:lnSpc>
                <a:spcPct val="90000"/>
              </a:lnSpc>
              <a:buFont typeface="Tahoma" pitchFamily="1" charset="0"/>
              <a:buNone/>
              <a:defRPr/>
            </a:pPr>
            <a:endParaRPr lang="en-US" sz="2800" smtClean="0">
              <a:solidFill>
                <a:srgbClr val="FFFCF8"/>
              </a:solidFill>
              <a:cs typeface="+mn-cs"/>
            </a:endParaRPr>
          </a:p>
          <a:p>
            <a:pPr algn="ctr" eaLnBrk="1" hangingPunct="1">
              <a:lnSpc>
                <a:spcPct val="90000"/>
              </a:lnSpc>
              <a:buFont typeface="Tahoma" pitchFamily="1" charset="0"/>
              <a:buNone/>
              <a:defRPr/>
            </a:pPr>
            <a:endParaRPr lang="en-US" sz="2800" smtClean="0">
              <a:solidFill>
                <a:srgbClr val="FFFCF8"/>
              </a:solidFill>
              <a:cs typeface="+mn-cs"/>
            </a:endParaRPr>
          </a:p>
          <a:p>
            <a:pPr algn="ctr" eaLnBrk="1" hangingPunct="1">
              <a:lnSpc>
                <a:spcPct val="90000"/>
              </a:lnSpc>
              <a:buFont typeface="Tahoma" pitchFamily="1" charset="0"/>
              <a:buNone/>
              <a:defRPr/>
            </a:pPr>
            <a:r>
              <a:rPr lang="en-US" sz="2800" smtClean="0">
                <a:solidFill>
                  <a:srgbClr val="FFFCF8"/>
                </a:solidFill>
                <a:cs typeface="+mn-cs"/>
              </a:rPr>
              <a:t>Partial list only!</a:t>
            </a:r>
          </a:p>
        </p:txBody>
      </p:sp>
      <p:graphicFrame>
        <p:nvGraphicFramePr>
          <p:cNvPr id="71736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877087"/>
              </p:ext>
            </p:extLst>
          </p:nvPr>
        </p:nvGraphicFramePr>
        <p:xfrm>
          <a:off x="-1" y="1219198"/>
          <a:ext cx="9144000" cy="5502276"/>
        </p:xfrm>
        <a:graphic>
          <a:graphicData uri="http://schemas.openxmlformats.org/drawingml/2006/table">
            <a:tbl>
              <a:tblPr/>
              <a:tblGrid>
                <a:gridCol w="2084385"/>
                <a:gridCol w="2679924"/>
                <a:gridCol w="4379691"/>
              </a:tblGrid>
              <a:tr h="542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1" charset="0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Function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1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1" charset="0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Example</a:t>
                      </a: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1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1" charset="0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Details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1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1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Enzymes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1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lactase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1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Breaks down lactose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1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7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1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Movement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1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myosin &amp; actin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1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Slide past each other to cause muscle contraction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1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1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Transport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1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hemoglobin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1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Carries oxygen in blood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1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1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Structural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1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collagen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1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Tough fiber that provides strength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1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1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Hormones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1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insulin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1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Regulates blood sugar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1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1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Defense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1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immunoglobins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1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ahoma" pitchFamily="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Antibodies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1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88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7030A0"/>
                </a:solidFill>
                <a:cs typeface="+mj-cs"/>
              </a:rPr>
              <a:t>Nucleic Acids</a:t>
            </a: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609600" y="1143000"/>
            <a:ext cx="810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2725" y="1054100"/>
            <a:ext cx="3778250" cy="5791200"/>
          </a:xfrm>
        </p:spPr>
        <p:txBody>
          <a:bodyPr/>
          <a:lstStyle/>
          <a:p>
            <a:pPr>
              <a:buNone/>
              <a:defRPr/>
            </a:pPr>
            <a:r>
              <a:rPr lang="en-US" sz="2800" b="1" dirty="0"/>
              <a:t>Direct protein production</a:t>
            </a:r>
            <a:endParaRPr lang="en-US" sz="2800" b="1" dirty="0" smtClean="0"/>
          </a:p>
          <a:p>
            <a:pPr eaLnBrk="1" hangingPunct="1">
              <a:buFont typeface="Tahoma" pitchFamily="1" charset="0"/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Tahoma" pitchFamily="1" charset="0"/>
              <a:buNone/>
              <a:defRPr/>
            </a:pPr>
            <a:r>
              <a:rPr lang="en-US" sz="2800" dirty="0" smtClean="0"/>
              <a:t>DNA and RNA</a:t>
            </a:r>
            <a:endParaRPr lang="en-US" sz="2800" dirty="0" smtClean="0">
              <a:cs typeface="+mn-cs"/>
            </a:endParaRPr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003300"/>
            <a:ext cx="507682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16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7030A0"/>
                </a:solidFill>
                <a:cs typeface="+mj-cs"/>
              </a:rPr>
              <a:t>Nucleotide </a:t>
            </a:r>
            <a:r>
              <a:rPr lang="en-US" b="1" dirty="0" smtClean="0">
                <a:solidFill>
                  <a:srgbClr val="7030A0"/>
                </a:solidFill>
                <a:cs typeface="+mj-cs"/>
              </a:rPr>
              <a:t>structure </a:t>
            </a:r>
            <a:br>
              <a:rPr lang="en-US" b="1" dirty="0" smtClean="0">
                <a:solidFill>
                  <a:srgbClr val="7030A0"/>
                </a:solidFill>
                <a:cs typeface="+mj-cs"/>
              </a:rPr>
            </a:br>
            <a:r>
              <a:rPr lang="en-US" b="1" dirty="0" smtClean="0">
                <a:solidFill>
                  <a:srgbClr val="7030A0"/>
                </a:solidFill>
                <a:cs typeface="+mj-cs"/>
              </a:rPr>
              <a:t>(basic unit of nucleic acid)</a:t>
            </a:r>
            <a:endParaRPr lang="en-US" b="1" dirty="0" smtClean="0">
              <a:solidFill>
                <a:srgbClr val="7030A0"/>
              </a:solidFill>
              <a:cs typeface="+mj-cs"/>
            </a:endParaRP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609600" y="1143000"/>
            <a:ext cx="810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5791200"/>
          </a:xfrm>
        </p:spPr>
        <p:txBody>
          <a:bodyPr/>
          <a:lstStyle/>
          <a:p>
            <a:pPr eaLnBrk="1" hangingPunct="1">
              <a:buFont typeface="Tahoma" pitchFamily="1" charset="0"/>
              <a:buNone/>
              <a:defRPr/>
            </a:pPr>
            <a:r>
              <a:rPr lang="en-US" dirty="0" smtClean="0">
                <a:cs typeface="+mn-cs"/>
              </a:rPr>
              <a:t>Each nucleotide has three parts:</a:t>
            </a:r>
          </a:p>
          <a:p>
            <a:pPr lvl="1" eaLnBrk="1" hangingPunct="1">
              <a:buFont typeface="Wingdings" pitchFamily="1" charset="2"/>
              <a:buChar char="§"/>
              <a:defRPr/>
            </a:pPr>
            <a:r>
              <a:rPr lang="en-US" dirty="0" smtClean="0"/>
              <a:t>A phosphate group </a:t>
            </a:r>
          </a:p>
          <a:p>
            <a:pPr lvl="1" eaLnBrk="1" hangingPunct="1">
              <a:buFont typeface="Wingdings" pitchFamily="1" charset="2"/>
              <a:buChar char="§"/>
              <a:defRPr/>
            </a:pPr>
            <a:r>
              <a:rPr lang="en-US" dirty="0" smtClean="0"/>
              <a:t>A sugar </a:t>
            </a:r>
          </a:p>
          <a:p>
            <a:pPr lvl="1" eaLnBrk="1" hangingPunct="1">
              <a:buFont typeface="Wingdings" pitchFamily="1" charset="2"/>
              <a:buChar char="§"/>
              <a:defRPr/>
            </a:pPr>
            <a:r>
              <a:rPr lang="en-US" dirty="0" smtClean="0"/>
              <a:t>A nitrogenous base (A, C, T, or G)</a:t>
            </a:r>
          </a:p>
          <a:p>
            <a:pPr eaLnBrk="1" hangingPunct="1">
              <a:buFont typeface="Tahoma" pitchFamily="1" charset="0"/>
              <a:buNone/>
              <a:defRPr/>
            </a:pPr>
            <a:endParaRPr lang="en-US" dirty="0" smtClean="0">
              <a:solidFill>
                <a:srgbClr val="FFFCF8"/>
              </a:solidFill>
              <a:cs typeface="+mn-cs"/>
            </a:endParaRPr>
          </a:p>
          <a:p>
            <a:pPr eaLnBrk="1" hangingPunct="1">
              <a:buFont typeface="Tahoma" pitchFamily="1" charset="0"/>
              <a:buNone/>
              <a:defRPr/>
            </a:pPr>
            <a:endParaRPr lang="en-US" dirty="0" smtClean="0">
              <a:solidFill>
                <a:srgbClr val="FFFCF8"/>
              </a:solidFill>
              <a:cs typeface="+mn-cs"/>
            </a:endParaRPr>
          </a:p>
          <a:p>
            <a:pPr eaLnBrk="1" hangingPunct="1">
              <a:buFont typeface="Tahoma" pitchFamily="1" charset="0"/>
              <a:buNone/>
              <a:defRPr/>
            </a:pPr>
            <a:r>
              <a:rPr lang="en-US" dirty="0" smtClean="0">
                <a:solidFill>
                  <a:srgbClr val="FFFCF8"/>
                </a:solidFill>
                <a:cs typeface="+mn-cs"/>
              </a:rPr>
              <a:t>    </a:t>
            </a:r>
          </a:p>
        </p:txBody>
      </p:sp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00425"/>
            <a:ext cx="50768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026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Eukaryotic Cell</a:t>
            </a:r>
            <a:endParaRPr lang="en-US" b="1" dirty="0"/>
          </a:p>
        </p:txBody>
      </p:sp>
      <p:pic>
        <p:nvPicPr>
          <p:cNvPr id="1026" name="Picture 2" descr="http://facstaff.cbu.edu/~seisen/EukaryoticCellStructure_files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76" y="1343700"/>
            <a:ext cx="6244467" cy="55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4348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161994EA-91F6-4074-A7CC-26BADA7A698F}" type="slidenum">
              <a:rPr lang="en-US" sz="1400">
                <a:solidFill>
                  <a:schemeClr val="tx1"/>
                </a:solidFill>
              </a:rPr>
              <a:pPr/>
              <a:t>48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956256" y="474372"/>
            <a:ext cx="646908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Structure of the Cell Membrane</a:t>
            </a:r>
          </a:p>
        </p:txBody>
      </p:sp>
      <p:pic>
        <p:nvPicPr>
          <p:cNvPr id="8196" name="Picture 3" descr="cell_membr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15" y="2103550"/>
            <a:ext cx="531495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158136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Functions of the Cell Membrane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Protective barrier</a:t>
            </a:r>
            <a:endParaRPr lang="en-US" dirty="0"/>
          </a:p>
          <a:p>
            <a:pPr lvl="0"/>
            <a:r>
              <a:rPr lang="en-US" b="1" dirty="0"/>
              <a:t> Regulate transport in &amp; out of cell 	(selectively permeable)</a:t>
            </a:r>
            <a:endParaRPr lang="en-US" dirty="0"/>
          </a:p>
          <a:p>
            <a:pPr lvl="0"/>
            <a:r>
              <a:rPr lang="en-US" b="1" dirty="0"/>
              <a:t> Allow cell recognition</a:t>
            </a:r>
            <a:endParaRPr lang="en-US" dirty="0"/>
          </a:p>
          <a:p>
            <a:pPr lvl="0"/>
            <a:r>
              <a:rPr lang="en-US" b="1" dirty="0"/>
              <a:t> Provide anchoring sites for filaments of cytoskeleton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5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Benchmark Exam#2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675"/>
          </a:xfrm>
        </p:spPr>
        <p:txBody>
          <a:bodyPr/>
          <a:lstStyle/>
          <a:p>
            <a:r>
              <a:rPr lang="en-US" dirty="0" smtClean="0"/>
              <a:t>The exam is TRICKY, but DOABLE if you are prepared and are careful.</a:t>
            </a:r>
          </a:p>
          <a:p>
            <a:r>
              <a:rPr lang="en-US" dirty="0" smtClean="0"/>
              <a:t>There is a decent amount of material that </a:t>
            </a:r>
            <a:r>
              <a:rPr lang="en-US" b="1" dirty="0" smtClean="0"/>
              <a:t>we did not focus on.</a:t>
            </a:r>
            <a:r>
              <a:rPr lang="en-US" dirty="0" smtClean="0"/>
              <a:t>*</a:t>
            </a:r>
            <a:endParaRPr lang="en-US" b="1" dirty="0" smtClean="0"/>
          </a:p>
          <a:p>
            <a:r>
              <a:rPr lang="en-US" dirty="0" smtClean="0"/>
              <a:t>We can sit here all day complaining how standardized exams are not fair and don’t truly measure learning, but as of right now, this is our current REALITY. Do your best.</a:t>
            </a:r>
          </a:p>
        </p:txBody>
      </p:sp>
    </p:spTree>
    <p:extLst>
      <p:ext uri="{BB962C8B-B14F-4D97-AF65-F5344CB8AC3E}">
        <p14:creationId xmlns:p14="http://schemas.microsoft.com/office/powerpoint/2010/main" val="19221467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Polar vs. Nonpolar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Polar </a:t>
            </a:r>
            <a:r>
              <a:rPr lang="en-US" dirty="0" smtClean="0"/>
              <a:t>= the molecule has an overall charge (positive or negative charge)</a:t>
            </a:r>
          </a:p>
          <a:p>
            <a:endParaRPr lang="en-US" dirty="0"/>
          </a:p>
          <a:p>
            <a:r>
              <a:rPr lang="en-US" b="1" dirty="0" smtClean="0"/>
              <a:t>Nonpolar</a:t>
            </a:r>
            <a:r>
              <a:rPr lang="en-US" dirty="0" smtClean="0"/>
              <a:t> = the molecule does NOT have an overall charge  (no charge/neutral)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138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5F9A40E3-F4CF-4F84-A2B0-10907980AA37}" type="slidenum">
              <a:rPr lang="en-US" sz="1400">
                <a:solidFill>
                  <a:schemeClr val="tx1"/>
                </a:solidFill>
              </a:rPr>
              <a:pPr/>
              <a:t>51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706727" y="4289821"/>
            <a:ext cx="825100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Polar heads are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hydrophilic</a:t>
            </a:r>
            <a:r>
              <a:rPr lang="en-US" sz="2800" b="1" dirty="0"/>
              <a:t> “water loving</a:t>
            </a:r>
            <a:r>
              <a:rPr lang="en-US" sz="3200" b="1" dirty="0"/>
              <a:t>”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706728" y="4915622"/>
            <a:ext cx="84372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Nonpolar tails are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hydrophobic</a:t>
            </a:r>
            <a:r>
              <a:rPr lang="en-US" sz="2800" b="1" dirty="0"/>
              <a:t> “water fearing”</a:t>
            </a:r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5829300" cy="838200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Membrane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</a:p>
        </p:txBody>
      </p:sp>
      <p:pic>
        <p:nvPicPr>
          <p:cNvPr id="13318" name="Picture 9" descr="6_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8" y="999209"/>
            <a:ext cx="5257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706728" y="5481097"/>
            <a:ext cx="84372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</a:rPr>
              <a:t>Makes membrane </a:t>
            </a:r>
            <a:r>
              <a:rPr lang="en-US" sz="2800" b="1" dirty="0">
                <a:solidFill>
                  <a:srgbClr val="FF0000"/>
                </a:solidFill>
              </a:rPr>
              <a:t>“</a:t>
            </a:r>
            <a:r>
              <a:rPr lang="en-US" sz="2800" b="1" dirty="0" smtClean="0">
                <a:solidFill>
                  <a:srgbClr val="FF0000"/>
                </a:solidFill>
              </a:rPr>
              <a:t>Selectively permeable” </a:t>
            </a:r>
            <a:r>
              <a:rPr lang="en-US" sz="2800" b="1" dirty="0">
                <a:solidFill>
                  <a:schemeClr val="tx1"/>
                </a:solidFill>
              </a:rPr>
              <a:t>in what crosses</a:t>
            </a:r>
          </a:p>
        </p:txBody>
      </p:sp>
      <p:sp>
        <p:nvSpPr>
          <p:cNvPr id="13320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78452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utoUpdateAnimBg="0"/>
      <p:bldP spid="126979" grpId="0" autoUpdateAnimBg="0"/>
      <p:bldP spid="126986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C882757F-99CC-454C-BE33-CD762847E2AF}" type="slidenum">
              <a:rPr lang="en-US" sz="1400">
                <a:solidFill>
                  <a:schemeClr val="tx1"/>
                </a:solidFill>
              </a:rPr>
              <a:pPr/>
              <a:t>52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1371600" y="5334002"/>
            <a:ext cx="257514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DE630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Phospholipids</a:t>
            </a: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1371600" y="5943602"/>
            <a:ext cx="212991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Cholesterol</a:t>
            </a: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3771900" y="5313363"/>
            <a:ext cx="3657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3200" b="1"/>
              <a:t>Proteins</a:t>
            </a:r>
            <a:br>
              <a:rPr lang="en-US" sz="3200" b="1"/>
            </a:br>
            <a:r>
              <a:rPr lang="en-US" sz="3200" b="1"/>
              <a:t>(</a:t>
            </a:r>
            <a:r>
              <a:rPr lang="en-US" sz="2800" b="1"/>
              <a:t>peripheral and integral)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4048125" y="5313363"/>
            <a:ext cx="3943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3200" b="1" dirty="0">
                <a:solidFill>
                  <a:srgbClr val="DE6306"/>
                </a:solidFill>
              </a:rPr>
              <a:t>Carbohydrates (glucose)</a:t>
            </a:r>
          </a:p>
        </p:txBody>
      </p:sp>
      <p:pic>
        <p:nvPicPr>
          <p:cNvPr id="9223" name="Picture 6" descr="FG05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" b="5067"/>
          <a:stretch>
            <a:fillRect/>
          </a:stretch>
        </p:blipFill>
        <p:spPr bwMode="auto">
          <a:xfrm>
            <a:off x="1200150" y="788988"/>
            <a:ext cx="66865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1815132" y="-100013"/>
            <a:ext cx="58947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Membrane Components</a:t>
            </a:r>
          </a:p>
        </p:txBody>
      </p:sp>
      <p:sp>
        <p:nvSpPr>
          <p:cNvPr id="9225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46553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 autoUpdateAnimBg="0"/>
      <p:bldP spid="263171" grpId="0" autoUpdateAnimBg="0"/>
      <p:bldP spid="263172" grpId="0" autoUpdateAnimBg="0"/>
      <p:bldP spid="263173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534F6ECD-46E7-429A-A0EF-7D3F3AE4D85E}" type="slidenum">
              <a:rPr lang="en-US" sz="1400">
                <a:solidFill>
                  <a:schemeClr val="tx1"/>
                </a:solidFill>
              </a:rPr>
              <a:pPr/>
              <a:t>53</a:t>
            </a:fld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5363" name="Picture 6" descr="FG05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2" b="9163"/>
          <a:stretch>
            <a:fillRect/>
          </a:stretch>
        </p:blipFill>
        <p:spPr bwMode="auto">
          <a:xfrm>
            <a:off x="3371850" y="762000"/>
            <a:ext cx="43434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Group 3"/>
          <p:cNvGrpSpPr>
            <a:grpSpLocks/>
          </p:cNvGrpSpPr>
          <p:nvPr/>
        </p:nvGrpSpPr>
        <p:grpSpPr bwMode="auto">
          <a:xfrm>
            <a:off x="1371600" y="762002"/>
            <a:ext cx="6115050" cy="4225925"/>
            <a:chOff x="192" y="480"/>
            <a:chExt cx="5136" cy="2662"/>
          </a:xfrm>
        </p:grpSpPr>
        <p:pic>
          <p:nvPicPr>
            <p:cNvPr id="15369" name="Picture 5" descr="FG05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468" b="9163"/>
            <a:stretch>
              <a:fillRect/>
            </a:stretch>
          </p:blipFill>
          <p:spPr bwMode="auto">
            <a:xfrm>
              <a:off x="192" y="480"/>
              <a:ext cx="1680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0" name="Text Box 4"/>
            <p:cNvSpPr txBox="1">
              <a:spLocks noChangeArrowheads="1"/>
            </p:cNvSpPr>
            <p:nvPr/>
          </p:nvSpPr>
          <p:spPr bwMode="auto">
            <a:xfrm>
              <a:off x="230" y="2777"/>
              <a:ext cx="509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sz="3200" b="1"/>
            </a:p>
          </p:txBody>
        </p:sp>
      </p:grpSp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5829300" cy="8382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 Membrane *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5457825" y="4426923"/>
            <a:ext cx="32575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Hydrophobic molecules pass easily; hydrophilic DO NOT</a:t>
            </a:r>
          </a:p>
        </p:txBody>
      </p:sp>
      <p:sp>
        <p:nvSpPr>
          <p:cNvPr id="81920" name="Text Box 0"/>
          <p:cNvSpPr txBox="1">
            <a:spLocks noChangeArrowheads="1"/>
          </p:cNvSpPr>
          <p:nvPr/>
        </p:nvSpPr>
        <p:spPr bwMode="auto">
          <a:xfrm>
            <a:off x="328411" y="4987928"/>
            <a:ext cx="470078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/>
              <a:t>The cell membrane is made of  2 layers of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phospholipid</a:t>
            </a:r>
            <a:r>
              <a:rPr lang="en-US" sz="2800" b="1" dirty="0"/>
              <a:t>s called the lipid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bilayer</a:t>
            </a:r>
          </a:p>
        </p:txBody>
      </p:sp>
      <p:sp>
        <p:nvSpPr>
          <p:cNvPr id="15368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16686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25B2391B-1193-48A1-AA74-7D8F485CC744}" type="slidenum">
              <a:rPr lang="en-US" sz="1400">
                <a:solidFill>
                  <a:schemeClr val="tx1"/>
                </a:solidFill>
              </a:rPr>
              <a:pPr/>
              <a:t>54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16844" y="4790942"/>
            <a:ext cx="612695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Small molecules and larger hydrophobic molecules move through easily.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e.g. O</a:t>
            </a:r>
            <a:r>
              <a:rPr lang="en-US" sz="2800" b="1" baseline="-25000" dirty="0">
                <a:solidFill>
                  <a:schemeClr val="tx1"/>
                </a:solidFill>
              </a:rPr>
              <a:t>2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smtClean="0">
                <a:solidFill>
                  <a:schemeClr val="tx1"/>
                </a:solidFill>
              </a:rPr>
              <a:t>CO</a:t>
            </a:r>
            <a:r>
              <a:rPr lang="en-US" sz="2800" b="1" baseline="-25000" dirty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416845" y="5959477"/>
            <a:ext cx="624125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endParaRPr lang="en-US" sz="2800" b="1"/>
          </a:p>
        </p:txBody>
      </p:sp>
      <p:pic>
        <p:nvPicPr>
          <p:cNvPr id="17413" name="Picture 7" descr="FG05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2" b="9163"/>
          <a:stretch>
            <a:fillRect/>
          </a:stretch>
        </p:blipFill>
        <p:spPr bwMode="auto">
          <a:xfrm>
            <a:off x="3371850" y="762000"/>
            <a:ext cx="43434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Group 9"/>
          <p:cNvGrpSpPr>
            <a:grpSpLocks/>
          </p:cNvGrpSpPr>
          <p:nvPr/>
        </p:nvGrpSpPr>
        <p:grpSpPr bwMode="auto">
          <a:xfrm>
            <a:off x="1371600" y="762002"/>
            <a:ext cx="6115050" cy="4225925"/>
            <a:chOff x="192" y="480"/>
            <a:chExt cx="5136" cy="2662"/>
          </a:xfrm>
        </p:grpSpPr>
        <p:pic>
          <p:nvPicPr>
            <p:cNvPr id="17417" name="Picture 6" descr="FG05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468" b="9163"/>
            <a:stretch>
              <a:fillRect/>
            </a:stretch>
          </p:blipFill>
          <p:spPr bwMode="auto">
            <a:xfrm>
              <a:off x="192" y="480"/>
              <a:ext cx="1680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Text Box 8"/>
            <p:cNvSpPr txBox="1">
              <a:spLocks noChangeArrowheads="1"/>
            </p:cNvSpPr>
            <p:nvPr/>
          </p:nvSpPr>
          <p:spPr bwMode="auto">
            <a:xfrm>
              <a:off x="230" y="2777"/>
              <a:ext cx="509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sz="3200" b="1"/>
            </a:p>
          </p:txBody>
        </p:sp>
      </p:grpSp>
      <p:sp>
        <p:nvSpPr>
          <p:cNvPr id="205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0"/>
            <a:ext cx="58293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Semipermeable Membrane</a:t>
            </a:r>
          </a:p>
        </p:txBody>
      </p:sp>
      <p:sp>
        <p:nvSpPr>
          <p:cNvPr id="17416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392614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8AF6AC52-32E9-49DC-8133-EC5746879736}" type="slidenum">
              <a:rPr lang="en-US" sz="1400">
                <a:solidFill>
                  <a:schemeClr val="tx1"/>
                </a:solidFill>
              </a:rPr>
              <a:pPr/>
              <a:t>55</a:t>
            </a:fld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1371600" y="762002"/>
            <a:ext cx="6115050" cy="4225925"/>
            <a:chOff x="192" y="480"/>
            <a:chExt cx="5136" cy="2662"/>
          </a:xfrm>
        </p:grpSpPr>
        <p:pic>
          <p:nvPicPr>
            <p:cNvPr id="18440" name="Picture 3" descr="FG05_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468" b="9163"/>
            <a:stretch>
              <a:fillRect/>
            </a:stretch>
          </p:blipFill>
          <p:spPr bwMode="auto">
            <a:xfrm>
              <a:off x="192" y="480"/>
              <a:ext cx="1680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Text Box 4"/>
            <p:cNvSpPr txBox="1">
              <a:spLocks noChangeArrowheads="1"/>
            </p:cNvSpPr>
            <p:nvPr/>
          </p:nvSpPr>
          <p:spPr bwMode="auto">
            <a:xfrm>
              <a:off x="230" y="2777"/>
              <a:ext cx="509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sz="3200" b="1"/>
            </a:p>
          </p:txBody>
        </p:sp>
      </p:grpSp>
      <p:pic>
        <p:nvPicPr>
          <p:cNvPr id="18436" name="Picture 5" descr="FG05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2" b="9163"/>
          <a:stretch>
            <a:fillRect/>
          </a:stretch>
        </p:blipFill>
        <p:spPr bwMode="auto">
          <a:xfrm>
            <a:off x="3371850" y="762000"/>
            <a:ext cx="43434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282236" y="4724402"/>
            <a:ext cx="88617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Ions, hydrophilic molecules larger than water, and large molecules such as proteins do not move through the membrane on their own.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66675" y="38727"/>
            <a:ext cx="61150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Semipermeable Membrane</a:t>
            </a:r>
          </a:p>
        </p:txBody>
      </p:sp>
      <p:sp>
        <p:nvSpPr>
          <p:cNvPr id="18439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1400">
                <a:solidFill>
                  <a:schemeClr val="tx1"/>
                </a:solidFill>
              </a:rPr>
              <a:t>copyright cmassengale</a:t>
            </a:r>
          </a:p>
        </p:txBody>
      </p:sp>
    </p:spTree>
    <p:extLst>
      <p:ext uri="{BB962C8B-B14F-4D97-AF65-F5344CB8AC3E}">
        <p14:creationId xmlns:p14="http://schemas.microsoft.com/office/powerpoint/2010/main" val="285813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216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PROTEIN CHANNEL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375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9" name="Picture 3" descr="inkdif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1838"/>
            <a:ext cx="8610600" cy="45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245533" y="0"/>
            <a:ext cx="842433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/>
              <a:t>What is happening here???</a:t>
            </a:r>
          </a:p>
        </p:txBody>
      </p:sp>
    </p:spTree>
    <p:extLst>
      <p:ext uri="{BB962C8B-B14F-4D97-AF65-F5344CB8AC3E}">
        <p14:creationId xmlns:p14="http://schemas.microsoft.com/office/powerpoint/2010/main" val="353038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 fontScale="90000"/>
          </a:bodyPr>
          <a:lstStyle/>
          <a:p>
            <a:r>
              <a:rPr lang="en-US" sz="11700" b="1" dirty="0" smtClean="0">
                <a:solidFill>
                  <a:schemeClr val="tx1"/>
                </a:solidFill>
              </a:rPr>
              <a:t>DIFFUSION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26533" y="3255432"/>
            <a:ext cx="8128000" cy="127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5000" b="1" dirty="0"/>
              <a:t>The passive movement of material from an area of high concentration to an area of low concentration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103388484"/>
      </p:ext>
    </p:extLst>
  </p:cSld>
  <p:clrMapOvr>
    <a:masterClrMapping/>
  </p:clrMapOvr>
  <p:transition xmlns:p14="http://schemas.microsoft.com/office/powerpoint/2010/main">
    <p:random/>
    <p:sndAc>
      <p:stSnd>
        <p:snd r:embed="rId2" name="EXPLOD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Exam #2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85" y="1413366"/>
            <a:ext cx="8876615" cy="54446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Plasma Membrane</a:t>
            </a:r>
          </a:p>
          <a:p>
            <a:r>
              <a:rPr lang="en-US" dirty="0" smtClean="0"/>
              <a:t>Prokaryotes </a:t>
            </a:r>
            <a:r>
              <a:rPr lang="en-US" dirty="0" err="1" smtClean="0"/>
              <a:t>vs</a:t>
            </a:r>
            <a:r>
              <a:rPr lang="en-US" dirty="0" smtClean="0"/>
              <a:t> Eukaryote</a:t>
            </a:r>
          </a:p>
          <a:p>
            <a:r>
              <a:rPr lang="en-US" dirty="0" smtClean="0"/>
              <a:t>Osmosis</a:t>
            </a:r>
          </a:p>
          <a:p>
            <a:pPr lvl="1"/>
            <a:r>
              <a:rPr lang="en-US" dirty="0" smtClean="0"/>
              <a:t>Hypotonic, Hypertonic, Isotonic</a:t>
            </a:r>
          </a:p>
          <a:p>
            <a:r>
              <a:rPr lang="en-US" dirty="0" smtClean="0"/>
              <a:t>Diffusion/Facilitated Diffusion</a:t>
            </a:r>
          </a:p>
          <a:p>
            <a:r>
              <a:rPr lang="en-US" dirty="0" smtClean="0"/>
              <a:t>pH </a:t>
            </a:r>
          </a:p>
          <a:p>
            <a:r>
              <a:rPr lang="en-US" dirty="0" smtClean="0"/>
              <a:t>Enzymes*</a:t>
            </a:r>
          </a:p>
          <a:p>
            <a:r>
              <a:rPr lang="en-US" dirty="0" smtClean="0"/>
              <a:t>Homeostasis</a:t>
            </a:r>
          </a:p>
          <a:p>
            <a:pPr lvl="1"/>
            <a:r>
              <a:rPr lang="en-US" dirty="0" smtClean="0"/>
              <a:t>Positive vs. Negative Feedback*</a:t>
            </a:r>
          </a:p>
          <a:p>
            <a:r>
              <a:rPr lang="en-US" dirty="0" smtClean="0"/>
              <a:t>Macromolecules*</a:t>
            </a:r>
          </a:p>
        </p:txBody>
      </p:sp>
    </p:spTree>
    <p:extLst>
      <p:ext uri="{BB962C8B-B14F-4D97-AF65-F5344CB8AC3E}">
        <p14:creationId xmlns:p14="http://schemas.microsoft.com/office/powerpoint/2010/main" val="4302913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7" name="Picture 5" descr="Dif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990600"/>
            <a:ext cx="9725025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2896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 fontScale="90000"/>
          </a:bodyPr>
          <a:lstStyle/>
          <a:p>
            <a:r>
              <a:rPr lang="en-US" sz="11700" b="1">
                <a:solidFill>
                  <a:schemeClr val="tx1"/>
                </a:solidFill>
              </a:rPr>
              <a:t>OSMOSIS</a:t>
            </a:r>
            <a:endParaRPr lang="en-US" sz="6600">
              <a:solidFill>
                <a:schemeClr val="tx1"/>
              </a:solidFill>
            </a:endParaRP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29718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7200" b="1" dirty="0"/>
              <a:t>The diffusion of water through a selectively permeable membrane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7964826"/>
      </p:ext>
    </p:extLst>
  </p:cSld>
  <p:clrMapOvr>
    <a:masterClrMapping/>
  </p:clrMapOvr>
  <p:transition xmlns:p14="http://schemas.microsoft.com/office/powerpoint/2010/main">
    <p:random/>
    <p:sndAc>
      <p:stSnd>
        <p:snd r:embed="rId2" name="EXPLOD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1" name="Picture 5" descr="osm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48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566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/>
          </a:bodyPr>
          <a:lstStyle/>
          <a:p>
            <a:r>
              <a:rPr lang="en-US" sz="8000" b="1">
                <a:solidFill>
                  <a:schemeClr val="tx1"/>
                </a:solidFill>
              </a:rPr>
              <a:t>Hypotonic Solution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7200" b="1"/>
              <a:t>Water moves from the solution into the cell causing it to swell or break (lysis)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783252358"/>
      </p:ext>
    </p:extLst>
  </p:cSld>
  <p:clrMapOvr>
    <a:masterClrMapping/>
  </p:clrMapOvr>
  <p:transition xmlns:p14="http://schemas.microsoft.com/office/powerpoint/2010/main">
    <p:random/>
    <p:sndAc>
      <p:stSnd>
        <p:snd r:embed="rId2" name="EXPLOD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/>
          </a:bodyPr>
          <a:lstStyle/>
          <a:p>
            <a:r>
              <a:rPr lang="en-US" sz="8000" b="1">
                <a:solidFill>
                  <a:schemeClr val="tx1"/>
                </a:solidFill>
              </a:rPr>
              <a:t>Hypertonic Solution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35814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7200" b="1"/>
              <a:t>The water moves out of the cell into the solution, causing the cell to shrink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249561636"/>
      </p:ext>
    </p:extLst>
  </p:cSld>
  <p:clrMapOvr>
    <a:masterClrMapping/>
  </p:clrMapOvr>
  <p:transition xmlns:p14="http://schemas.microsoft.com/office/powerpoint/2010/main">
    <p:random/>
    <p:sndAc>
      <p:stSnd>
        <p:snd r:embed="rId2" name="EXPLOD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6600" b="1"/>
              <a:t>Types of Solutions</a:t>
            </a:r>
          </a:p>
        </p:txBody>
      </p:sp>
      <p:pic>
        <p:nvPicPr>
          <p:cNvPr id="161796" name="Picture 4" descr="hyperhy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2688"/>
            <a:ext cx="9144000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8287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Osmosis and Plant Cells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6411"/>
            <a:ext cx="9144000" cy="451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428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Gummy Bear Experiment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8256" y="1413367"/>
            <a:ext cx="8965744" cy="4525963"/>
          </a:xfrm>
        </p:spPr>
        <p:txBody>
          <a:bodyPr/>
          <a:lstStyle/>
          <a:p>
            <a:r>
              <a:rPr lang="en-US" dirty="0" smtClean="0"/>
              <a:t>Gummy bear placed in beaker filled with water overnight. The following data was collected. 1) </a:t>
            </a:r>
            <a:r>
              <a:rPr lang="en-US" b="1" dirty="0" smtClean="0"/>
              <a:t>Calculate % gain/loss of mass. 2) Explain why you observe this value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998656"/>
              </p:ext>
            </p:extLst>
          </p:nvPr>
        </p:nvGraphicFramePr>
        <p:xfrm>
          <a:off x="1011511" y="3498637"/>
          <a:ext cx="7366542" cy="3047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271"/>
                <a:gridCol w="3683271"/>
              </a:tblGrid>
              <a:tr h="913657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Beaker</a:t>
                      </a:r>
                      <a:endParaRPr lang="en-US" sz="3200" dirty="0"/>
                    </a:p>
                  </a:txBody>
                  <a:tcPr/>
                </a:tc>
              </a:tr>
              <a:tr h="91365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Initial Mass in Grams (g)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</a:t>
                      </a:r>
                      <a:r>
                        <a:rPr lang="en-US" sz="3200" baseline="0" dirty="0" smtClean="0"/>
                        <a:t> g</a:t>
                      </a:r>
                      <a:endParaRPr lang="en-US" sz="3200" dirty="0"/>
                    </a:p>
                  </a:txBody>
                  <a:tcPr/>
                </a:tc>
              </a:tr>
              <a:tr h="91365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Final Mass in Grams  (g)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8.3 g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673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676400"/>
          </a:xfrm>
        </p:spPr>
        <p:txBody>
          <a:bodyPr>
            <a:normAutofit fontScale="90000"/>
          </a:bodyPr>
          <a:lstStyle/>
          <a:p>
            <a:r>
              <a:rPr lang="en-US" sz="10600" b="1">
                <a:solidFill>
                  <a:schemeClr val="tx1"/>
                </a:solidFill>
              </a:rPr>
              <a:t>Facilitated Diffusion</a:t>
            </a:r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41148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7200" b="1"/>
              <a:t>Diffusion that is helped by proteins in the membrane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11986934"/>
      </p:ext>
    </p:extLst>
  </p:cSld>
  <p:clrMapOvr>
    <a:masterClrMapping/>
  </p:clrMapOvr>
  <p:transition xmlns:p14="http://schemas.microsoft.com/office/powerpoint/2010/main">
    <p:random/>
    <p:sndAc>
      <p:stSnd>
        <p:snd r:embed="rId2" name="EXPLOD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b="1"/>
              <a:t>Facillitated Diffusion</a:t>
            </a:r>
          </a:p>
        </p:txBody>
      </p:sp>
      <p:pic>
        <p:nvPicPr>
          <p:cNvPr id="150534" name="Picture 6" descr="facil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6525"/>
            <a:ext cx="8534400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36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this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56242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WARNING!!! </a:t>
            </a:r>
            <a:r>
              <a:rPr lang="en-US" b="1" dirty="0" smtClean="0"/>
              <a:t>It will most likely be extremely boring</a:t>
            </a:r>
            <a:r>
              <a:rPr lang="en-US" dirty="0" smtClean="0"/>
              <a:t>, BUT I will attempt to clearly explain everything you need to know to do well. </a:t>
            </a:r>
            <a:r>
              <a:rPr lang="en-US" b="1" dirty="0" smtClean="0"/>
              <a:t>I will be talking A LOT.</a:t>
            </a:r>
          </a:p>
          <a:p>
            <a:r>
              <a:rPr lang="en-US" dirty="0" smtClean="0"/>
              <a:t>To stay awake</a:t>
            </a:r>
          </a:p>
          <a:p>
            <a:pPr lvl="1"/>
            <a:r>
              <a:rPr lang="en-US" dirty="0" smtClean="0"/>
              <a:t>TAKE NOTES</a:t>
            </a:r>
          </a:p>
          <a:p>
            <a:pPr lvl="1"/>
            <a:r>
              <a:rPr lang="en-US" dirty="0" smtClean="0"/>
              <a:t>REALLY THINK ABOUT THE MATERIAL</a:t>
            </a:r>
          </a:p>
          <a:p>
            <a:pPr lvl="1"/>
            <a:r>
              <a:rPr lang="en-US" dirty="0" smtClean="0"/>
              <a:t>ASK/ANSWER QUESTIONS</a:t>
            </a:r>
          </a:p>
          <a:p>
            <a:pPr lvl="1"/>
            <a:r>
              <a:rPr lang="en-US" dirty="0" smtClean="0"/>
              <a:t>WRITE DOWN TOPICS THAT ARE NOT CLEAR (ask me later)</a:t>
            </a:r>
          </a:p>
          <a:p>
            <a:r>
              <a:rPr lang="en-US" dirty="0" smtClean="0"/>
              <a:t>At the end of the day, your success depends on YOU. Not everything can be fun and </a:t>
            </a:r>
            <a:r>
              <a:rPr lang="en-US" b="1" dirty="0" smtClean="0"/>
              <a:t>I’m not here for your entertainment. </a:t>
            </a:r>
            <a:r>
              <a:rPr lang="en-US" b="1" dirty="0" smtClean="0">
                <a:solidFill>
                  <a:srgbClr val="FF0000"/>
                </a:solidFill>
              </a:rPr>
              <a:t>Get over it.</a:t>
            </a:r>
          </a:p>
        </p:txBody>
      </p:sp>
    </p:spTree>
    <p:extLst>
      <p:ext uri="{BB962C8B-B14F-4D97-AF65-F5344CB8AC3E}">
        <p14:creationId xmlns:p14="http://schemas.microsoft.com/office/powerpoint/2010/main" val="7972968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sz="4800" b="1"/>
              <a:t>Diffusion vs. Facillitated Diffusion</a:t>
            </a:r>
          </a:p>
        </p:txBody>
      </p:sp>
      <p:pic>
        <p:nvPicPr>
          <p:cNvPr id="158725" name="Picture 5" descr="dif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3886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7" name="Picture 7" descr="simpd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30" b="5673"/>
          <a:stretch>
            <a:fillRect/>
          </a:stretch>
        </p:blipFill>
        <p:spPr bwMode="auto">
          <a:xfrm>
            <a:off x="4054475" y="15875"/>
            <a:ext cx="5087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6847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>
            <a:normAutofit/>
          </a:bodyPr>
          <a:lstStyle/>
          <a:p>
            <a:r>
              <a:rPr lang="en-US" sz="8800" b="1">
                <a:solidFill>
                  <a:schemeClr val="tx1"/>
                </a:solidFill>
              </a:rPr>
              <a:t>Active Transport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35814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6000" b="1" dirty="0"/>
              <a:t>Movement of materials from low concentration to high concentration using a protein carrier that </a:t>
            </a:r>
            <a:r>
              <a:rPr lang="en-US" sz="6000" b="1" u="sng" dirty="0"/>
              <a:t>requires energy</a:t>
            </a:r>
            <a:r>
              <a:rPr lang="en-US" sz="6000" b="1" dirty="0"/>
              <a:t> </a:t>
            </a:r>
            <a:br>
              <a:rPr lang="en-US" sz="6000" b="1" dirty="0"/>
            </a:br>
            <a:r>
              <a:rPr lang="en-US" sz="6000" b="1" dirty="0"/>
              <a:t>(costs ATP)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8203400"/>
      </p:ext>
    </p:extLst>
  </p:cSld>
  <p:clrMapOvr>
    <a:masterClrMapping/>
  </p:clrMapOvr>
  <p:transition xmlns:p14="http://schemas.microsoft.com/office/powerpoint/2010/main">
    <p:random/>
    <p:sndAc>
      <p:stSnd>
        <p:snd r:embed="rId2" name="EXPLOD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Active </a:t>
            </a:r>
            <a:r>
              <a:rPr lang="en-US" sz="8000" b="1" dirty="0" smtClean="0"/>
              <a:t>Transport*</a:t>
            </a:r>
            <a:endParaRPr lang="en-US" sz="8000" b="1" dirty="0"/>
          </a:p>
        </p:txBody>
      </p:sp>
      <p:pic>
        <p:nvPicPr>
          <p:cNvPr id="160773" name="Picture 5" descr="activ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5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Random Things You Should Know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579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Metabolic pathway </a:t>
            </a:r>
            <a:r>
              <a:rPr lang="en-US" dirty="0" smtClean="0"/>
              <a:t>= something that describes a chemical process in the body</a:t>
            </a:r>
          </a:p>
          <a:p>
            <a:r>
              <a:rPr lang="en-US" b="1" dirty="0" smtClean="0"/>
              <a:t>Dilute</a:t>
            </a:r>
            <a:r>
              <a:rPr lang="en-US" dirty="0" smtClean="0"/>
              <a:t> = not concentrated (more water, less solute)</a:t>
            </a:r>
          </a:p>
          <a:p>
            <a:r>
              <a:rPr lang="en-US" b="1" dirty="0" smtClean="0"/>
              <a:t>Nephron</a:t>
            </a:r>
            <a:r>
              <a:rPr lang="en-US" dirty="0" smtClean="0"/>
              <a:t> = basic functional unit of the kidney; involved in filtration of fluid and urine production</a:t>
            </a:r>
          </a:p>
          <a:p>
            <a:r>
              <a:rPr lang="en-US" b="1" dirty="0" smtClean="0"/>
              <a:t>ADH</a:t>
            </a:r>
            <a:r>
              <a:rPr lang="en-US" dirty="0" smtClean="0"/>
              <a:t> = Antidiuretic Hormone</a:t>
            </a:r>
          </a:p>
          <a:p>
            <a:pPr lvl="1"/>
            <a:r>
              <a:rPr lang="en-US" dirty="0" smtClean="0"/>
              <a:t>Hormone in kidneys that help regulate blood pressure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079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Study Tips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600200"/>
            <a:ext cx="8466667" cy="5003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all the slides by reading them over.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yourself by asking yourself questions on the material from the slides.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“cheat sheet” from the review notes.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Rewrite the material and concepts </a:t>
            </a:r>
            <a:r>
              <a:rPr lang="en-US" b="1" dirty="0" smtClean="0"/>
              <a:t>from memory </a:t>
            </a:r>
            <a:r>
              <a:rPr lang="en-US" dirty="0" smtClean="0"/>
              <a:t>on a blank sheet of paper.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concepts to a study partner.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Re-watch videos on topics you still need help with.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0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397" b="539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3436999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bg1"/>
                </a:solidFill>
              </a:rPr>
              <a:t>DON’T  MAKE IT AN OPTION!!!</a:t>
            </a:r>
            <a:endParaRPr lang="en-US" sz="5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4231" y="2130425"/>
            <a:ext cx="8123969" cy="1470025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Homeostasis:</a:t>
            </a:r>
            <a:br>
              <a:rPr lang="en-US" sz="7200" b="1" dirty="0" smtClean="0"/>
            </a:br>
            <a:r>
              <a:rPr lang="en-US" sz="7200" b="1" dirty="0" smtClean="0"/>
              <a:t>Positive vs. Negative Feedback Control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940709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2028</Words>
  <Application>Microsoft Macintosh PowerPoint</Application>
  <PresentationFormat>On-screen Show (4:3)</PresentationFormat>
  <Paragraphs>384</Paragraphs>
  <Slides>74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Office Theme</vt:lpstr>
      <vt:lpstr>Microsoft Clip Gallery</vt:lpstr>
      <vt:lpstr>Microsoft Word 97 - 2004 Document</vt:lpstr>
      <vt:lpstr>Biology Catalyst  Monday, 1/21/14</vt:lpstr>
      <vt:lpstr>GPoints</vt:lpstr>
      <vt:lpstr>Biology Agenda 1/21/14</vt:lpstr>
      <vt:lpstr>Objective(s) 1/21/14</vt:lpstr>
      <vt:lpstr>Comments on Benchmark Exam#2</vt:lpstr>
      <vt:lpstr>Benchmark Exam #2 Topics</vt:lpstr>
      <vt:lpstr>During this Review</vt:lpstr>
      <vt:lpstr>PowerPoint Presentation</vt:lpstr>
      <vt:lpstr>Homeostasis: Positive vs. Negative Feedback Control</vt:lpstr>
      <vt:lpstr>PowerPoint Presentation</vt:lpstr>
      <vt:lpstr>POSITIVE vs NEGATIVE FEEDBACK LOOP</vt:lpstr>
      <vt:lpstr>Positive vs Negative Feedback Control</vt:lpstr>
      <vt:lpstr>ENZYMES</vt:lpstr>
      <vt:lpstr>Enzymes</vt:lpstr>
      <vt:lpstr>General Formula for Reactions</vt:lpstr>
      <vt:lpstr>How do Enzymes Work?</vt:lpstr>
      <vt:lpstr>PowerPoint Presentation</vt:lpstr>
      <vt:lpstr>Enzymes</vt:lpstr>
      <vt:lpstr>What’s an Enzyme?</vt:lpstr>
      <vt:lpstr>Substrates</vt:lpstr>
      <vt:lpstr>Active Sites</vt:lpstr>
      <vt:lpstr>Enzymes</vt:lpstr>
      <vt:lpstr>Enzymes</vt:lpstr>
      <vt:lpstr>Factors Affecting Enzyme Activity</vt:lpstr>
      <vt:lpstr>Factors that can change the shape of Enzymes</vt:lpstr>
      <vt:lpstr>Effects of Temperature on Enzyme Activity</vt:lpstr>
      <vt:lpstr>Effects of pH on Enzyme Activity</vt:lpstr>
      <vt:lpstr>What does this graph tell us?</vt:lpstr>
      <vt:lpstr>What does this graph tell us?</vt:lpstr>
      <vt:lpstr>Acids, Bases, and pH</vt:lpstr>
      <vt:lpstr>Example of a Metabolic Pathway Involving Enzymes</vt:lpstr>
      <vt:lpstr>QUESTION</vt:lpstr>
      <vt:lpstr>Practice Regents* Question</vt:lpstr>
      <vt:lpstr>Practice Regents Question</vt:lpstr>
      <vt:lpstr>Practice Regents Question</vt:lpstr>
      <vt:lpstr>Practice Regents Question</vt:lpstr>
      <vt:lpstr>TIPS on Open-Ended Responses</vt:lpstr>
      <vt:lpstr>PowerPoint Presentation</vt:lpstr>
      <vt:lpstr>Macromolecules</vt:lpstr>
      <vt:lpstr>Carbohydrates</vt:lpstr>
      <vt:lpstr>Lipids</vt:lpstr>
      <vt:lpstr>Amino Acids</vt:lpstr>
      <vt:lpstr>Protein structure</vt:lpstr>
      <vt:lpstr>Functions of Proteins</vt:lpstr>
      <vt:lpstr>Nucleic Acids</vt:lpstr>
      <vt:lpstr>Nucleotide structure  (basic unit of nucleic acid)</vt:lpstr>
      <vt:lpstr>Eukaryotic Cell</vt:lpstr>
      <vt:lpstr>Structure of the Cell Membrane</vt:lpstr>
      <vt:lpstr>Functions of the Cell Membrane</vt:lpstr>
      <vt:lpstr>Polar vs. Nonpolar</vt:lpstr>
      <vt:lpstr>Cell Membrane*</vt:lpstr>
      <vt:lpstr>PowerPoint Presentation</vt:lpstr>
      <vt:lpstr>Cell Membrane *</vt:lpstr>
      <vt:lpstr>Semipermeable Membrane</vt:lpstr>
      <vt:lpstr>PowerPoint Presentation</vt:lpstr>
      <vt:lpstr>PowerPoint Presentation</vt:lpstr>
      <vt:lpstr>PROTEIN CHANNEL</vt:lpstr>
      <vt:lpstr>PowerPoint Presentation</vt:lpstr>
      <vt:lpstr>DIFFUSION</vt:lpstr>
      <vt:lpstr>PowerPoint Presentation</vt:lpstr>
      <vt:lpstr>OSMOSIS</vt:lpstr>
      <vt:lpstr>PowerPoint Presentation</vt:lpstr>
      <vt:lpstr>Hypotonic Solution</vt:lpstr>
      <vt:lpstr>Hypertonic Solution</vt:lpstr>
      <vt:lpstr>Types of Solutions</vt:lpstr>
      <vt:lpstr>Osmosis and Plant Cells</vt:lpstr>
      <vt:lpstr>Gummy Bear Experiment</vt:lpstr>
      <vt:lpstr>Facilitated Diffusion</vt:lpstr>
      <vt:lpstr>Facillitated Diffusion</vt:lpstr>
      <vt:lpstr>Diffusion vs. Facillitated Diffusion</vt:lpstr>
      <vt:lpstr>Active Transport</vt:lpstr>
      <vt:lpstr>Active Transport*</vt:lpstr>
      <vt:lpstr>Random Things You Should Know</vt:lpstr>
      <vt:lpstr>Study Tips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vs Negative Feedback Control</dc:title>
  <dc:creator>Bruce Gutierrez</dc:creator>
  <cp:lastModifiedBy>Bruce Gutierrez</cp:lastModifiedBy>
  <cp:revision>85</cp:revision>
  <dcterms:created xsi:type="dcterms:W3CDTF">2014-01-21T03:49:09Z</dcterms:created>
  <dcterms:modified xsi:type="dcterms:W3CDTF">2014-01-21T13:26:42Z</dcterms:modified>
</cp:coreProperties>
</file>