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78" r:id="rId2"/>
    <p:sldId id="279" r:id="rId3"/>
    <p:sldId id="282" r:id="rId4"/>
    <p:sldId id="283" r:id="rId5"/>
    <p:sldId id="285" r:id="rId6"/>
    <p:sldId id="286" r:id="rId7"/>
    <p:sldId id="287" r:id="rId8"/>
    <p:sldId id="256" r:id="rId9"/>
    <p:sldId id="280" r:id="rId10"/>
    <p:sldId id="258" r:id="rId11"/>
    <p:sldId id="288" r:id="rId12"/>
    <p:sldId id="259" r:id="rId13"/>
    <p:sldId id="260" r:id="rId14"/>
    <p:sldId id="261" r:id="rId15"/>
    <p:sldId id="284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7" r:id="rId31"/>
    <p:sldId id="276" r:id="rId3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1/22/12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1/22/12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1/22/12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1/22/12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1/23/12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/>
              <a:t>1. Review Answers in Benchmark Review Packet (10 minutes)</a:t>
            </a:r>
          </a:p>
          <a:p>
            <a:r>
              <a:rPr lang="en-US" sz="3200" dirty="0" smtClean="0"/>
              <a:t>2. Stations Practice (37 minutes)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Do Now:</a:t>
            </a:r>
          </a:p>
          <a:p>
            <a:pPr marL="114300" indent="0">
              <a:buNone/>
            </a:pPr>
            <a:r>
              <a:rPr lang="en-US" sz="3200" dirty="0" smtClean="0"/>
              <a:t>Look over your review packet from last week. Which topics would you like me to review the most? I will come around and check to see that you’ve attempted to complete the packet.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25523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How many unpaired electrons does Carbon have?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sz="3200" dirty="0" smtClean="0"/>
          </a:p>
          <a:p>
            <a:pPr marL="114300" indent="0">
              <a:buNone/>
            </a:pPr>
            <a:r>
              <a:rPr lang="en-US" sz="3200" dirty="0" smtClean="0"/>
              <a:t>2 unpaired electrons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34695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. How many unpaired electrons does Sodium have?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sz="3200" dirty="0" smtClean="0"/>
          </a:p>
          <a:p>
            <a:pPr marL="114300" indent="0">
              <a:buNone/>
            </a:pPr>
            <a:r>
              <a:rPr lang="en-US" sz="3200" dirty="0"/>
              <a:t>1</a:t>
            </a:r>
            <a:r>
              <a:rPr lang="en-US" sz="3200" dirty="0" smtClean="0"/>
              <a:t> unpaired electron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42070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9181"/>
            <a:ext cx="7620000" cy="1143000"/>
          </a:xfrm>
        </p:spPr>
        <p:txBody>
          <a:bodyPr/>
          <a:lstStyle/>
          <a:p>
            <a:pPr lvl="0"/>
            <a:r>
              <a:rPr lang="en-US" dirty="0" smtClean="0"/>
              <a:t>6. Which </a:t>
            </a:r>
            <a:r>
              <a:rPr lang="en-US" dirty="0"/>
              <a:t>of the elements below have a ground-state, neutral electron configuration of [</a:t>
            </a:r>
            <a:r>
              <a:rPr lang="en-US" dirty="0" err="1"/>
              <a:t>Ar</a:t>
            </a:r>
            <a:r>
              <a:rPr lang="en-US" dirty="0"/>
              <a:t>]4s</a:t>
            </a:r>
            <a:r>
              <a:rPr lang="en-US" baseline="30000" dirty="0"/>
              <a:t>2</a:t>
            </a:r>
            <a:r>
              <a:rPr lang="en-US" dirty="0"/>
              <a:t>3d</a:t>
            </a:r>
            <a:r>
              <a:rPr lang="en-US" baseline="30000" dirty="0"/>
              <a:t>10</a:t>
            </a:r>
            <a:r>
              <a:rPr lang="en-US" dirty="0"/>
              <a:t>4p</a:t>
            </a:r>
            <a:r>
              <a:rPr lang="en-US" baseline="30000" dirty="0"/>
              <a:t>1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235" y="339189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sz="3200" dirty="0" smtClean="0"/>
          </a:p>
          <a:p>
            <a:pPr marL="114300" indent="0">
              <a:buNone/>
            </a:pPr>
            <a:r>
              <a:rPr lang="en-US" sz="3200" dirty="0" smtClean="0"/>
              <a:t>a. Gallium (</a:t>
            </a:r>
            <a:r>
              <a:rPr lang="en-US" sz="3200" dirty="0" err="1" smtClean="0"/>
              <a:t>Ga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80726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3912"/>
            <a:ext cx="7620000" cy="1143000"/>
          </a:xfrm>
        </p:spPr>
        <p:txBody>
          <a:bodyPr/>
          <a:lstStyle/>
          <a:p>
            <a:pPr lvl="0"/>
            <a:r>
              <a:rPr lang="en-US" dirty="0"/>
              <a:t>7</a:t>
            </a:r>
            <a:r>
              <a:rPr lang="en-US" dirty="0" smtClean="0"/>
              <a:t>. How </a:t>
            </a:r>
            <a:r>
              <a:rPr lang="en-US" dirty="0"/>
              <a:t>many valence electrons does this element have: [Kr]5s</a:t>
            </a:r>
            <a:r>
              <a:rPr lang="en-US" baseline="30000" dirty="0"/>
              <a:t>2</a:t>
            </a:r>
            <a:r>
              <a:rPr lang="en-US" dirty="0"/>
              <a:t>4d</a:t>
            </a:r>
            <a:r>
              <a:rPr lang="en-US" baseline="30000" dirty="0"/>
              <a:t>10</a:t>
            </a:r>
            <a:r>
              <a:rPr lang="en-US" dirty="0"/>
              <a:t> have?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839" y="3043989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2 valence electrons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22960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4724"/>
            <a:ext cx="7620000" cy="1143000"/>
          </a:xfrm>
        </p:spPr>
        <p:txBody>
          <a:bodyPr/>
          <a:lstStyle/>
          <a:p>
            <a:r>
              <a:rPr lang="en-US" dirty="0"/>
              <a:t>8</a:t>
            </a:r>
            <a:r>
              <a:rPr lang="en-US" dirty="0" smtClean="0"/>
              <a:t>. How </a:t>
            </a:r>
            <a:r>
              <a:rPr lang="en-US" dirty="0"/>
              <a:t>many inner electrons does this element have: 1s</a:t>
            </a:r>
            <a:r>
              <a:rPr lang="en-US" baseline="30000" dirty="0"/>
              <a:t>2</a:t>
            </a:r>
            <a:r>
              <a:rPr lang="en-US" dirty="0"/>
              <a:t>2s</a:t>
            </a:r>
            <a:r>
              <a:rPr lang="en-US" baseline="30000" dirty="0"/>
              <a:t>2</a:t>
            </a:r>
            <a:r>
              <a:rPr lang="en-US" dirty="0"/>
              <a:t>2p</a:t>
            </a:r>
            <a:r>
              <a:rPr lang="en-US" baseline="30000" dirty="0"/>
              <a:t>6</a:t>
            </a:r>
            <a:r>
              <a:rPr lang="en-US" dirty="0"/>
              <a:t>?	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6508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2 valence electrons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87660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4736"/>
            <a:ext cx="7620000" cy="1143000"/>
          </a:xfrm>
        </p:spPr>
        <p:txBody>
          <a:bodyPr/>
          <a:lstStyle/>
          <a:p>
            <a:r>
              <a:rPr lang="en-US" dirty="0" smtClean="0"/>
              <a:t>Chemical Bonding/Naming Compounds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383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9138"/>
            <a:ext cx="7620000" cy="1143000"/>
          </a:xfrm>
        </p:spPr>
        <p:txBody>
          <a:bodyPr/>
          <a:lstStyle/>
          <a:p>
            <a:pPr lvl="0"/>
            <a:r>
              <a:rPr lang="en-US" dirty="0" smtClean="0"/>
              <a:t>1. Explain </a:t>
            </a:r>
            <a:r>
              <a:rPr lang="en-US" dirty="0"/>
              <a:t>the difference between ionic and covalent compounds.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61384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Ionic compounds come from the electrical attraction between </a:t>
            </a:r>
            <a:r>
              <a:rPr lang="en-US" sz="3200" dirty="0" err="1" smtClean="0"/>
              <a:t>cations</a:t>
            </a:r>
            <a:r>
              <a:rPr lang="en-US" sz="3200" dirty="0" smtClean="0"/>
              <a:t> and anions, which form after electrons are TRANSFERRED. Covalent compounds form when electrons are SHARED between two atoms.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61351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6576"/>
            <a:ext cx="7620000" cy="1143000"/>
          </a:xfrm>
        </p:spPr>
        <p:txBody>
          <a:bodyPr/>
          <a:lstStyle/>
          <a:p>
            <a:pPr lvl="0"/>
            <a:r>
              <a:rPr lang="en-US" dirty="0" smtClean="0"/>
              <a:t>2. </a:t>
            </a:r>
            <a:r>
              <a:rPr lang="en-US" i="1" dirty="0" smtClean="0"/>
              <a:t>True </a:t>
            </a:r>
            <a:r>
              <a:rPr lang="en-US" i="1" dirty="0"/>
              <a:t>or false.</a:t>
            </a:r>
            <a:r>
              <a:rPr lang="en-US" dirty="0"/>
              <a:t> When naming an ionic compound, you use prefixes. Explain your choice.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61385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False. Prefixes are only used for covalent compounds (no metals are present in the compound.)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4954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How can you tell if a given compound is ionic or covalent?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If the compound contains a metal (an element from the left side of the periodic table), it is ionic. If it doesn’t, it’s covalent.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20363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7638"/>
            <a:ext cx="7620000" cy="1143000"/>
          </a:xfrm>
        </p:spPr>
        <p:txBody>
          <a:bodyPr/>
          <a:lstStyle/>
          <a:p>
            <a:pPr lvl="0"/>
            <a:r>
              <a:rPr lang="en-US" dirty="0" smtClean="0"/>
              <a:t>4. Classify </a:t>
            </a:r>
            <a:r>
              <a:rPr lang="en-US" dirty="0"/>
              <a:t>the following compounds as either ionic or covalent. Write how you know next to your classification: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78780"/>
            <a:ext cx="7620000" cy="4800600"/>
          </a:xfrm>
        </p:spPr>
        <p:txBody>
          <a:bodyPr>
            <a:normAutofit/>
          </a:bodyPr>
          <a:lstStyle/>
          <a:p>
            <a:pPr lvl="0"/>
            <a:r>
              <a:rPr lang="en-US" sz="3200" dirty="0" smtClean="0"/>
              <a:t>CO - covalent (no metal)</a:t>
            </a:r>
            <a:endParaRPr lang="en-US" sz="3200" dirty="0"/>
          </a:p>
          <a:p>
            <a:pPr lvl="0"/>
            <a:r>
              <a:rPr lang="en-US" sz="3200" dirty="0" err="1" smtClean="0"/>
              <a:t>FeO</a:t>
            </a:r>
            <a:r>
              <a:rPr lang="en-US" sz="3200" dirty="0" smtClean="0"/>
              <a:t>- ionic (has a metal; Fe)</a:t>
            </a:r>
            <a:endParaRPr lang="en-US" sz="3200" dirty="0"/>
          </a:p>
          <a:p>
            <a:pPr lvl="0"/>
            <a:r>
              <a:rPr lang="en-US" sz="3200" dirty="0" smtClean="0"/>
              <a:t>As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 – covalent ( no metal)</a:t>
            </a:r>
            <a:endParaRPr lang="en-US" sz="3200" dirty="0"/>
          </a:p>
          <a:p>
            <a:pPr lvl="0"/>
            <a:r>
              <a:rPr lang="en-US" sz="3200" dirty="0" err="1"/>
              <a:t>Tetraphosphorus</a:t>
            </a:r>
            <a:r>
              <a:rPr lang="en-US" sz="3200" dirty="0"/>
              <a:t> </a:t>
            </a:r>
            <a:r>
              <a:rPr lang="en-US" sz="3200" dirty="0" err="1" smtClean="0"/>
              <a:t>decoxide</a:t>
            </a:r>
            <a:r>
              <a:rPr lang="en-US" sz="3200" dirty="0" smtClean="0"/>
              <a:t> – covalent ( no metal)</a:t>
            </a:r>
            <a:endParaRPr lang="en-US" sz="3200" dirty="0"/>
          </a:p>
          <a:p>
            <a:pPr lvl="0"/>
            <a:r>
              <a:rPr lang="en-US" sz="3200" dirty="0" err="1" smtClean="0"/>
              <a:t>CaO</a:t>
            </a:r>
            <a:r>
              <a:rPr lang="en-US" sz="3200" dirty="0" smtClean="0"/>
              <a:t> – ionic (has a metal; </a:t>
            </a:r>
            <a:r>
              <a:rPr lang="en-US" sz="3200" dirty="0" err="1" smtClean="0"/>
              <a:t>Ca</a:t>
            </a:r>
            <a:r>
              <a:rPr lang="en-US" sz="3200" dirty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48161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 #2 Review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3200" dirty="0" smtClean="0"/>
              <a:t>The correct answer for each question or type of question will be displayed on the screen. If your answers do NOT match to what I have displayed, make the corrections on your packet. 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Now is the time to ask questions!</a:t>
            </a:r>
          </a:p>
          <a:p>
            <a:pPr marL="114300" indent="0">
              <a:buNone/>
            </a:pPr>
            <a:r>
              <a:rPr lang="en-US" sz="3200" dirty="0" smtClean="0"/>
              <a:t>*Remember that tutoring is available during 7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period and after school! (except today because of half-day/teacher in-service)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73813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8700"/>
            <a:ext cx="7620000" cy="1143000"/>
          </a:xfrm>
        </p:spPr>
        <p:txBody>
          <a:bodyPr/>
          <a:lstStyle/>
          <a:p>
            <a:pPr lvl="0"/>
            <a:r>
              <a:rPr lang="en-US" dirty="0" smtClean="0"/>
              <a:t>5. What </a:t>
            </a:r>
            <a:r>
              <a:rPr lang="en-US" dirty="0"/>
              <a:t>is the compound that forms when potassium and sulfur form a bond?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5162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K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 S</a:t>
            </a:r>
            <a:r>
              <a:rPr lang="en-US" sz="3200" baseline="30000" dirty="0" smtClean="0"/>
              <a:t>2-</a:t>
            </a:r>
            <a:r>
              <a:rPr lang="en-US" sz="3200" dirty="0" smtClean="0"/>
              <a:t> -&gt; K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S</a:t>
            </a:r>
          </a:p>
          <a:p>
            <a:pPr marL="114300" indent="0">
              <a:buNone/>
            </a:pPr>
            <a:r>
              <a:rPr lang="en-US" sz="3200" dirty="0" smtClean="0"/>
              <a:t>c</a:t>
            </a:r>
            <a:r>
              <a:rPr lang="en-US" sz="3200" dirty="0"/>
              <a:t>. K</a:t>
            </a:r>
            <a:r>
              <a:rPr lang="en-US" sz="3200" baseline="-25000" dirty="0"/>
              <a:t>2</a:t>
            </a:r>
            <a:r>
              <a:rPr lang="en-US" sz="3200" dirty="0"/>
              <a:t>S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68986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8761"/>
            <a:ext cx="7620000" cy="1143000"/>
          </a:xfrm>
        </p:spPr>
        <p:txBody>
          <a:bodyPr/>
          <a:lstStyle/>
          <a:p>
            <a:pPr lvl="0"/>
            <a:r>
              <a:rPr lang="en-US" dirty="0" smtClean="0"/>
              <a:t>6. /7. What </a:t>
            </a:r>
            <a:r>
              <a:rPr lang="en-US" dirty="0"/>
              <a:t>is the compound that forms when sodium and nitrogen ions combine?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74323"/>
            <a:ext cx="7620000" cy="4800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Sodium nitride Na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09959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7620000" cy="1143000"/>
          </a:xfrm>
        </p:spPr>
        <p:txBody>
          <a:bodyPr/>
          <a:lstStyle/>
          <a:p>
            <a:pPr lvl="0"/>
            <a:r>
              <a:rPr lang="en-US" dirty="0" smtClean="0"/>
              <a:t>8. What </a:t>
            </a:r>
            <a:r>
              <a:rPr lang="en-US" dirty="0"/>
              <a:t>ions does Ca</a:t>
            </a:r>
            <a:r>
              <a:rPr lang="en-US" baseline="-25000" dirty="0"/>
              <a:t>3</a:t>
            </a:r>
            <a:r>
              <a:rPr lang="en-US" dirty="0"/>
              <a:t>(PO</a:t>
            </a:r>
            <a:r>
              <a:rPr lang="en-US" baseline="-25000" dirty="0"/>
              <a:t>4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 come from?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465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Ca</a:t>
            </a:r>
            <a:r>
              <a:rPr lang="en-US" sz="3200" baseline="30000" dirty="0" smtClean="0"/>
              <a:t>2+</a:t>
            </a:r>
            <a:r>
              <a:rPr lang="en-US" sz="3200" dirty="0" smtClean="0"/>
              <a:t> and PO</a:t>
            </a:r>
            <a:r>
              <a:rPr lang="en-US" sz="3200" baseline="-25000" dirty="0" smtClean="0"/>
              <a:t>4</a:t>
            </a:r>
            <a:r>
              <a:rPr lang="en-US" sz="3200" baseline="30000" dirty="0" smtClean="0"/>
              <a:t>3-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72355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9. Why </a:t>
            </a:r>
            <a:r>
              <a:rPr lang="en-US" dirty="0"/>
              <a:t>is the following compound incorrectly named: </a:t>
            </a:r>
            <a:r>
              <a:rPr lang="en-US" dirty="0" err="1"/>
              <a:t>trimagnesium</a:t>
            </a:r>
            <a:r>
              <a:rPr lang="en-US" dirty="0"/>
              <a:t> </a:t>
            </a:r>
            <a:r>
              <a:rPr lang="en-US" dirty="0" err="1"/>
              <a:t>dinitride</a:t>
            </a:r>
            <a:r>
              <a:rPr lang="en-US" dirty="0"/>
              <a:t>, Mg</a:t>
            </a:r>
            <a:r>
              <a:rPr lang="en-US" baseline="-25000" dirty="0"/>
              <a:t>3</a:t>
            </a:r>
            <a:r>
              <a:rPr lang="en-US" dirty="0"/>
              <a:t>N</a:t>
            </a:r>
            <a:r>
              <a:rPr lang="en-US" baseline="-25000" dirty="0"/>
              <a:t>2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836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b. Mg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N</a:t>
            </a:r>
            <a:r>
              <a:rPr lang="en-US" sz="3200" baseline="-25000" dirty="0" smtClean="0"/>
              <a:t>2 </a:t>
            </a:r>
            <a:r>
              <a:rPr lang="en-US" sz="3200" dirty="0"/>
              <a:t>is an ionic compound and therefore does not need prefixes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6007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10. Name </a:t>
            </a:r>
            <a:r>
              <a:rPr lang="en-US" dirty="0"/>
              <a:t>the following compounds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3200" dirty="0" smtClean="0"/>
              <a:t>BeCl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/>
              </a:rPr>
              <a:t> Beryllium chloride</a:t>
            </a:r>
            <a:endParaRPr lang="en-US" sz="3200" dirty="0"/>
          </a:p>
          <a:p>
            <a:pPr marL="114300" indent="0">
              <a:buNone/>
            </a:pPr>
            <a:endParaRPr lang="en-US" sz="3200" dirty="0"/>
          </a:p>
          <a:p>
            <a:r>
              <a:rPr lang="en-US" sz="3200" dirty="0" smtClean="0"/>
              <a:t>P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10 </a:t>
            </a:r>
            <a:r>
              <a:rPr lang="en-US" sz="3200" dirty="0">
                <a:sym typeface="Wingdings"/>
              </a:rPr>
              <a:t> </a:t>
            </a:r>
            <a:r>
              <a:rPr lang="en-US" sz="3200" dirty="0" err="1" smtClean="0">
                <a:sym typeface="Wingdings"/>
              </a:rPr>
              <a:t>tetraphosphorus</a:t>
            </a:r>
            <a:r>
              <a:rPr lang="en-US" sz="3200" dirty="0" smtClean="0">
                <a:sym typeface="Wingdings"/>
              </a:rPr>
              <a:t> </a:t>
            </a:r>
            <a:r>
              <a:rPr lang="en-US" sz="3200" dirty="0" err="1" smtClean="0">
                <a:sym typeface="Wingdings"/>
              </a:rPr>
              <a:t>decoxide</a:t>
            </a:r>
            <a:endParaRPr lang="en-US" sz="3200" dirty="0"/>
          </a:p>
          <a:p>
            <a:endParaRPr lang="en-US" sz="3200" dirty="0"/>
          </a:p>
          <a:p>
            <a:r>
              <a:rPr lang="en-US" sz="3200" dirty="0" smtClean="0"/>
              <a:t>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5</a:t>
            </a:r>
            <a:r>
              <a:rPr lang="en-US" sz="3200" dirty="0">
                <a:sym typeface="Wingdings"/>
              </a:rPr>
              <a:t> </a:t>
            </a:r>
            <a:r>
              <a:rPr lang="en-US" sz="3200" dirty="0" err="1" smtClean="0">
                <a:sym typeface="Wingdings"/>
              </a:rPr>
              <a:t>dinitrogen</a:t>
            </a:r>
            <a:r>
              <a:rPr lang="en-US" sz="3200" dirty="0" smtClean="0">
                <a:sym typeface="Wingdings"/>
              </a:rPr>
              <a:t> </a:t>
            </a:r>
            <a:r>
              <a:rPr lang="en-US" sz="3200" dirty="0" err="1" smtClean="0">
                <a:sym typeface="Wingdings"/>
              </a:rPr>
              <a:t>pentaoxide</a:t>
            </a:r>
            <a:endParaRPr lang="en-US" sz="3200" dirty="0"/>
          </a:p>
          <a:p>
            <a:endParaRPr lang="en-US" sz="3200" dirty="0"/>
          </a:p>
          <a:p>
            <a:r>
              <a:rPr lang="en-US" sz="3200" dirty="0" err="1" smtClean="0"/>
              <a:t>ZrS</a:t>
            </a:r>
            <a:r>
              <a:rPr lang="en-US" sz="3200" dirty="0" smtClean="0"/>
              <a:t> </a:t>
            </a:r>
            <a:r>
              <a:rPr lang="en-US" sz="3200" dirty="0">
                <a:sym typeface="Wingdings"/>
              </a:rPr>
              <a:t> </a:t>
            </a:r>
            <a:r>
              <a:rPr lang="en-US" sz="3200" dirty="0" smtClean="0">
                <a:sym typeface="Wingdings"/>
              </a:rPr>
              <a:t>zirconium sulfide</a:t>
            </a:r>
            <a:endParaRPr lang="en-US" sz="3200" dirty="0"/>
          </a:p>
          <a:p>
            <a:pPr marL="114300" indent="0">
              <a:buNone/>
            </a:pPr>
            <a:endParaRPr lang="en-US" sz="3200" dirty="0"/>
          </a:p>
          <a:p>
            <a:r>
              <a:rPr lang="en-US" sz="3200" dirty="0" smtClean="0"/>
              <a:t>PdSO</a:t>
            </a:r>
            <a:r>
              <a:rPr lang="en-US" sz="3200" baseline="-25000" dirty="0" smtClean="0"/>
              <a:t>4</a:t>
            </a:r>
            <a:r>
              <a:rPr lang="en-US" sz="3200" dirty="0">
                <a:sym typeface="Wingdings"/>
              </a:rPr>
              <a:t> </a:t>
            </a:r>
            <a:r>
              <a:rPr lang="en-US" sz="3200" dirty="0" smtClean="0">
                <a:sym typeface="Wingdings"/>
              </a:rPr>
              <a:t>palladium sulfate</a:t>
            </a:r>
            <a:endParaRPr lang="en-US" sz="3200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574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11. What </a:t>
            </a:r>
            <a:r>
              <a:rPr lang="en-US" dirty="0"/>
              <a:t>is the chemical formula of chromium (III) sulfate?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236" y="2574323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d. Cr</a:t>
            </a:r>
            <a:r>
              <a:rPr lang="en-US" sz="3200" baseline="-25000" dirty="0" smtClean="0"/>
              <a:t>2</a:t>
            </a:r>
            <a:r>
              <a:rPr lang="en-US" sz="3200" dirty="0"/>
              <a:t>(SO</a:t>
            </a:r>
            <a:r>
              <a:rPr lang="en-US" sz="3200" baseline="-25000" dirty="0"/>
              <a:t>4</a:t>
            </a:r>
            <a:r>
              <a:rPr lang="en-US" sz="3200" dirty="0"/>
              <a:t>)</a:t>
            </a:r>
            <a:r>
              <a:rPr lang="en-US" sz="3200" baseline="-25000" dirty="0"/>
              <a:t>3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5169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12. What </a:t>
            </a:r>
            <a:r>
              <a:rPr lang="en-US" dirty="0"/>
              <a:t>is the name of V</a:t>
            </a:r>
            <a:r>
              <a:rPr lang="en-US" baseline="-25000" dirty="0"/>
              <a:t>3</a:t>
            </a:r>
            <a:r>
              <a:rPr lang="en-US" dirty="0"/>
              <a:t>(PO</a:t>
            </a:r>
            <a:r>
              <a:rPr lang="en-US" baseline="-25000" dirty="0"/>
              <a:t>4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?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Vanadium (II) phosphate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0503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13. Which </a:t>
            </a:r>
            <a:r>
              <a:rPr lang="en-US" dirty="0"/>
              <a:t>of the following compounds are incorrectly named?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56928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b. K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N</a:t>
            </a:r>
            <a:r>
              <a:rPr lang="en-US" sz="3200" dirty="0"/>
              <a:t>, </a:t>
            </a:r>
            <a:r>
              <a:rPr lang="en-US" sz="3200" dirty="0" err="1"/>
              <a:t>dipotassium</a:t>
            </a:r>
            <a:r>
              <a:rPr lang="en-US" sz="3200" dirty="0"/>
              <a:t> </a:t>
            </a:r>
            <a:r>
              <a:rPr lang="en-US" sz="3200" dirty="0" err="1"/>
              <a:t>mononitride</a:t>
            </a:r>
            <a:r>
              <a:rPr lang="en-US" sz="3200" dirty="0"/>
              <a:t> </a:t>
            </a:r>
            <a:endParaRPr lang="en-US" sz="3200" dirty="0" smtClean="0"/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K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N is an ionic compound so when naming it, no prefixes are needed.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23467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119"/>
            <a:ext cx="7620000" cy="1143000"/>
          </a:xfrm>
        </p:spPr>
        <p:txBody>
          <a:bodyPr/>
          <a:lstStyle/>
          <a:p>
            <a:pPr lvl="0"/>
            <a:r>
              <a:rPr lang="en-US" dirty="0" smtClean="0"/>
              <a:t>14. Write </a:t>
            </a:r>
            <a:r>
              <a:rPr lang="en-US" dirty="0"/>
              <a:t>the chemical formula for the following compounds: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620000" cy="4800600"/>
          </a:xfrm>
        </p:spPr>
        <p:txBody>
          <a:bodyPr>
            <a:noAutofit/>
          </a:bodyPr>
          <a:lstStyle/>
          <a:p>
            <a:pPr lvl="0"/>
            <a:r>
              <a:rPr lang="en-US" sz="3200" dirty="0" smtClean="0"/>
              <a:t>sodium bromide </a:t>
            </a:r>
            <a:r>
              <a:rPr lang="en-US" sz="3200" dirty="0" smtClean="0">
                <a:sym typeface="Wingdings"/>
              </a:rPr>
              <a:t> </a:t>
            </a:r>
            <a:r>
              <a:rPr lang="en-US" sz="3200" dirty="0" err="1" smtClean="0">
                <a:sym typeface="Wingdings"/>
              </a:rPr>
              <a:t>NaBr</a:t>
            </a:r>
            <a:endParaRPr lang="en-US" sz="3200" dirty="0" smtClean="0"/>
          </a:p>
          <a:p>
            <a:pPr lvl="0"/>
            <a:r>
              <a:rPr lang="en-US" sz="3200" dirty="0" smtClean="0"/>
              <a:t>calcium phosphide </a:t>
            </a:r>
            <a:r>
              <a:rPr lang="en-US" sz="3200" dirty="0" smtClean="0">
                <a:sym typeface="Wingdings"/>
              </a:rPr>
              <a:t> Ca</a:t>
            </a:r>
            <a:r>
              <a:rPr lang="en-US" sz="3200" baseline="-25000" dirty="0" smtClean="0">
                <a:sym typeface="Wingdings"/>
              </a:rPr>
              <a:t>3</a:t>
            </a:r>
            <a:r>
              <a:rPr lang="en-US" sz="3200" dirty="0" smtClean="0">
                <a:sym typeface="Wingdings"/>
              </a:rPr>
              <a:t>P</a:t>
            </a:r>
            <a:r>
              <a:rPr lang="en-US" sz="3200" baseline="-25000" dirty="0" smtClean="0">
                <a:sym typeface="Wingdings"/>
              </a:rPr>
              <a:t>2</a:t>
            </a:r>
            <a:endParaRPr lang="en-US" sz="3200" dirty="0"/>
          </a:p>
          <a:p>
            <a:pPr lvl="0"/>
            <a:r>
              <a:rPr lang="en-US" sz="3200" dirty="0"/>
              <a:t>calcium </a:t>
            </a:r>
            <a:r>
              <a:rPr lang="en-US" sz="3200" dirty="0" smtClean="0"/>
              <a:t>phosphate </a:t>
            </a:r>
            <a:r>
              <a:rPr lang="en-US" sz="3200" dirty="0" smtClean="0">
                <a:sym typeface="Wingdings"/>
              </a:rPr>
              <a:t> Ca</a:t>
            </a:r>
            <a:r>
              <a:rPr lang="en-US" sz="3200" baseline="-25000" dirty="0" smtClean="0">
                <a:sym typeface="Wingdings"/>
              </a:rPr>
              <a:t>3</a:t>
            </a:r>
            <a:r>
              <a:rPr lang="en-US" sz="3200" dirty="0" smtClean="0">
                <a:sym typeface="Wingdings"/>
              </a:rPr>
              <a:t>(PO</a:t>
            </a:r>
            <a:r>
              <a:rPr lang="en-US" sz="3200" baseline="-25000" dirty="0" smtClean="0">
                <a:sym typeface="Wingdings"/>
              </a:rPr>
              <a:t>4</a:t>
            </a:r>
            <a:r>
              <a:rPr lang="en-US" sz="3200" dirty="0" smtClean="0">
                <a:sym typeface="Wingdings"/>
              </a:rPr>
              <a:t>)</a:t>
            </a:r>
            <a:r>
              <a:rPr lang="en-US" sz="3200" baseline="-25000" dirty="0" smtClean="0">
                <a:sym typeface="Wingdings"/>
              </a:rPr>
              <a:t>2</a:t>
            </a:r>
            <a:endParaRPr lang="en-US" sz="3200" dirty="0"/>
          </a:p>
          <a:p>
            <a:pPr lvl="0"/>
            <a:r>
              <a:rPr lang="en-US" sz="3200" dirty="0"/>
              <a:t>vanadium (III) </a:t>
            </a:r>
            <a:r>
              <a:rPr lang="en-US" sz="3200" dirty="0" smtClean="0"/>
              <a:t>sulfate </a:t>
            </a:r>
            <a:r>
              <a:rPr lang="en-US" sz="3200" dirty="0" smtClean="0">
                <a:sym typeface="Wingdings"/>
              </a:rPr>
              <a:t> V</a:t>
            </a:r>
            <a:r>
              <a:rPr lang="en-US" sz="3200" baseline="-25000" dirty="0" smtClean="0">
                <a:sym typeface="Wingdings"/>
              </a:rPr>
              <a:t>2</a:t>
            </a:r>
            <a:r>
              <a:rPr lang="en-US" sz="3200" dirty="0" smtClean="0">
                <a:sym typeface="Wingdings"/>
              </a:rPr>
              <a:t>(SO</a:t>
            </a:r>
            <a:r>
              <a:rPr lang="en-US" sz="3200" baseline="-25000" dirty="0" smtClean="0">
                <a:sym typeface="Wingdings"/>
              </a:rPr>
              <a:t>4</a:t>
            </a:r>
            <a:r>
              <a:rPr lang="en-US" sz="3200" dirty="0" smtClean="0">
                <a:sym typeface="Wingdings"/>
              </a:rPr>
              <a:t>)</a:t>
            </a:r>
            <a:r>
              <a:rPr lang="en-US" sz="3200" baseline="-25000" dirty="0" smtClean="0">
                <a:sym typeface="Wingdings"/>
              </a:rPr>
              <a:t>3</a:t>
            </a:r>
            <a:endParaRPr lang="en-US" sz="3200" dirty="0"/>
          </a:p>
          <a:p>
            <a:pPr lvl="0"/>
            <a:r>
              <a:rPr lang="en-US" sz="3200" dirty="0"/>
              <a:t>vanadium (III) </a:t>
            </a:r>
            <a:r>
              <a:rPr lang="en-US" sz="3200" dirty="0" smtClean="0"/>
              <a:t>sulfide </a:t>
            </a:r>
            <a:r>
              <a:rPr lang="en-US" sz="3200" dirty="0" smtClean="0">
                <a:sym typeface="Wingdings"/>
              </a:rPr>
              <a:t> V</a:t>
            </a:r>
            <a:r>
              <a:rPr lang="en-US" sz="3200" baseline="-25000" dirty="0" smtClean="0">
                <a:sym typeface="Wingdings"/>
              </a:rPr>
              <a:t>2</a:t>
            </a:r>
            <a:r>
              <a:rPr lang="en-US" sz="3200" dirty="0" smtClean="0">
                <a:sym typeface="Wingdings"/>
              </a:rPr>
              <a:t>S</a:t>
            </a:r>
            <a:r>
              <a:rPr lang="en-US" sz="3200" baseline="-25000" dirty="0" smtClean="0">
                <a:sym typeface="Wingdings"/>
              </a:rPr>
              <a:t>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79023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620000" cy="1143000"/>
          </a:xfrm>
        </p:spPr>
        <p:txBody>
          <a:bodyPr/>
          <a:lstStyle/>
          <a:p>
            <a:pPr lvl="0"/>
            <a:r>
              <a:rPr lang="en-US" dirty="0" smtClean="0"/>
              <a:t>15. Write </a:t>
            </a:r>
            <a:r>
              <a:rPr lang="en-US" dirty="0"/>
              <a:t>the chemical formula for the following compounds: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lvl="0" indent="0">
              <a:buNone/>
            </a:pPr>
            <a:r>
              <a:rPr lang="en-US" sz="3200" dirty="0" smtClean="0"/>
              <a:t>a. </a:t>
            </a:r>
            <a:r>
              <a:rPr lang="en-US" sz="3200" dirty="0" err="1" smtClean="0"/>
              <a:t>dicarbon</a:t>
            </a:r>
            <a:r>
              <a:rPr lang="en-US" sz="3200" dirty="0" smtClean="0"/>
              <a:t> trioxide </a:t>
            </a:r>
            <a:r>
              <a:rPr lang="en-US" sz="3200" dirty="0" smtClean="0">
                <a:sym typeface="Wingdings"/>
              </a:rPr>
              <a:t> C</a:t>
            </a:r>
            <a:r>
              <a:rPr lang="en-US" sz="3200" baseline="-25000" dirty="0" smtClean="0">
                <a:sym typeface="Wingdings"/>
              </a:rPr>
              <a:t>2</a:t>
            </a:r>
            <a:r>
              <a:rPr lang="en-US" sz="3200" dirty="0" smtClean="0">
                <a:sym typeface="Wingdings"/>
              </a:rPr>
              <a:t>O</a:t>
            </a:r>
            <a:r>
              <a:rPr lang="en-US" sz="3200" baseline="-25000" dirty="0" smtClean="0">
                <a:sym typeface="Wingdings"/>
              </a:rPr>
              <a:t>3</a:t>
            </a:r>
            <a:endParaRPr lang="en-US" sz="3200" dirty="0" smtClean="0"/>
          </a:p>
          <a:p>
            <a:pPr marL="114300" lvl="0" indent="0">
              <a:buNone/>
            </a:pPr>
            <a:r>
              <a:rPr lang="en-US" sz="3200" dirty="0"/>
              <a:t> </a:t>
            </a:r>
          </a:p>
          <a:p>
            <a:pPr marL="114300" lvl="0" indent="0">
              <a:buNone/>
            </a:pPr>
            <a:r>
              <a:rPr lang="en-US" sz="3200" dirty="0" smtClean="0"/>
              <a:t>b. </a:t>
            </a:r>
            <a:r>
              <a:rPr lang="en-US" sz="3200" dirty="0" err="1" smtClean="0"/>
              <a:t>disilicon</a:t>
            </a:r>
            <a:r>
              <a:rPr lang="en-US" sz="3200" dirty="0" smtClean="0"/>
              <a:t> </a:t>
            </a:r>
            <a:r>
              <a:rPr lang="en-US" sz="3200" dirty="0" err="1" smtClean="0"/>
              <a:t>tetraphosphide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/>
              </a:rPr>
              <a:t> Si</a:t>
            </a:r>
            <a:r>
              <a:rPr lang="en-US" sz="3200" baseline="-25000" dirty="0" smtClean="0">
                <a:sym typeface="Wingdings"/>
              </a:rPr>
              <a:t>2</a:t>
            </a:r>
            <a:r>
              <a:rPr lang="en-US" sz="3200" dirty="0" smtClean="0">
                <a:sym typeface="Wingdings"/>
              </a:rPr>
              <a:t>P</a:t>
            </a:r>
            <a:r>
              <a:rPr lang="en-US" sz="3200" baseline="-25000" dirty="0" smtClean="0">
                <a:sym typeface="Wingdings"/>
              </a:rPr>
              <a:t>4</a:t>
            </a:r>
            <a:endParaRPr lang="en-US" sz="3200" dirty="0"/>
          </a:p>
          <a:p>
            <a:pPr marL="114300" indent="0">
              <a:buNone/>
            </a:pPr>
            <a:r>
              <a:rPr lang="en-US" sz="3200" dirty="0"/>
              <a:t> </a:t>
            </a:r>
          </a:p>
          <a:p>
            <a:pPr marL="114300" lvl="0" indent="0">
              <a:buNone/>
            </a:pPr>
            <a:r>
              <a:rPr lang="en-US" sz="3200" dirty="0" smtClean="0"/>
              <a:t>c. oxygen </a:t>
            </a:r>
            <a:r>
              <a:rPr lang="en-US" sz="3200" dirty="0" err="1" smtClean="0"/>
              <a:t>difluoride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/>
              </a:rPr>
              <a:t> OF</a:t>
            </a:r>
            <a:r>
              <a:rPr lang="en-US" sz="3200" baseline="-25000" dirty="0" smtClean="0">
                <a:sym typeface="Wingdings"/>
              </a:rPr>
              <a:t>2</a:t>
            </a:r>
            <a:endParaRPr lang="en-US" sz="3200" dirty="0"/>
          </a:p>
          <a:p>
            <a:pPr marL="114300" indent="0">
              <a:buNone/>
            </a:pPr>
            <a:r>
              <a:rPr lang="en-US" sz="3200" dirty="0"/>
              <a:t> </a:t>
            </a:r>
          </a:p>
          <a:p>
            <a:pPr marL="114300" lvl="0" indent="0">
              <a:buNone/>
            </a:pPr>
            <a:r>
              <a:rPr lang="en-US" sz="3200" dirty="0" smtClean="0"/>
              <a:t>d. sulfur dioxide </a:t>
            </a:r>
            <a:r>
              <a:rPr lang="en-US" sz="3200" dirty="0" smtClean="0">
                <a:sym typeface="Wingdings"/>
              </a:rPr>
              <a:t> SO</a:t>
            </a:r>
            <a:r>
              <a:rPr lang="en-US" sz="3200" baseline="-25000" dirty="0" smtClean="0">
                <a:sym typeface="Wingdings"/>
              </a:rPr>
              <a:t>2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94154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335" y="1043703"/>
            <a:ext cx="6364528" cy="5002984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Atomic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422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8600"/>
            <a:ext cx="7620000" cy="1143000"/>
          </a:xfrm>
        </p:spPr>
        <p:txBody>
          <a:bodyPr/>
          <a:lstStyle/>
          <a:p>
            <a:r>
              <a:rPr lang="en-US" dirty="0" smtClean="0"/>
              <a:t>Stations Practice. Do these as quickly and as accurately as you can. I am collecting this at the end of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831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Oxidation Numbers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Write the oxidation number for each atom in the following compounds:</a:t>
            </a:r>
          </a:p>
          <a:p>
            <a:pPr marL="114300" indent="0">
              <a:buNone/>
            </a:pPr>
            <a:endParaRPr lang="en-US" sz="3200" dirty="0"/>
          </a:p>
          <a:p>
            <a:pPr marL="571500" indent="-457200">
              <a:buAutoNum type="arabicPeriod"/>
            </a:pPr>
            <a:r>
              <a:rPr lang="en-US" sz="3200" dirty="0" smtClean="0"/>
              <a:t>NaCr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7</a:t>
            </a:r>
            <a:endParaRPr lang="en-US" sz="3200" dirty="0" smtClean="0"/>
          </a:p>
          <a:p>
            <a:pPr marL="571500" indent="-457200">
              <a:buAutoNum type="arabicPeriod"/>
            </a:pPr>
            <a:r>
              <a:rPr lang="en-US" sz="3200" dirty="0" smtClean="0"/>
              <a:t>Potassium Bicarbonate</a:t>
            </a:r>
          </a:p>
          <a:p>
            <a:pPr marL="571500" indent="-457200">
              <a:buAutoNum type="arabicPeriod"/>
            </a:pPr>
            <a:r>
              <a:rPr lang="en-US" sz="3200" dirty="0" smtClean="0"/>
              <a:t>NO</a:t>
            </a:r>
            <a:r>
              <a:rPr lang="en-US" sz="3200" baseline="-25000" dirty="0" smtClean="0"/>
              <a:t>3</a:t>
            </a:r>
            <a:r>
              <a:rPr lang="en-US" sz="3200" baseline="30000" dirty="0" smtClean="0"/>
              <a:t>-</a:t>
            </a:r>
            <a:endParaRPr lang="en-US" sz="3200" dirty="0" smtClean="0"/>
          </a:p>
          <a:p>
            <a:pPr marL="571500" indent="-457200">
              <a:buAutoNum type="arabicPeriod"/>
            </a:pPr>
            <a:r>
              <a:rPr lang="en-US" sz="3200" dirty="0" smtClean="0"/>
              <a:t>PO</a:t>
            </a:r>
            <a:r>
              <a:rPr lang="en-US" sz="3200" baseline="-25000" dirty="0" smtClean="0"/>
              <a:t>4</a:t>
            </a:r>
            <a:r>
              <a:rPr lang="en-US" sz="3200" baseline="30000" dirty="0" smtClean="0"/>
              <a:t>3-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3545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2. Define </a:t>
            </a:r>
            <a:r>
              <a:rPr lang="en-US" dirty="0"/>
              <a:t>the following terms: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9333"/>
            <a:ext cx="7620000" cy="3618172"/>
          </a:xfrm>
        </p:spPr>
        <p:txBody>
          <a:bodyPr>
            <a:noAutofit/>
          </a:bodyPr>
          <a:lstStyle/>
          <a:p>
            <a:pPr lvl="0"/>
            <a:r>
              <a:rPr lang="en-US" sz="3100" i="1" dirty="0" smtClean="0"/>
              <a:t>Electron</a:t>
            </a:r>
            <a:r>
              <a:rPr lang="en-US" sz="3100" dirty="0" smtClean="0"/>
              <a:t> – NEGATIVELY charged subatomic particles that are found outside the nucleus in orbitals</a:t>
            </a:r>
            <a:endParaRPr lang="en-US" sz="3100" dirty="0"/>
          </a:p>
          <a:p>
            <a:pPr lvl="0"/>
            <a:r>
              <a:rPr lang="en-US" sz="3100" i="1" dirty="0"/>
              <a:t>Neutron </a:t>
            </a:r>
            <a:r>
              <a:rPr lang="en-US" sz="3100" dirty="0" smtClean="0"/>
              <a:t>– electrically neutral (NO CHARGE) subatomic particles that are found inside the nucleus</a:t>
            </a:r>
            <a:endParaRPr lang="en-US" sz="3100" dirty="0"/>
          </a:p>
          <a:p>
            <a:pPr lvl="0"/>
            <a:r>
              <a:rPr lang="en-US" sz="3100" i="1" dirty="0"/>
              <a:t>Proton</a:t>
            </a:r>
            <a:r>
              <a:rPr lang="en-US" sz="3100" dirty="0"/>
              <a:t> </a:t>
            </a:r>
            <a:r>
              <a:rPr lang="en-US" sz="3100" dirty="0" smtClean="0"/>
              <a:t>– POSITIVELY charged subatomic particles that are found inside the nucleus</a:t>
            </a:r>
            <a:endParaRPr lang="en-US" sz="3100" dirty="0"/>
          </a:p>
          <a:p>
            <a:pPr lvl="0"/>
            <a:r>
              <a:rPr lang="en-US" sz="3100" i="1" dirty="0"/>
              <a:t>Nucleus</a:t>
            </a:r>
            <a:r>
              <a:rPr lang="en-US" sz="3100" dirty="0"/>
              <a:t> </a:t>
            </a:r>
            <a:r>
              <a:rPr lang="en-US" sz="3100" dirty="0" smtClean="0"/>
              <a:t>– positively charged subatomic structure found in the center region of the atom where protons and neutrons are found</a:t>
            </a:r>
            <a:endParaRPr lang="en-US" sz="3100" dirty="0"/>
          </a:p>
          <a:p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1616793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According </a:t>
            </a:r>
            <a:r>
              <a:rPr lang="en-US" dirty="0"/>
              <a:t>to Quantum Theory, electrons are found 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ORBITALS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91981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05402"/>
            <a:ext cx="7620000" cy="1143000"/>
          </a:xfrm>
        </p:spPr>
        <p:txBody>
          <a:bodyPr/>
          <a:lstStyle/>
          <a:p>
            <a:pPr lvl="0"/>
            <a:r>
              <a:rPr lang="en-US" dirty="0" smtClean="0"/>
              <a:t>4. </a:t>
            </a:r>
            <a:r>
              <a:rPr lang="en-US" dirty="0"/>
              <a:t>If an electron jumps from a lower energy shell to a higher energy shell, is energy absorbed or released?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78951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ABSORBED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3572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5274"/>
            <a:ext cx="7620000" cy="1143000"/>
          </a:xfrm>
        </p:spPr>
        <p:txBody>
          <a:bodyPr/>
          <a:lstStyle/>
          <a:p>
            <a:pPr lvl="0"/>
            <a:r>
              <a:rPr lang="en-US" dirty="0" smtClean="0"/>
              <a:t>5. If </a:t>
            </a:r>
            <a:r>
              <a:rPr lang="en-US" dirty="0"/>
              <a:t>an electron jumps from a higher energy shell to a lower energy shell, is energy absorbed or released?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87606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RELEASED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44227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35543" y="2779526"/>
            <a:ext cx="7620000" cy="1143000"/>
          </a:xfrm>
        </p:spPr>
        <p:txBody>
          <a:bodyPr/>
          <a:lstStyle/>
          <a:p>
            <a:r>
              <a:rPr lang="en-US" dirty="0" smtClean="0"/>
              <a:t>Electron Configuration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467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Configuration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#1. Sodium (white board)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3374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3045</TotalTime>
  <Words>826</Words>
  <Application>Microsoft Macintosh PowerPoint</Application>
  <PresentationFormat>On-screen Show (4:3)</PresentationFormat>
  <Paragraphs>101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Adjacency</vt:lpstr>
      <vt:lpstr>Agenda 1/23/12</vt:lpstr>
      <vt:lpstr>Benchmark #2 Review Packet</vt:lpstr>
      <vt:lpstr>PowerPoint Presentation</vt:lpstr>
      <vt:lpstr>2. Define the following terms: </vt:lpstr>
      <vt:lpstr>3. According to Quantum Theory, electrons are found in </vt:lpstr>
      <vt:lpstr>4. If an electron jumps from a lower energy shell to a higher energy shell, is energy absorbed or released? </vt:lpstr>
      <vt:lpstr>5. If an electron jumps from a higher energy shell to a lower energy shell, is energy absorbed or released? </vt:lpstr>
      <vt:lpstr>Electron Configuration</vt:lpstr>
      <vt:lpstr>Electron Configuration</vt:lpstr>
      <vt:lpstr>4. How many unpaired electrons does Carbon have?</vt:lpstr>
      <vt:lpstr>5. How many unpaired electrons does Sodium have?</vt:lpstr>
      <vt:lpstr>6. Which of the elements below have a ground-state, neutral electron configuration of [Ar]4s23d104p1?</vt:lpstr>
      <vt:lpstr>7. How many valence electrons does this element have: [Kr]5s24d10 have? </vt:lpstr>
      <vt:lpstr>8. How many inner electrons does this element have: 1s22s22p6?  </vt:lpstr>
      <vt:lpstr>Chemical Bonding/Naming Compounds</vt:lpstr>
      <vt:lpstr>1. Explain the difference between ionic and covalent compounds. </vt:lpstr>
      <vt:lpstr>2. True or false. When naming an ionic compound, you use prefixes. Explain your choice. </vt:lpstr>
      <vt:lpstr>3. How can you tell if a given compound is ionic or covalent?</vt:lpstr>
      <vt:lpstr>4. Classify the following compounds as either ionic or covalent. Write how you know next to your classification: </vt:lpstr>
      <vt:lpstr>5. What is the compound that forms when potassium and sulfur form a bond? </vt:lpstr>
      <vt:lpstr>6. /7. What is the compound that forms when sodium and nitrogen ions combine? </vt:lpstr>
      <vt:lpstr>8. What ions does Ca3(PO4)2 come from? </vt:lpstr>
      <vt:lpstr>   9. Why is the following compound incorrectly named: trimagnesium dinitride, Mg3N2? </vt:lpstr>
      <vt:lpstr> 10. Name the following compounds </vt:lpstr>
      <vt:lpstr>  11. What is the chemical formula of chromium (III) sulfate? </vt:lpstr>
      <vt:lpstr>12. What is the name of V3(PO4)2? </vt:lpstr>
      <vt:lpstr>  13. Which of the following compounds are incorrectly named? </vt:lpstr>
      <vt:lpstr>14. Write the chemical formula for the following compounds: </vt:lpstr>
      <vt:lpstr>15. Write the chemical formula for the following compounds: </vt:lpstr>
      <vt:lpstr>Stations Practice. Do these as quickly and as accurately as you can. I am collecting this at the end of class.</vt:lpstr>
      <vt:lpstr>Oxidation Numbers Practice</vt:lpstr>
    </vt:vector>
  </TitlesOfParts>
  <Company>Brown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 Configuration</dc:title>
  <dc:creator>Bruce Gutierrez</dc:creator>
  <cp:lastModifiedBy>Bruce Gutierrez</cp:lastModifiedBy>
  <cp:revision>35</cp:revision>
  <dcterms:created xsi:type="dcterms:W3CDTF">2012-01-23T00:48:59Z</dcterms:created>
  <dcterms:modified xsi:type="dcterms:W3CDTF">2012-01-25T03:34:25Z</dcterms:modified>
</cp:coreProperties>
</file>