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mp4" ContentType="video/unknown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</p:sldMasterIdLst>
  <p:sldIdLst>
    <p:sldId id="267" r:id="rId2"/>
    <p:sldId id="269" r:id="rId3"/>
    <p:sldId id="270" r:id="rId4"/>
    <p:sldId id="271" r:id="rId5"/>
    <p:sldId id="268" r:id="rId6"/>
    <p:sldId id="257" r:id="rId7"/>
    <p:sldId id="258" r:id="rId8"/>
    <p:sldId id="272" r:id="rId9"/>
    <p:sldId id="259" r:id="rId10"/>
    <p:sldId id="260" r:id="rId11"/>
    <p:sldId id="261" r:id="rId12"/>
    <p:sldId id="262" r:id="rId13"/>
    <p:sldId id="273" r:id="rId14"/>
    <p:sldId id="263" r:id="rId15"/>
    <p:sldId id="278" r:id="rId16"/>
    <p:sldId id="265" r:id="rId17"/>
    <p:sldId id="279" r:id="rId18"/>
    <p:sldId id="266" r:id="rId19"/>
    <p:sldId id="275" r:id="rId20"/>
    <p:sldId id="276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1048" y="10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C9677-CA7F-A84A-B1AA-8431065471E7}" type="datetimeFigureOut">
              <a:rPr lang="en-US" smtClean="0"/>
              <a:t>5/17/13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8F25-D2E6-5941-9268-9AB6AE654F1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C9677-CA7F-A84A-B1AA-8431065471E7}" type="datetimeFigureOut">
              <a:rPr lang="en-US" smtClean="0"/>
              <a:t>5/17/13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8F25-D2E6-5941-9268-9AB6AE654F1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CC9677-CA7F-A84A-B1AA-8431065471E7}" type="datetimeFigureOut">
              <a:rPr lang="en-US" smtClean="0"/>
              <a:t>5/17/13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8F25-D2E6-5941-9268-9AB6AE654F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CC9677-CA7F-A84A-B1AA-8431065471E7}" type="datetimeFigureOut">
              <a:rPr lang="en-US" smtClean="0"/>
              <a:t>5/17/13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8F25-D2E6-5941-9268-9AB6AE654F1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CC9677-CA7F-A84A-B1AA-8431065471E7}" type="datetimeFigureOut">
              <a:rPr lang="en-US" smtClean="0"/>
              <a:t>5/17/13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8F25-D2E6-5941-9268-9AB6AE654F1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C9677-CA7F-A84A-B1AA-8431065471E7}" type="datetimeFigureOut">
              <a:rPr lang="en-US" smtClean="0"/>
              <a:t>5/17/13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8F25-D2E6-5941-9268-9AB6AE654F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C9677-CA7F-A84A-B1AA-8431065471E7}" type="datetimeFigureOut">
              <a:rPr lang="en-US" smtClean="0"/>
              <a:t>5/17/13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8F25-D2E6-5941-9268-9AB6AE654F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C9677-CA7F-A84A-B1AA-8431065471E7}" type="datetimeFigureOut">
              <a:rPr lang="en-US" smtClean="0"/>
              <a:t>5/17/13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8F25-D2E6-5941-9268-9AB6AE654F1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C9677-CA7F-A84A-B1AA-8431065471E7}" type="datetimeFigureOut">
              <a:rPr lang="en-US" smtClean="0"/>
              <a:t>5/17/13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8F25-D2E6-5941-9268-9AB6AE654F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CC9677-CA7F-A84A-B1AA-8431065471E7}" type="datetimeFigureOut">
              <a:rPr lang="en-US" smtClean="0"/>
              <a:t>5/17/13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FF08F25-D2E6-5941-9268-9AB6AE654F1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C9677-CA7F-A84A-B1AA-8431065471E7}" type="datetimeFigureOut">
              <a:rPr lang="en-US" smtClean="0"/>
              <a:t>5/17/13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8F25-D2E6-5941-9268-9AB6AE654F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C9677-CA7F-A84A-B1AA-8431065471E7}" type="datetimeFigureOut">
              <a:rPr lang="en-US" smtClean="0"/>
              <a:t>5/17/13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8F25-D2E6-5941-9268-9AB6AE654F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C9677-CA7F-A84A-B1AA-8431065471E7}" type="datetimeFigureOut">
              <a:rPr lang="en-US" smtClean="0"/>
              <a:t>5/17/13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8F25-D2E6-5941-9268-9AB6AE654F1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C9677-CA7F-A84A-B1AA-8431065471E7}" type="datetimeFigureOut">
              <a:rPr lang="en-US" smtClean="0"/>
              <a:t>5/17/13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8F25-D2E6-5941-9268-9AB6AE654F1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C9677-CA7F-A84A-B1AA-8431065471E7}" type="datetimeFigureOut">
              <a:rPr lang="en-US" smtClean="0"/>
              <a:t>5/17/13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8F25-D2E6-5941-9268-9AB6AE654F1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C9677-CA7F-A84A-B1AA-8431065471E7}" type="datetimeFigureOut">
              <a:rPr lang="en-US" smtClean="0"/>
              <a:t>5/17/13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8F25-D2E6-5941-9268-9AB6AE654F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2CC9677-CA7F-A84A-B1AA-8431065471E7}" type="datetimeFigureOut">
              <a:rPr lang="en-US" smtClean="0"/>
              <a:t>5/17/13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FF08F25-D2E6-5941-9268-9AB6AE654F1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image" Target="../media/image13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gutierrezbr@elizabeth.k12.nj.u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ciencegeek.net/VirtualLabs/BoylesLaw.htm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Catalyst 5/20/13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16667"/>
            <a:ext cx="9144000" cy="492477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200" dirty="0" smtClean="0"/>
              <a:t>What is kinetic energy?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How do you increase the kinetic energy of gases?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What are the values of Standard Temperature and Pressure (STP)?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Describe the relationship between volume and pressure when the temperature does not change.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rgbClr val="000000"/>
                </a:solidFill>
              </a:rPr>
              <a:t>Please have your IDs and uniforms on properly.</a:t>
            </a:r>
            <a:endParaRPr lang="en-US" sz="3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116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Boyle’s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11" y="2525890"/>
            <a:ext cx="8418689" cy="384648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Boyle’s law states that at a fixed temperature, volume and pressure are inversely proportional.</a:t>
            </a:r>
          </a:p>
          <a:p>
            <a:pPr marL="0" indent="0">
              <a:buNone/>
            </a:pPr>
            <a:r>
              <a:rPr lang="en-US" sz="3200" dirty="0" smtClean="0"/>
              <a:t>Mathematically:</a:t>
            </a: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P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 = P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V</a:t>
            </a:r>
            <a:r>
              <a:rPr lang="en-US" sz="3200" baseline="-25000" dirty="0" smtClean="0"/>
              <a:t>2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792390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oyles Law from Respiratory System - Anatomy  Physiology Online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1111" y="1282699"/>
            <a:ext cx="8999883" cy="475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61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Boyle’s Law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667" y="2469446"/>
            <a:ext cx="8063972" cy="386415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i="1" dirty="0"/>
              <a:t>Example#1</a:t>
            </a:r>
            <a:r>
              <a:rPr lang="en-US" sz="2400" dirty="0"/>
              <a:t>. A sample of oxygen gas has a volume of 150.0 mL when its pressure is 0.947 atm. What will the volume of the gas be at a pressure of 0.987 </a:t>
            </a:r>
            <a:r>
              <a:rPr lang="en-US" sz="2400" dirty="0" err="1"/>
              <a:t>atm</a:t>
            </a:r>
            <a:r>
              <a:rPr lang="en-US" sz="2400" dirty="0"/>
              <a:t> if the temperature remains constant</a:t>
            </a:r>
            <a:r>
              <a:rPr lang="en-US" sz="2400" dirty="0" smtClean="0"/>
              <a:t>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b="1" i="1" dirty="0" smtClean="0"/>
          </a:p>
          <a:p>
            <a:pPr marL="0" indent="0">
              <a:buNone/>
            </a:pPr>
            <a:endParaRPr lang="en-US" sz="2400" b="1" i="1" dirty="0" smtClean="0"/>
          </a:p>
          <a:p>
            <a:pPr marL="0" indent="0">
              <a:buNone/>
            </a:pPr>
            <a:r>
              <a:rPr lang="en-US" sz="2400" b="1" i="1" dirty="0" smtClean="0"/>
              <a:t>Find a partner next to you and try to solve it with the equation you’ve been given!</a:t>
            </a:r>
            <a:endParaRPr lang="en-US" sz="2400" b="1" i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150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7000" y="570919"/>
            <a:ext cx="9017000" cy="1143000"/>
          </a:xfrm>
        </p:spPr>
        <p:txBody>
          <a:bodyPr/>
          <a:lstStyle/>
          <a:p>
            <a:r>
              <a:rPr lang="en-US" sz="2400" i="1" dirty="0"/>
              <a:t>Example#1</a:t>
            </a:r>
            <a:r>
              <a:rPr lang="en-US" sz="2400" dirty="0"/>
              <a:t>. A sample of oxygen gas has a volume of 150.0 mL when its pressure is 0.947 atm. What will the volume of the gas be at a pressure of 0.987 </a:t>
            </a:r>
            <a:r>
              <a:rPr lang="en-US" sz="2400" dirty="0" err="1"/>
              <a:t>atm</a:t>
            </a:r>
            <a:r>
              <a:rPr lang="en-US" sz="2400" dirty="0"/>
              <a:t> if the temperature remains constant?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19968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7000" y="570919"/>
            <a:ext cx="9017000" cy="1143000"/>
          </a:xfrm>
        </p:spPr>
        <p:txBody>
          <a:bodyPr/>
          <a:lstStyle/>
          <a:p>
            <a:r>
              <a:rPr lang="en-US" sz="2400" i="1" dirty="0"/>
              <a:t>Example#1</a:t>
            </a:r>
            <a:r>
              <a:rPr lang="en-US" sz="2400" dirty="0"/>
              <a:t>. A sample of oxygen gas has a volume of 150.0 mL when its pressure is 0.947 atm. What will the volume of the gas be at a pressure of 0.987 </a:t>
            </a:r>
            <a:r>
              <a:rPr lang="en-US" sz="2400" dirty="0" err="1"/>
              <a:t>atm</a:t>
            </a:r>
            <a:r>
              <a:rPr lang="en-US" sz="2400" dirty="0"/>
              <a:t> if the temperature remains constant?</a:t>
            </a:r>
            <a:br>
              <a:rPr lang="en-US" sz="2400" dirty="0"/>
            </a:br>
            <a:endParaRPr lang="en-US" sz="24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396134"/>
              </p:ext>
            </p:extLst>
          </p:nvPr>
        </p:nvGraphicFramePr>
        <p:xfrm>
          <a:off x="127000" y="2037830"/>
          <a:ext cx="9017000" cy="4820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2889"/>
                <a:gridCol w="6364111"/>
              </a:tblGrid>
              <a:tr h="71298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r>
                        <a:rPr lang="en-US" sz="2400" dirty="0" smtClean="0"/>
                        <a:t>ormula*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230632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r>
                        <a:rPr lang="en-US" sz="2400" dirty="0" smtClean="0"/>
                        <a:t>ist</a:t>
                      </a:r>
                      <a:r>
                        <a:rPr lang="en-US" sz="2400" baseline="0" dirty="0" smtClean="0"/>
                        <a:t> information from question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12986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sz="2400" dirty="0" smtClean="0"/>
                        <a:t>solate unknown variable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12986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sz="2400" dirty="0" smtClean="0"/>
                        <a:t>lug In numbers from list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230632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r>
                        <a:rPr lang="en-US" sz="2400" dirty="0" smtClean="0"/>
                        <a:t>olve the equation and</a:t>
                      </a:r>
                      <a:r>
                        <a:rPr lang="en-US" sz="2400" baseline="0" dirty="0" smtClean="0"/>
                        <a:t> do the math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1672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295400"/>
            <a:ext cx="9144000" cy="1927225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Extra Credit Opportunity! </a:t>
            </a:r>
            <a:r>
              <a:rPr lang="en-US" dirty="0" smtClean="0"/>
              <a:t>Make a FLIPS poster. (+20% on Packet#13)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294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2030"/>
            <a:ext cx="8229600" cy="1143000"/>
          </a:xfrm>
        </p:spPr>
        <p:txBody>
          <a:bodyPr/>
          <a:lstStyle/>
          <a:p>
            <a:r>
              <a:rPr lang="en-US" sz="2800" i="1" dirty="0"/>
              <a:t>Example#</a:t>
            </a:r>
            <a:r>
              <a:rPr lang="en-US" sz="2800" i="1" dirty="0" smtClean="0"/>
              <a:t>2. </a:t>
            </a:r>
            <a:r>
              <a:rPr lang="en-US" sz="2800" dirty="0" smtClean="0"/>
              <a:t>A </a:t>
            </a:r>
            <a:r>
              <a:rPr lang="en-US" sz="2800" dirty="0"/>
              <a:t>sample of oxygen gas has a volume of 300.0 mL when its pressure is 0.80 atm. What will the pressure of the gas be if its final volume is 250.0 mL if the temperature remains constant? </a:t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27005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93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Summarize Boyle’s Law in your own words…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Write your response in the space at the bottom of page 11.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90466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78" y="358163"/>
            <a:ext cx="7584452" cy="1005679"/>
          </a:xfrm>
        </p:spPr>
        <p:txBody>
          <a:bodyPr/>
          <a:lstStyle/>
          <a:p>
            <a:r>
              <a:rPr lang="en-US" dirty="0" smtClean="0"/>
              <a:t>During Classwork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63842"/>
            <a:ext cx="9144000" cy="56134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sz="3200" dirty="0" smtClean="0">
                <a:solidFill>
                  <a:srgbClr val="000000"/>
                </a:solidFill>
              </a:rPr>
              <a:t>Stay focused on the assignments you are given.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solidFill>
                  <a:srgbClr val="000000"/>
                </a:solidFill>
              </a:rPr>
              <a:t>Do the questions INDEPENDENTLY (on your own).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solidFill>
                  <a:srgbClr val="000000"/>
                </a:solidFill>
              </a:rPr>
              <a:t>Keep the noise level down.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solidFill>
                  <a:srgbClr val="000000"/>
                </a:solidFill>
              </a:rPr>
              <a:t>Ask THREE before you ask ME.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solidFill>
                  <a:srgbClr val="000000"/>
                </a:solidFill>
              </a:rPr>
              <a:t>You may put earphones on and listen to music quietly as you do your work.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0000"/>
                </a:solidFill>
              </a:rPr>
              <a:t>You must finish a certain number of questions</a:t>
            </a:r>
            <a:r>
              <a:rPr lang="en-US" sz="3200" dirty="0" smtClean="0">
                <a:solidFill>
                  <a:srgbClr val="000000"/>
                </a:solidFill>
              </a:rPr>
              <a:t> (depends on the person) by the end of the period.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</a:rPr>
              <a:t>DO NOT FORGET YOUR STAMPS! </a:t>
            </a:r>
            <a:r>
              <a:rPr lang="en-US" dirty="0" smtClean="0">
                <a:solidFill>
                  <a:srgbClr val="000000"/>
                </a:solidFill>
              </a:rPr>
              <a:t>You cannot get them once you leave the class.</a:t>
            </a:r>
            <a:endParaRPr lang="en-US" sz="3200" dirty="0" smtClean="0">
              <a:solidFill>
                <a:srgbClr val="000000"/>
              </a:solidFill>
            </a:endParaRPr>
          </a:p>
          <a:p>
            <a:pPr marL="514350" indent="-514350">
              <a:buAutoNum type="arabicPeriod"/>
            </a:pP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9046" y="25921"/>
            <a:ext cx="1144954" cy="1450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335" y="2423547"/>
            <a:ext cx="1476196" cy="14761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0731" y="2423547"/>
            <a:ext cx="1327862" cy="129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236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5</a:t>
            </a:r>
            <a:r>
              <a:rPr lang="en-US" dirty="0" smtClean="0"/>
              <a:t>/</a:t>
            </a:r>
            <a:r>
              <a:rPr lang="en-US" dirty="0" smtClean="0"/>
              <a:t>20</a:t>
            </a:r>
            <a:r>
              <a:rPr lang="en-US" dirty="0" smtClean="0"/>
              <a:t>/</a:t>
            </a:r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778" y="2150531"/>
            <a:ext cx="9045221" cy="3482623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US" sz="3200" dirty="0" smtClean="0"/>
              <a:t>Catalyst</a:t>
            </a:r>
          </a:p>
          <a:p>
            <a:pPr marL="457200" indent="-457200">
              <a:buAutoNum type="arabicPeriod"/>
            </a:pPr>
            <a:r>
              <a:rPr lang="en-US" sz="3200" dirty="0" smtClean="0"/>
              <a:t>Announcements</a:t>
            </a:r>
          </a:p>
          <a:p>
            <a:pPr marL="800100" lvl="1" indent="-457200">
              <a:buAutoNum type="arabicPeriod"/>
            </a:pPr>
            <a:r>
              <a:rPr lang="en-US" sz="3000" dirty="0" smtClean="0"/>
              <a:t>Packet#13 DUE </a:t>
            </a:r>
            <a:r>
              <a:rPr lang="en-US" sz="3000" dirty="0" smtClean="0"/>
              <a:t>Wednesday, 5/22/13.</a:t>
            </a:r>
            <a:endParaRPr lang="en-US" sz="3000" dirty="0" smtClean="0"/>
          </a:p>
          <a:p>
            <a:pPr marL="457200" indent="-457200">
              <a:buAutoNum type="arabicPeriod"/>
            </a:pPr>
            <a:r>
              <a:rPr lang="en-US" sz="3200" dirty="0" smtClean="0"/>
              <a:t>Boyle’s Law Calculations</a:t>
            </a:r>
            <a:endParaRPr lang="en-US" sz="3200" dirty="0" smtClean="0"/>
          </a:p>
          <a:p>
            <a:pPr marL="457200" indent="-457200">
              <a:buAutoNum type="arabicPeriod"/>
            </a:pPr>
            <a:r>
              <a:rPr lang="en-US" sz="3200" dirty="0" smtClean="0"/>
              <a:t>Class </a:t>
            </a:r>
            <a:r>
              <a:rPr lang="en-US" sz="3200" dirty="0" smtClean="0"/>
              <a:t>Practice</a:t>
            </a:r>
          </a:p>
          <a:p>
            <a:pPr marL="457200" indent="-457200">
              <a:buAutoNum type="arabicPeriod"/>
            </a:pPr>
            <a:r>
              <a:rPr lang="en-US" sz="3200" dirty="0" smtClean="0"/>
              <a:t>Exit Slip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894743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20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5" y="0"/>
            <a:ext cx="8913813" cy="914400"/>
          </a:xfrm>
        </p:spPr>
        <p:txBody>
          <a:bodyPr/>
          <a:lstStyle/>
          <a:p>
            <a:r>
              <a:rPr lang="en-US" dirty="0" smtClean="0"/>
              <a:t>Exit Slip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35" y="1191939"/>
            <a:ext cx="9130965" cy="619466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800" dirty="0"/>
              <a:t>QUIETLY and INDEPENDENTLY answer the following on </a:t>
            </a:r>
            <a:r>
              <a:rPr lang="en-US" sz="2800" b="1" dirty="0">
                <a:solidFill>
                  <a:srgbClr val="3366FF"/>
                </a:solidFill>
              </a:rPr>
              <a:t>Notability</a:t>
            </a:r>
            <a:r>
              <a:rPr lang="en-US" sz="2800" dirty="0"/>
              <a:t> and </a:t>
            </a:r>
            <a:r>
              <a:rPr lang="en-US" sz="2800" b="1" dirty="0">
                <a:solidFill>
                  <a:srgbClr val="FF0000"/>
                </a:solidFill>
              </a:rPr>
              <a:t>email</a:t>
            </a:r>
            <a:r>
              <a:rPr lang="en-US" sz="2800" dirty="0"/>
              <a:t> it to </a:t>
            </a:r>
            <a:r>
              <a:rPr lang="en-US" sz="2800" dirty="0">
                <a:hlinkClick r:id="rId2"/>
              </a:rPr>
              <a:t>gutierrezbr@elizabeth.k12.nj.us</a:t>
            </a:r>
            <a:r>
              <a:rPr lang="en-US" sz="2800" dirty="0"/>
              <a:t> with “</a:t>
            </a:r>
            <a:r>
              <a:rPr lang="en-US" sz="2800" dirty="0" smtClean="0"/>
              <a:t>p6 </a:t>
            </a:r>
            <a:r>
              <a:rPr lang="en-US" sz="2800" dirty="0"/>
              <a:t>ES </a:t>
            </a:r>
            <a:r>
              <a:rPr lang="en-US" sz="2800" dirty="0" smtClean="0"/>
              <a:t>5</a:t>
            </a:r>
            <a:r>
              <a:rPr lang="en-US" sz="2800" dirty="0" smtClean="0"/>
              <a:t>/</a:t>
            </a:r>
            <a:r>
              <a:rPr lang="en-US" sz="2800" dirty="0" smtClean="0"/>
              <a:t>20</a:t>
            </a:r>
            <a:r>
              <a:rPr lang="en-US" sz="2800" dirty="0" smtClean="0"/>
              <a:t>” </a:t>
            </a:r>
            <a:r>
              <a:rPr lang="en-US" sz="2800" dirty="0"/>
              <a:t>on the subject line. I must receive it by the </a:t>
            </a:r>
            <a:r>
              <a:rPr lang="en-US" sz="2800" u="sng" dirty="0"/>
              <a:t>end of the period</a:t>
            </a:r>
            <a:r>
              <a:rPr lang="en-US" sz="2800" dirty="0"/>
              <a:t>. </a:t>
            </a:r>
            <a:r>
              <a:rPr lang="en-US" sz="4000" b="1" dirty="0">
                <a:solidFill>
                  <a:srgbClr val="FF0000"/>
                </a:solidFill>
              </a:rPr>
              <a:t>If you are talking or copying, you will not receive credit</a:t>
            </a:r>
            <a:r>
              <a:rPr lang="en-US" sz="4000" b="1" dirty="0" smtClean="0">
                <a:solidFill>
                  <a:srgbClr val="FF0000"/>
                </a:solidFill>
              </a:rPr>
              <a:t>.</a:t>
            </a:r>
            <a:r>
              <a:rPr lang="en-US" sz="4000" b="1" i="1" dirty="0" smtClean="0">
                <a:solidFill>
                  <a:schemeClr val="tx1"/>
                </a:solidFill>
              </a:rPr>
              <a:t>*Each E.S. worth 20 pts.</a:t>
            </a:r>
            <a:endParaRPr lang="en-US" sz="2800" i="1" dirty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r>
              <a:rPr lang="en-US" sz="2800" dirty="0"/>
              <a:t>How much will the volume of 75.0 mL of neon change if the pressure is lowered from 50.0 </a:t>
            </a:r>
            <a:r>
              <a:rPr lang="en-US" sz="2800" dirty="0" err="1"/>
              <a:t>torr</a:t>
            </a:r>
            <a:r>
              <a:rPr lang="en-US" sz="2800" dirty="0"/>
              <a:t> to 8.00 </a:t>
            </a:r>
            <a:r>
              <a:rPr lang="en-US" sz="2800" dirty="0" err="1"/>
              <a:t>torr</a:t>
            </a:r>
            <a:r>
              <a:rPr lang="en-US" sz="2800" dirty="0" smtClean="0"/>
              <a:t>? Show ALL your work.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90652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414338" y="-421402"/>
            <a:ext cx="8229600" cy="1600201"/>
          </a:xfrm>
        </p:spPr>
        <p:txBody>
          <a:bodyPr/>
          <a:lstStyle/>
          <a:p>
            <a:r>
              <a:rPr lang="en-US" b="1" dirty="0">
                <a:latin typeface="Corbel" charset="0"/>
              </a:rPr>
              <a:t>Class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1" y="799618"/>
            <a:ext cx="4546523" cy="145117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200" dirty="0" smtClean="0">
              <a:ea typeface="+mn-ea"/>
              <a:cs typeface="+mn-cs"/>
            </a:endParaRP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200" dirty="0" smtClean="0">
                <a:ea typeface="+mn-ea"/>
                <a:cs typeface="+mn-cs"/>
              </a:rPr>
              <a:t>Your </a:t>
            </a:r>
            <a:r>
              <a:rPr lang="en-US" sz="2200" dirty="0">
                <a:ea typeface="+mn-ea"/>
                <a:cs typeface="+mn-cs"/>
              </a:rPr>
              <a:t>class can earn class points </a:t>
            </a:r>
            <a:r>
              <a:rPr lang="en-US" sz="2200" dirty="0" smtClean="0">
                <a:ea typeface="+mn-ea"/>
                <a:cs typeface="+mn-cs"/>
              </a:rPr>
              <a:t>if </a:t>
            </a:r>
            <a:r>
              <a:rPr lang="en-US" sz="2200" b="1" i="1" dirty="0" smtClean="0">
                <a:ea typeface="+mn-ea"/>
                <a:cs typeface="+mn-cs"/>
              </a:rPr>
              <a:t>everyone</a:t>
            </a:r>
            <a:r>
              <a:rPr lang="en-US" sz="2200" b="1" dirty="0" smtClean="0">
                <a:ea typeface="+mn-ea"/>
                <a:cs typeface="+mn-cs"/>
              </a:rPr>
              <a:t> </a:t>
            </a:r>
            <a:r>
              <a:rPr lang="en-US" sz="2200" dirty="0">
                <a:ea typeface="+mn-ea"/>
                <a:cs typeface="+mn-cs"/>
              </a:rPr>
              <a:t>in class:</a:t>
            </a:r>
          </a:p>
          <a:p>
            <a:pPr fontAlgn="auto">
              <a:spcAft>
                <a:spcPts val="0"/>
              </a:spcAft>
              <a:buFont typeface="Wingdings 2" pitchFamily="18" charset="2"/>
              <a:buChar char=""/>
              <a:defRPr/>
            </a:pPr>
            <a:r>
              <a:rPr lang="en-US" sz="2200" dirty="0">
                <a:ea typeface="+mn-ea"/>
                <a:cs typeface="+mn-cs"/>
              </a:rPr>
              <a:t>Comes to </a:t>
            </a:r>
            <a:r>
              <a:rPr lang="en-US" sz="2200" dirty="0" smtClean="0">
                <a:ea typeface="+mn-ea"/>
                <a:cs typeface="+mn-cs"/>
              </a:rPr>
              <a:t>class quietly and </a:t>
            </a:r>
            <a:r>
              <a:rPr lang="en-US" sz="2200" dirty="0">
                <a:ea typeface="+mn-ea"/>
                <a:cs typeface="+mn-cs"/>
              </a:rPr>
              <a:t>on </a:t>
            </a:r>
            <a:r>
              <a:rPr lang="en-US" sz="2200" dirty="0" smtClean="0">
                <a:ea typeface="+mn-ea"/>
                <a:cs typeface="+mn-cs"/>
              </a:rPr>
              <a:t>time </a:t>
            </a:r>
            <a:endParaRPr lang="en-US" sz="2200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Wingdings 2" pitchFamily="18" charset="2"/>
              <a:buChar char=""/>
              <a:defRPr/>
            </a:pPr>
            <a:r>
              <a:rPr lang="en-US" sz="2200" dirty="0">
                <a:ea typeface="+mn-ea"/>
                <a:cs typeface="+mn-cs"/>
              </a:rPr>
              <a:t>Stays focused and on task during class</a:t>
            </a:r>
          </a:p>
          <a:p>
            <a:pPr fontAlgn="auto">
              <a:spcAft>
                <a:spcPts val="0"/>
              </a:spcAft>
              <a:buFont typeface="Wingdings 2" pitchFamily="18" charset="2"/>
              <a:buChar char=""/>
              <a:defRPr/>
            </a:pPr>
            <a:r>
              <a:rPr lang="en-US" sz="2200" dirty="0">
                <a:ea typeface="+mn-ea"/>
                <a:cs typeface="+mn-cs"/>
              </a:rPr>
              <a:t>Leaves classroom neat and organized</a:t>
            </a:r>
          </a:p>
          <a:p>
            <a:pPr fontAlgn="auto">
              <a:spcAft>
                <a:spcPts val="0"/>
              </a:spcAft>
              <a:buFont typeface="Wingdings 2" pitchFamily="18" charset="2"/>
              <a:buChar char=""/>
              <a:defRPr/>
            </a:pPr>
            <a:r>
              <a:rPr lang="en-US" sz="2200" dirty="0">
                <a:ea typeface="+mn-ea"/>
                <a:cs typeface="+mn-cs"/>
              </a:rPr>
              <a:t>Students are teaching other </a:t>
            </a:r>
            <a:r>
              <a:rPr lang="en-US" sz="2200" dirty="0" smtClean="0">
                <a:ea typeface="+mn-ea"/>
                <a:cs typeface="+mn-cs"/>
              </a:rPr>
              <a:t>students</a:t>
            </a:r>
          </a:p>
          <a:p>
            <a:pPr fontAlgn="auto">
              <a:spcAft>
                <a:spcPts val="0"/>
              </a:spcAft>
              <a:buFont typeface="Wingdings 2" pitchFamily="18" charset="2"/>
              <a:buChar char=""/>
              <a:defRPr/>
            </a:pPr>
            <a:r>
              <a:rPr lang="en-US" sz="2200" dirty="0" smtClean="0">
                <a:ea typeface="+mn-ea"/>
                <a:cs typeface="+mn-cs"/>
              </a:rPr>
              <a:t>Majority of class participates</a:t>
            </a:r>
          </a:p>
          <a:p>
            <a:pPr fontAlgn="auto">
              <a:spcAft>
                <a:spcPts val="0"/>
              </a:spcAft>
              <a:buFont typeface="Wingdings 2" pitchFamily="18" charset="2"/>
              <a:buChar char=""/>
              <a:defRPr/>
            </a:pPr>
            <a:r>
              <a:rPr lang="en-US" sz="2200" dirty="0" smtClean="0">
                <a:ea typeface="+mn-ea"/>
                <a:cs typeface="+mn-cs"/>
              </a:rPr>
              <a:t>Follows all classroom expectations and procedures</a:t>
            </a:r>
          </a:p>
          <a:p>
            <a:pPr fontAlgn="auto">
              <a:spcAft>
                <a:spcPts val="0"/>
              </a:spcAft>
              <a:buFont typeface="Wingdings 2" pitchFamily="18" charset="2"/>
              <a:buChar char=""/>
              <a:defRPr/>
            </a:pPr>
            <a:r>
              <a:rPr lang="en-US" sz="2200" dirty="0" smtClean="0">
                <a:ea typeface="+mn-ea"/>
                <a:cs typeface="+mn-cs"/>
              </a:rPr>
              <a:t>And more…</a:t>
            </a:r>
            <a:endParaRPr lang="en-US" sz="2200" b="1" dirty="0" smtClean="0"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2714" y="2260707"/>
            <a:ext cx="4801286" cy="6058382"/>
          </a:xfrm>
          <a:prstGeom prst="rect">
            <a:avLst/>
          </a:prstGeom>
        </p:spPr>
        <p:txBody>
          <a:bodyPr rtlCol="0">
            <a:normAutofit fontScale="40000" lnSpcReduction="20000"/>
          </a:bodyPr>
          <a:lstStyle/>
          <a:p>
            <a:pPr marL="0" indent="0">
              <a:buNone/>
              <a:defRPr/>
            </a:pPr>
            <a:r>
              <a:rPr lang="en-US" sz="98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P3: </a:t>
            </a:r>
            <a:r>
              <a:rPr lang="en-US" sz="98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14 </a:t>
            </a:r>
            <a:r>
              <a:rPr lang="en-US" sz="98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(on time, focused, respectful </a:t>
            </a:r>
            <a:r>
              <a:rPr lang="en-US" sz="98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during </a:t>
            </a:r>
            <a:r>
              <a:rPr lang="en-US" sz="98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lessons)</a:t>
            </a:r>
          </a:p>
          <a:p>
            <a:pPr marL="0" indent="0">
              <a:buNone/>
              <a:defRPr/>
            </a:pPr>
            <a:r>
              <a:rPr lang="en-US" sz="9800" b="1" dirty="0" smtClean="0">
                <a:solidFill>
                  <a:srgbClr val="000000"/>
                </a:solidFill>
              </a:rPr>
              <a:t>P4: 14 </a:t>
            </a:r>
            <a:r>
              <a:rPr lang="en-US" sz="98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(</a:t>
            </a:r>
            <a:r>
              <a:rPr lang="en-US" sz="9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on time, focused, neat room</a:t>
            </a:r>
            <a:r>
              <a:rPr lang="en-US" sz="98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)</a:t>
            </a:r>
            <a:endParaRPr lang="en-US" sz="9800" b="1" dirty="0" smtClean="0"/>
          </a:p>
          <a:p>
            <a:pPr marL="0" indent="0">
              <a:buNone/>
              <a:defRPr/>
            </a:pPr>
            <a:r>
              <a:rPr lang="en-US" sz="98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P6: </a:t>
            </a:r>
            <a:r>
              <a:rPr lang="en-US" sz="98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14</a:t>
            </a:r>
            <a:r>
              <a:rPr lang="en-US" sz="98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98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(on time, neat room</a:t>
            </a:r>
            <a:r>
              <a:rPr lang="en-US" sz="98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, focused)</a:t>
            </a:r>
            <a:endParaRPr lang="en-US" sz="9800" b="1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835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9456"/>
            <a:ext cx="9143999" cy="914400"/>
          </a:xfrm>
        </p:spPr>
        <p:txBody>
          <a:bodyPr/>
          <a:lstStyle/>
          <a:p>
            <a:r>
              <a:rPr lang="en-US" b="1" dirty="0" smtClean="0"/>
              <a:t>Objective 5</a:t>
            </a:r>
            <a:r>
              <a:rPr lang="en-US" b="1" dirty="0" smtClean="0"/>
              <a:t>/</a:t>
            </a:r>
            <a:r>
              <a:rPr lang="en-US" b="1" dirty="0" smtClean="0"/>
              <a:t>20</a:t>
            </a:r>
            <a:r>
              <a:rPr lang="en-US" b="1" dirty="0" smtClean="0"/>
              <a:t>/</a:t>
            </a:r>
            <a:r>
              <a:rPr lang="en-US" b="1" dirty="0" smtClean="0"/>
              <a:t>13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05669"/>
            <a:ext cx="9143999" cy="5372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000000"/>
                </a:solidFill>
              </a:rPr>
              <a:t>We </a:t>
            </a:r>
            <a:r>
              <a:rPr lang="en-US" sz="3200" dirty="0">
                <a:solidFill>
                  <a:srgbClr val="000000"/>
                </a:solidFill>
              </a:rPr>
              <a:t>will be able </a:t>
            </a:r>
            <a:r>
              <a:rPr lang="en-US" sz="3200" dirty="0" smtClean="0">
                <a:solidFill>
                  <a:srgbClr val="000000"/>
                </a:solidFill>
              </a:rPr>
              <a:t>to </a:t>
            </a:r>
          </a:p>
          <a:p>
            <a:r>
              <a:rPr lang="en-US" sz="3200" dirty="0" smtClean="0"/>
              <a:t>Calculate pressure-volume changes at constant temperature using Boyle’s Law.</a:t>
            </a:r>
            <a:endParaRPr lang="en-US" sz="3200" dirty="0"/>
          </a:p>
          <a:p>
            <a:pPr marL="0" indent="0">
              <a:buNone/>
            </a:pPr>
            <a:r>
              <a:rPr lang="en-US" sz="3200" dirty="0" smtClean="0">
                <a:solidFill>
                  <a:srgbClr val="000000"/>
                </a:solidFill>
              </a:rPr>
              <a:t> </a:t>
            </a:r>
          </a:p>
          <a:p>
            <a:pPr marL="457200" indent="-457200">
              <a:buFont typeface="Arial"/>
              <a:buChar char="•"/>
            </a:pPr>
            <a:endParaRPr lang="en-US" sz="3200" dirty="0" smtClean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1846" y="5144998"/>
            <a:ext cx="1144954" cy="1450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135" y="5119077"/>
            <a:ext cx="1476196" cy="14761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07430" y="4789714"/>
            <a:ext cx="33069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0" dirty="0">
                <a:latin typeface="Webdings"/>
                <a:ea typeface="Webdings"/>
                <a:cs typeface="Webdings"/>
              </a:rPr>
              <a:t></a:t>
            </a:r>
            <a:endParaRPr lang="en-US" sz="12000" dirty="0"/>
          </a:p>
        </p:txBody>
      </p:sp>
      <p:sp>
        <p:nvSpPr>
          <p:cNvPr id="7" name="Rectangle 6"/>
          <p:cNvSpPr/>
          <p:nvPr/>
        </p:nvSpPr>
        <p:spPr>
          <a:xfrm>
            <a:off x="7218367" y="4792007"/>
            <a:ext cx="33069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0" dirty="0">
                <a:latin typeface="Webdings"/>
                <a:ea typeface="Webdings"/>
                <a:cs typeface="Webdings"/>
              </a:rPr>
              <a:t></a:t>
            </a:r>
            <a:endParaRPr lang="en-US" sz="1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6110" y="5234966"/>
            <a:ext cx="1641320" cy="16056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539" y="5035046"/>
            <a:ext cx="2407412" cy="180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46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Review!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672269"/>
            <a:ext cx="8686800" cy="395883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What’s pressure? Force over area. </a:t>
            </a:r>
          </a:p>
          <a:p>
            <a:r>
              <a:rPr lang="en-US" sz="3200" dirty="0" smtClean="0"/>
              <a:t>What are the units of pressure? mmHg, </a:t>
            </a:r>
            <a:r>
              <a:rPr lang="en-US" sz="3200" dirty="0" err="1" smtClean="0"/>
              <a:t>Torr</a:t>
            </a:r>
            <a:r>
              <a:rPr lang="en-US" sz="3200" dirty="0" smtClean="0"/>
              <a:t>, </a:t>
            </a:r>
            <a:r>
              <a:rPr lang="en-US" sz="3200" dirty="0" err="1" smtClean="0"/>
              <a:t>atm</a:t>
            </a:r>
            <a:r>
              <a:rPr lang="en-US" sz="3200" dirty="0" smtClean="0"/>
              <a:t>, </a:t>
            </a:r>
            <a:r>
              <a:rPr lang="en-US" sz="3200" dirty="0" err="1" smtClean="0"/>
              <a:t>kPa</a:t>
            </a:r>
            <a:r>
              <a:rPr lang="en-US" sz="3200" dirty="0" smtClean="0"/>
              <a:t>, Pa, </a:t>
            </a:r>
            <a:r>
              <a:rPr lang="en-US" sz="3200" dirty="0" smtClean="0"/>
              <a:t>Psi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28618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volume?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i="1" dirty="0" smtClean="0"/>
              <a:t>The amount of space something takes</a:t>
            </a:r>
            <a:r>
              <a:rPr lang="en-US" sz="3200" dirty="0" smtClean="0"/>
              <a:t>. Some units of volume include: </a:t>
            </a:r>
            <a:r>
              <a:rPr lang="en-US" sz="3200" b="1" dirty="0" smtClean="0"/>
              <a:t>mL, cm</a:t>
            </a:r>
            <a:r>
              <a:rPr lang="en-US" sz="3200" b="1" baseline="30000" dirty="0" smtClean="0"/>
              <a:t>3</a:t>
            </a:r>
            <a:r>
              <a:rPr lang="en-US" sz="3200" b="1" dirty="0" smtClean="0"/>
              <a:t>, L and m</a:t>
            </a:r>
            <a:r>
              <a:rPr lang="en-US" sz="3200" b="1" baseline="30000" dirty="0" smtClean="0"/>
              <a:t>3.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2115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Boyles’ Law Virtual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418" y="2276206"/>
            <a:ext cx="8666693" cy="3267169"/>
          </a:xfrm>
        </p:spPr>
        <p:txBody>
          <a:bodyPr>
            <a:noAutofit/>
          </a:bodyPr>
          <a:lstStyle/>
          <a:p>
            <a:r>
              <a:rPr lang="en-US" sz="3200" dirty="0" smtClean="0"/>
              <a:t>Open the link posted on </a:t>
            </a:r>
            <a:r>
              <a:rPr lang="en-US" sz="3200" dirty="0" err="1" smtClean="0"/>
              <a:t>Edmodo</a:t>
            </a:r>
            <a:r>
              <a:rPr lang="en-US" sz="3200" dirty="0"/>
              <a:t>. 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>
                <a:hlinkClick r:id="rId2"/>
              </a:rPr>
              <a:t>http</a:t>
            </a:r>
            <a:r>
              <a:rPr lang="en-US" sz="3200" dirty="0">
                <a:hlinkClick r:id="rId2"/>
              </a:rPr>
              <a:t>://www.sciencegeek.net/VirtualLabs/</a:t>
            </a:r>
            <a:r>
              <a:rPr lang="en-US" sz="3200" dirty="0" smtClean="0">
                <a:hlinkClick r:id="rId2"/>
              </a:rPr>
              <a:t>BoylesLaw.html</a:t>
            </a:r>
            <a:endParaRPr lang="en-US" sz="3200" dirty="0" smtClean="0"/>
          </a:p>
          <a:p>
            <a:r>
              <a:rPr lang="en-US" sz="3200" dirty="0" smtClean="0"/>
              <a:t>Input your </a:t>
            </a:r>
            <a:r>
              <a:rPr lang="en-US" sz="3200" b="1" dirty="0" smtClean="0"/>
              <a:t>pressure </a:t>
            </a:r>
            <a:r>
              <a:rPr lang="en-US" sz="3200" dirty="0" smtClean="0"/>
              <a:t>and </a:t>
            </a:r>
            <a:r>
              <a:rPr lang="en-US" sz="3200" b="1" dirty="0" smtClean="0"/>
              <a:t>volume </a:t>
            </a:r>
            <a:r>
              <a:rPr lang="en-US" sz="3200" dirty="0" smtClean="0"/>
              <a:t>data into two columns using the </a:t>
            </a:r>
            <a:r>
              <a:rPr lang="en-US" sz="3200" b="1" dirty="0" smtClean="0"/>
              <a:t>NUMBERS APP </a:t>
            </a:r>
            <a:r>
              <a:rPr lang="en-US" sz="3200" dirty="0" smtClean="0"/>
              <a:t>on your </a:t>
            </a:r>
            <a:r>
              <a:rPr lang="en-US" sz="3200" dirty="0" err="1" smtClean="0"/>
              <a:t>iPad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41031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we observe in the Boyle’s Law virtual lab?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23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88141"/>
            <a:ext cx="8890000" cy="522571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notice?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6431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5362</TotalTime>
  <Words>755</Words>
  <Application>Microsoft Macintosh PowerPoint</Application>
  <PresentationFormat>On-screen Show (4:3)</PresentationFormat>
  <Paragraphs>75</Paragraphs>
  <Slides>21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Genesis</vt:lpstr>
      <vt:lpstr>Catalyst 5/20/13</vt:lpstr>
      <vt:lpstr>Agenda 5/20/13</vt:lpstr>
      <vt:lpstr>Class Points</vt:lpstr>
      <vt:lpstr>Objective 5/20/13</vt:lpstr>
      <vt:lpstr>Quick Review!</vt:lpstr>
      <vt:lpstr>What’s volume?</vt:lpstr>
      <vt:lpstr>Boyles’ Law Virtual Lab</vt:lpstr>
      <vt:lpstr>What did we observe in the Boyle’s Law virtual lab?</vt:lpstr>
      <vt:lpstr>What do you notice?</vt:lpstr>
      <vt:lpstr>Boyle’s Law</vt:lpstr>
      <vt:lpstr>PowerPoint Presentation</vt:lpstr>
      <vt:lpstr>Boyle’s Law Calculations</vt:lpstr>
      <vt:lpstr>Example#1. A sample of oxygen gas has a volume of 150.0 mL when its pressure is 0.947 atm. What will the volume of the gas be at a pressure of 0.987 atm if the temperature remains constant? </vt:lpstr>
      <vt:lpstr>Example#1. A sample of oxygen gas has a volume of 150.0 mL when its pressure is 0.947 atm. What will the volume of the gas be at a pressure of 0.987 atm if the temperature remains constant? </vt:lpstr>
      <vt:lpstr>Extra Credit Opportunity! Make a FLIPS poster. (+20% on Packet#13)</vt:lpstr>
      <vt:lpstr>Example#2. A sample of oxygen gas has a volume of 300.0 mL when its pressure is 0.80 atm. What will the pressure of the gas be if its final volume is 250.0 mL if the temperature remains constant?  </vt:lpstr>
      <vt:lpstr>PowerPoint Presentation</vt:lpstr>
      <vt:lpstr>Summarize Boyle’s Law in your own words…</vt:lpstr>
      <vt:lpstr>During Classwork Time</vt:lpstr>
      <vt:lpstr>PowerPoint Presentation</vt:lpstr>
      <vt:lpstr>Exit Slip</vt:lpstr>
    </vt:vector>
  </TitlesOfParts>
  <Company>Brown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Bruce Gutierrez</dc:creator>
  <cp:lastModifiedBy>Bruce Gutierrez</cp:lastModifiedBy>
  <cp:revision>41</cp:revision>
  <dcterms:created xsi:type="dcterms:W3CDTF">2012-05-09T03:34:12Z</dcterms:created>
  <dcterms:modified xsi:type="dcterms:W3CDTF">2013-05-19T15:43:54Z</dcterms:modified>
</cp:coreProperties>
</file>