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66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  <p:sldId id="279" r:id="rId22"/>
    <p:sldId id="276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6C1CA6-F60E-2F42-A27D-0CE97E3F98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567C0E-7310-8B4B-81E4-B7D0D468D1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2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9/13/12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750" y="1885950"/>
            <a:ext cx="885825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Make sure you have Packet#1. Please answer on a sheet of paper. You have 5 minutes.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many emergency passes do you receive in a marking period?</a:t>
            </a:r>
          </a:p>
          <a:p>
            <a:pPr marL="514350" indent="-514350">
              <a:buAutoNum type="arabicPeriod"/>
            </a:pPr>
            <a:r>
              <a:rPr lang="en-US" dirty="0" smtClean="0"/>
              <a:t>If for some reason you were unable to do your work, when should you tell Mr. Gutierrez about your reason(s)?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happens if you have your phone out during class?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concerns do you have about this class or classroom procedures?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11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/>
          <a:lstStyle/>
          <a:p>
            <a:r>
              <a:rPr lang="en-US" dirty="0" smtClean="0"/>
              <a:t>Study of the properties and changes of matter and their relation to energy</a:t>
            </a:r>
          </a:p>
          <a:p>
            <a:r>
              <a:rPr lang="en-US" dirty="0" smtClean="0"/>
              <a:t>Physical chemists focus on how energy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s involved within atoms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652" y="3333750"/>
            <a:ext cx="3505497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4" y="4017963"/>
            <a:ext cx="2876815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6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7675" y="0"/>
            <a:ext cx="8229600" cy="1600200"/>
          </a:xfrm>
        </p:spPr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1600200"/>
            <a:ext cx="8229600" cy="4525963"/>
          </a:xfrm>
        </p:spPr>
        <p:txBody>
          <a:bodyPr/>
          <a:lstStyle/>
          <a:p>
            <a:r>
              <a:rPr lang="en-US" dirty="0" smtClean="0"/>
              <a:t>Study of substances and </a:t>
            </a:r>
          </a:p>
          <a:p>
            <a:pPr marL="0" indent="0">
              <a:buNone/>
            </a:pPr>
            <a:r>
              <a:rPr lang="en-US" dirty="0" smtClean="0"/>
              <a:t>process occurring in living things</a:t>
            </a:r>
          </a:p>
          <a:p>
            <a:r>
              <a:rPr lang="en-US" dirty="0" smtClean="0"/>
              <a:t>Closely related to organic chemistry</a:t>
            </a:r>
          </a:p>
          <a:p>
            <a:r>
              <a:rPr lang="en-US" dirty="0" smtClean="0"/>
              <a:t>Many doctors, medical professionals,  and researchers use organic chemistry on a daily basis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0" y="158750"/>
            <a:ext cx="2317750" cy="2369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25" y="4495800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9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496300" cy="4860925"/>
          </a:xfrm>
        </p:spPr>
        <p:txBody>
          <a:bodyPr/>
          <a:lstStyle/>
          <a:p>
            <a:r>
              <a:rPr lang="en-US" dirty="0" smtClean="0"/>
              <a:t>The use of mathematics and computers to understand the principles behind chemical behavior and to design and predict the properties of new compounds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4149725"/>
            <a:ext cx="2286494" cy="270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4" y="3603625"/>
            <a:ext cx="4340049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0"/>
            <a:ext cx="8229600" cy="1600200"/>
          </a:xfrm>
        </p:spPr>
        <p:txBody>
          <a:bodyPr/>
          <a:lstStyle/>
          <a:p>
            <a:r>
              <a:rPr lang="en-US" dirty="0" smtClean="0"/>
              <a:t>Analytical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600200"/>
            <a:ext cx="8512175" cy="4940300"/>
          </a:xfrm>
        </p:spPr>
        <p:txBody>
          <a:bodyPr/>
          <a:lstStyle/>
          <a:p>
            <a:r>
              <a:rPr lang="en-US" dirty="0" smtClean="0"/>
              <a:t>The identification of components and composition of materials</a:t>
            </a:r>
          </a:p>
          <a:p>
            <a:r>
              <a:rPr lang="en-US" dirty="0" smtClean="0"/>
              <a:t>Forensic scientists, detectives, medical researchers, and more use analytical chemistry to help identify certain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1" y="4302125"/>
            <a:ext cx="2902680" cy="2156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4687870"/>
            <a:ext cx="3041650" cy="2024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046" y="0"/>
            <a:ext cx="1364954" cy="1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9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Scientific research has expanded our knowledge and improved our lives in many ways. The three main types of research are:</a:t>
            </a:r>
          </a:p>
          <a:p>
            <a:pPr marL="514350" indent="-514350">
              <a:buAutoNum type="arabicPeriod"/>
            </a:pPr>
            <a:r>
              <a:rPr lang="en-US" dirty="0" smtClean="0"/>
              <a:t>Basic Research</a:t>
            </a:r>
          </a:p>
          <a:p>
            <a:pPr marL="514350" indent="-514350">
              <a:buAutoNum type="arabicPeriod"/>
            </a:pPr>
            <a:r>
              <a:rPr lang="en-US" dirty="0" smtClean="0"/>
              <a:t>Applied Research</a:t>
            </a:r>
          </a:p>
          <a:p>
            <a:pPr marL="514350" indent="-514350">
              <a:buAutoNum type="arabicPeriod"/>
            </a:pPr>
            <a:r>
              <a:rPr lang="en-US" dirty="0" smtClean="0"/>
              <a:t>Technological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Research </a:t>
            </a:r>
            <a:br>
              <a:rPr lang="en-US" dirty="0" smtClean="0"/>
            </a:br>
            <a:r>
              <a:rPr lang="en-US" dirty="0" smtClean="0"/>
              <a:t>(I want to know…)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99" y="1600200"/>
            <a:ext cx="8524875" cy="4940300"/>
          </a:xfrm>
        </p:spPr>
        <p:txBody>
          <a:bodyPr/>
          <a:lstStyle/>
          <a:p>
            <a:r>
              <a:rPr lang="en-US" dirty="0" smtClean="0"/>
              <a:t>Done for the sake of increasing knowledge</a:t>
            </a:r>
          </a:p>
          <a:p>
            <a:r>
              <a:rPr lang="en-US" dirty="0" smtClean="0"/>
              <a:t>Answers why and how a chemical reaction occurs</a:t>
            </a:r>
          </a:p>
          <a:p>
            <a:r>
              <a:rPr lang="en-US" dirty="0" smtClean="0"/>
              <a:t>Can result in random discoveries</a:t>
            </a:r>
          </a:p>
          <a:p>
            <a:pPr lvl="1"/>
            <a:r>
              <a:rPr lang="en-US" dirty="0"/>
              <a:t>James M. </a:t>
            </a:r>
            <a:r>
              <a:rPr lang="en-US" dirty="0" err="1"/>
              <a:t>Schlatter</a:t>
            </a:r>
            <a:r>
              <a:rPr lang="en-US" dirty="0"/>
              <a:t>, a chemist </a:t>
            </a:r>
            <a:r>
              <a:rPr lang="en-US" dirty="0" smtClean="0"/>
              <a:t>who accidentally discovered the sweet taste of aspartame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781" y="5476874"/>
            <a:ext cx="2022019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1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125" y="-365125"/>
            <a:ext cx="9255125" cy="1600200"/>
          </a:xfrm>
        </p:spPr>
        <p:txBody>
          <a:bodyPr/>
          <a:lstStyle/>
          <a:p>
            <a:r>
              <a:rPr lang="en-US" dirty="0" smtClean="0"/>
              <a:t>Basic 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362075"/>
            <a:ext cx="7239000" cy="51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8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to solve a problem</a:t>
            </a:r>
          </a:p>
          <a:p>
            <a:r>
              <a:rPr lang="en-US" dirty="0" smtClean="0"/>
              <a:t>Scientists do research to solve problems such as finding a cure for cancer and reducing pollution.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28" y="4159250"/>
            <a:ext cx="2447172" cy="269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3" y="3785638"/>
            <a:ext cx="4630807" cy="30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300" cy="4525963"/>
          </a:xfrm>
        </p:spPr>
        <p:txBody>
          <a:bodyPr/>
          <a:lstStyle/>
          <a:p>
            <a:r>
              <a:rPr lang="en-US" dirty="0" smtClean="0"/>
              <a:t>Involves the production and use of products that improve our lives</a:t>
            </a:r>
          </a:p>
          <a:p>
            <a:r>
              <a:rPr lang="en-US" dirty="0" smtClean="0"/>
              <a:t>The results of technological development are: computers, cars, cell phones and etc.</a:t>
            </a:r>
          </a:p>
          <a:p>
            <a:r>
              <a:rPr lang="en-US" dirty="0" smtClean="0"/>
              <a:t>Usually depends on basic research and/or applied research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0"/>
            <a:ext cx="2451100" cy="1735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4708525"/>
            <a:ext cx="2260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0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600200"/>
            <a:ext cx="8620124" cy="50514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you are given a scenario on a slip of paper, you are to walk to the slide that matches that branch of chemistry and post it under that slide. (use masking tape)</a:t>
            </a:r>
          </a:p>
          <a:p>
            <a:r>
              <a:rPr lang="en-US" dirty="0" smtClean="0"/>
              <a:t>If you are NOT given a scenario, brainstorm with a partner and write an example of a scenario that relates to that </a:t>
            </a:r>
            <a:r>
              <a:rPr lang="en-US" b="1" dirty="0" smtClean="0"/>
              <a:t>branch of chemistry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the </a:t>
            </a:r>
            <a:r>
              <a:rPr lang="en-US" b="1" dirty="0" smtClean="0"/>
              <a:t>three types of research</a:t>
            </a:r>
            <a:r>
              <a:rPr lang="en-US" dirty="0" smtClean="0"/>
              <a:t>, come up as many examples as you can and write them under the appropriate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6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9/12/12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075"/>
            <a:ext cx="8229600" cy="4525963"/>
          </a:xfrm>
        </p:spPr>
        <p:txBody>
          <a:bodyPr/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Chemistry as a Science Lesson</a:t>
            </a:r>
          </a:p>
          <a:p>
            <a:r>
              <a:rPr lang="en-US" dirty="0" smtClean="0"/>
              <a:t>Independent Class Practice</a:t>
            </a:r>
          </a:p>
          <a:p>
            <a:r>
              <a:rPr lang="en-US" dirty="0" smtClean="0"/>
              <a:t>Exit Slip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5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Classwork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3" y="1752600"/>
            <a:ext cx="8771435" cy="474316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Stay focused on the assignments/projects you are given.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Keep the noise level down.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Answer as many questions as possible independently (unless I tell you it is group work).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Ask THREE before you ask ME.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517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Stamp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953500" cy="5480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you follow all classroom policies and expectations, you will receive a stamp. </a:t>
            </a:r>
            <a:endParaRPr lang="en-US" dirty="0"/>
          </a:p>
          <a:p>
            <a:r>
              <a:rPr lang="en-US" dirty="0" smtClean="0"/>
              <a:t>If you use your time efficiently and complete as many questions as you can </a:t>
            </a:r>
            <a:r>
              <a:rPr lang="en-US" i="1" dirty="0" smtClean="0"/>
              <a:t>independently</a:t>
            </a:r>
            <a:r>
              <a:rPr lang="en-US" dirty="0" smtClean="0"/>
              <a:t>, you will receive a stamp for classwork. (Any work not completed must be finished for homework.)</a:t>
            </a:r>
          </a:p>
          <a:p>
            <a:r>
              <a:rPr lang="en-US" dirty="0" smtClean="0"/>
              <a:t>It is YOUR RESPONSIBILITY to make sure you get a STAMP by the end of the period! You can only get a stamp for that day only.</a:t>
            </a:r>
          </a:p>
          <a:p>
            <a:r>
              <a:rPr lang="en-US" dirty="0" smtClean="0"/>
              <a:t>DO NOT LOSE THAT BACKSHEET.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4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a half sheet of paper: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Summarize the main differences between basic research, applied research, and technological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4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4987925"/>
          </a:xfrm>
        </p:spPr>
        <p:txBody>
          <a:bodyPr/>
          <a:lstStyle/>
          <a:p>
            <a:r>
              <a:rPr lang="en-US" dirty="0" smtClean="0"/>
              <a:t>Emergency Passes</a:t>
            </a:r>
          </a:p>
          <a:p>
            <a:r>
              <a:rPr lang="en-US" dirty="0" smtClean="0"/>
              <a:t>Catalyst Sheets</a:t>
            </a:r>
          </a:p>
          <a:p>
            <a:r>
              <a:rPr lang="en-US" dirty="0" smtClean="0"/>
              <a:t>Late Binder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2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600200"/>
            <a:ext cx="8683625" cy="4813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will be able to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Define chemistry and list the six main branches of chemistry.</a:t>
            </a:r>
          </a:p>
          <a:p>
            <a:pPr marL="0" indent="0">
              <a:buNone/>
            </a:pPr>
            <a:r>
              <a:rPr lang="en-US" dirty="0" smtClean="0"/>
              <a:t>2. Compare and contrast basic research, applied research, and technological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258192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50"/>
            <a:ext cx="8229600" cy="1600200"/>
          </a:xfrm>
        </p:spPr>
        <p:txBody>
          <a:bodyPr/>
          <a:lstStyle/>
          <a:p>
            <a:r>
              <a:rPr lang="en-US" dirty="0" smtClean="0"/>
              <a:t>During a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2068"/>
            <a:ext cx="8911573" cy="527018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Put all phones and other electronic devices away. (</a:t>
            </a:r>
            <a:r>
              <a:rPr lang="en-US" sz="3200" dirty="0" err="1" smtClean="0"/>
              <a:t>iPads</a:t>
            </a:r>
            <a:r>
              <a:rPr lang="en-US" sz="3200" dirty="0" smtClean="0"/>
              <a:t> will be discussed in a minute.)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No talking or noise-making.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Stay seated at all times (unless you are dying.)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Participate when asked.</a:t>
            </a:r>
          </a:p>
          <a:p>
            <a:pPr marL="514350" indent="-514350">
              <a:buAutoNum type="arabicPeriod"/>
            </a:pPr>
            <a:r>
              <a:rPr lang="en-US" dirty="0" smtClean="0"/>
              <a:t>Keep your head up and stay focused.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Raise your hand if you have a question RELATED to the current lesson. (Personal problems are addressed later.)</a:t>
            </a: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377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600200"/>
            <a:ext cx="8604250" cy="4718050"/>
          </a:xfrm>
        </p:spPr>
        <p:txBody>
          <a:bodyPr/>
          <a:lstStyle/>
          <a:p>
            <a:r>
              <a:rPr lang="en-US" dirty="0" smtClean="0"/>
              <a:t>Open your packet to page 3 and follow along. Fill in the necessary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3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is 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85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Chemistry is the study of the </a:t>
            </a:r>
            <a:r>
              <a:rPr lang="en-US" b="1" i="1" dirty="0" smtClean="0"/>
              <a:t>composition</a:t>
            </a:r>
            <a:r>
              <a:rPr lang="en-US" dirty="0" smtClean="0"/>
              <a:t>, </a:t>
            </a:r>
            <a:r>
              <a:rPr lang="en-US" b="1" i="1" dirty="0" smtClean="0"/>
              <a:t>structure</a:t>
            </a:r>
            <a:r>
              <a:rPr lang="en-US" dirty="0" smtClean="0"/>
              <a:t>, and </a:t>
            </a:r>
            <a:r>
              <a:rPr lang="en-US" b="1" i="1" dirty="0" smtClean="0"/>
              <a:t>properties</a:t>
            </a:r>
            <a:r>
              <a:rPr lang="en-US" dirty="0" smtClean="0"/>
              <a:t> of matter, the </a:t>
            </a:r>
            <a:r>
              <a:rPr lang="en-US" b="1" i="1" dirty="0" smtClean="0"/>
              <a:t>processes</a:t>
            </a:r>
            <a:r>
              <a:rPr lang="en-US" dirty="0" smtClean="0"/>
              <a:t> that matter undergoes, and the </a:t>
            </a:r>
            <a:r>
              <a:rPr lang="en-US" b="1" i="1" dirty="0" smtClean="0"/>
              <a:t>energy changes </a:t>
            </a:r>
            <a:r>
              <a:rPr lang="en-US" dirty="0" smtClean="0"/>
              <a:t>that come with these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1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600200"/>
          </a:xfrm>
        </p:spPr>
        <p:txBody>
          <a:bodyPr/>
          <a:lstStyle/>
          <a:p>
            <a:r>
              <a:rPr lang="en-US" dirty="0" smtClean="0"/>
              <a:t>Six Main Branches of Chemistry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Organic Chemistry</a:t>
            </a:r>
          </a:p>
          <a:p>
            <a:r>
              <a:rPr lang="en-US" dirty="0" smtClean="0"/>
              <a:t>Inorganic Chemistry</a:t>
            </a:r>
          </a:p>
          <a:p>
            <a:r>
              <a:rPr lang="en-US" dirty="0" smtClean="0"/>
              <a:t>Physical Chemistry</a:t>
            </a:r>
          </a:p>
          <a:p>
            <a:r>
              <a:rPr lang="en-US" dirty="0" smtClean="0"/>
              <a:t>Biochemistry Chemistry</a:t>
            </a:r>
          </a:p>
          <a:p>
            <a:r>
              <a:rPr lang="en-US" dirty="0" smtClean="0"/>
              <a:t>Theoretical Chemistry</a:t>
            </a:r>
          </a:p>
          <a:p>
            <a:r>
              <a:rPr lang="en-US" dirty="0" smtClean="0"/>
              <a:t>Analytical Chemistry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8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600200"/>
            <a:ext cx="8512175" cy="4525963"/>
          </a:xfrm>
        </p:spPr>
        <p:txBody>
          <a:bodyPr/>
          <a:lstStyle/>
          <a:p>
            <a:r>
              <a:rPr lang="en-US" dirty="0" smtClean="0"/>
              <a:t>Study of carbon-containing compounds</a:t>
            </a:r>
          </a:p>
          <a:p>
            <a:r>
              <a:rPr lang="en-US" dirty="0" smtClean="0"/>
              <a:t>Pharmacists, doctors, 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rug researchers, and </a:t>
            </a:r>
          </a:p>
          <a:p>
            <a:pPr marL="0" indent="0">
              <a:buNone/>
            </a:pPr>
            <a:r>
              <a:rPr lang="en-US" dirty="0" smtClean="0"/>
              <a:t>Etc. often use organic </a:t>
            </a:r>
          </a:p>
          <a:p>
            <a:pPr marL="0" indent="0">
              <a:buNone/>
            </a:pPr>
            <a:r>
              <a:rPr lang="en-US" dirty="0" smtClean="0"/>
              <a:t>chemistry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75" y="2143125"/>
            <a:ext cx="3543300" cy="3371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" y="4483100"/>
            <a:ext cx="3429000" cy="237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99" y="5653950"/>
            <a:ext cx="3381375" cy="12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6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Inorganic Chemistry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750" y="1600200"/>
            <a:ext cx="8858250" cy="4860925"/>
          </a:xfrm>
        </p:spPr>
        <p:txBody>
          <a:bodyPr/>
          <a:lstStyle/>
          <a:p>
            <a:r>
              <a:rPr lang="en-US" dirty="0" smtClean="0"/>
              <a:t>Study of compounds not containing carbon (what organic chemistry doesn’t cover)</a:t>
            </a:r>
          </a:p>
          <a:p>
            <a:r>
              <a:rPr lang="en-US" dirty="0" smtClean="0"/>
              <a:t>Scientists who study metals and other non-living materials often use inorganic chemistry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4563771"/>
            <a:ext cx="2263775" cy="2294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0" y="4563771"/>
            <a:ext cx="23622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9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1465</TotalTime>
  <Words>807</Words>
  <Application>Microsoft Macintosh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Catalyst 9/13/12</vt:lpstr>
      <vt:lpstr>Agenda 9/12/12</vt:lpstr>
      <vt:lpstr>Objectives</vt:lpstr>
      <vt:lpstr>During a Lesson</vt:lpstr>
      <vt:lpstr>Packet Notes</vt:lpstr>
      <vt:lpstr>Chemistry is a Science</vt:lpstr>
      <vt:lpstr>Six Main Branches of Chemistry </vt:lpstr>
      <vt:lpstr>Organic Chemistry</vt:lpstr>
      <vt:lpstr>Inorganic Chemistry</vt:lpstr>
      <vt:lpstr>Physical Chemistry</vt:lpstr>
      <vt:lpstr>Biochemistry</vt:lpstr>
      <vt:lpstr>Theoretical Chemistry</vt:lpstr>
      <vt:lpstr>Analytical Chemistry</vt:lpstr>
      <vt:lpstr>Types of Research</vt:lpstr>
      <vt:lpstr>Basic Research  (I want to know…)</vt:lpstr>
      <vt:lpstr>Basic Research</vt:lpstr>
      <vt:lpstr>Applied Research</vt:lpstr>
      <vt:lpstr>Technological Development</vt:lpstr>
      <vt:lpstr>Chemistry Gallery Walk</vt:lpstr>
      <vt:lpstr>During Classwork Time</vt:lpstr>
      <vt:lpstr>Packet Stamp</vt:lpstr>
      <vt:lpstr>Exit Slip</vt:lpstr>
      <vt:lpstr>Coming Soon…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9/12/12</dc:title>
  <dc:creator>Bruce Gutierrez</dc:creator>
  <cp:lastModifiedBy>Bruce Gutierrez</cp:lastModifiedBy>
  <cp:revision>21</cp:revision>
  <dcterms:created xsi:type="dcterms:W3CDTF">2012-09-12T04:34:51Z</dcterms:created>
  <dcterms:modified xsi:type="dcterms:W3CDTF">2012-09-13T05:00:19Z</dcterms:modified>
</cp:coreProperties>
</file>