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70" r:id="rId8"/>
    <p:sldId id="261" r:id="rId9"/>
    <p:sldId id="273" r:id="rId10"/>
    <p:sldId id="263" r:id="rId11"/>
    <p:sldId id="267" r:id="rId12"/>
    <p:sldId id="264" r:id="rId13"/>
    <p:sldId id="268" r:id="rId14"/>
    <p:sldId id="265" r:id="rId15"/>
    <p:sldId id="269" r:id="rId16"/>
    <p:sldId id="272" r:id="rId17"/>
    <p:sldId id="266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7" autoAdjust="0"/>
  </p:normalViewPr>
  <p:slideViewPr>
    <p:cSldViewPr snapToGrid="0" snapToObjects="1">
      <p:cViewPr varScale="1">
        <p:scale>
          <a:sx n="87" d="100"/>
          <a:sy n="87" d="100"/>
        </p:scale>
        <p:origin x="-1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1F2E40-8932-5340-955F-37B99A44282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EA797B-85DC-374F-B821-C44F40013D35}" type="datetimeFigureOut">
              <a:rPr lang="en-US" smtClean="0"/>
              <a:t>10/25/11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 10/26/11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9777" y="1255537"/>
            <a:ext cx="8204235" cy="5416322"/>
          </a:xfrm>
        </p:spPr>
        <p:txBody>
          <a:bodyPr>
            <a:normAutofit lnSpcReduction="10000"/>
          </a:bodyPr>
          <a:lstStyle/>
          <a:p>
            <a:pPr marL="628650" lvl="0" indent="-514350">
              <a:buFont typeface="+mj-lt"/>
              <a:buAutoNum type="arabicPeriod"/>
            </a:pPr>
            <a:r>
              <a:rPr lang="en-US" dirty="0"/>
              <a:t>Which subatomic particles are positively charged?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/>
              <a:t>Which subatomic particles are negatively charged</a:t>
            </a:r>
            <a:r>
              <a:rPr lang="en-US" dirty="0" smtClean="0"/>
              <a:t>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/>
              <a:t>Which subatomic particles are electrically neutral (no charge)?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/>
              <a:t>Where in the atom is the nucleus found?</a:t>
            </a:r>
          </a:p>
          <a:p>
            <a:pPr marL="114300" lvl="0" indent="0">
              <a:buNone/>
            </a:pPr>
            <a:r>
              <a:rPr lang="en-US" dirty="0" smtClean="0"/>
              <a:t>(Refer to your notes on Tuesday!)</a:t>
            </a:r>
          </a:p>
          <a:p>
            <a:pPr marL="114300" lvl="0" indent="0">
              <a:buNone/>
            </a:pPr>
            <a:r>
              <a:rPr lang="en-US" b="1" dirty="0" smtClean="0"/>
              <a:t>Period 4: Submit your work from Tuesday with the Catalyst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6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</a:t>
            </a:r>
            <a:r>
              <a:rPr lang="en-US" dirty="0" smtClean="0"/>
              <a:t>number </a:t>
            </a:r>
            <a:r>
              <a:rPr lang="en-US" dirty="0" smtClean="0"/>
              <a:t>of </a:t>
            </a:r>
            <a:r>
              <a:rPr lang="en-US" b="1" dirty="0" smtClean="0"/>
              <a:t>protons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AutoNum type="arabicPeriod"/>
            </a:pPr>
            <a:r>
              <a:rPr lang="en-US" dirty="0" smtClean="0"/>
              <a:t>The atomic number on the periodic table tells us the number of protons that type of atom has.</a:t>
            </a:r>
          </a:p>
          <a:p>
            <a:pPr marL="628650" indent="-514350">
              <a:buAutoNum type="arabicPeriod"/>
            </a:pPr>
            <a:r>
              <a:rPr lang="en-US" dirty="0" smtClean="0"/>
              <a:t>The number of protons is what IDENTIFIES an element.</a:t>
            </a:r>
          </a:p>
          <a:p>
            <a:pPr marL="114300" indent="0">
              <a:buNone/>
            </a:pPr>
            <a:r>
              <a:rPr lang="en-US" dirty="0" smtClean="0"/>
              <a:t>(i.e. carbon is carbon because it has 6 </a:t>
            </a:r>
            <a:r>
              <a:rPr lang="en-US" b="1" dirty="0" smtClean="0"/>
              <a:t>protons</a:t>
            </a:r>
            <a:r>
              <a:rPr lang="en-US" dirty="0" smtClean="0"/>
              <a:t>)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4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whiteboards…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protons does Neon have?</a:t>
            </a:r>
          </a:p>
          <a:p>
            <a:r>
              <a:rPr lang="en-US" dirty="0"/>
              <a:t>How many protons does Lithium have?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5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number of </a:t>
            </a:r>
            <a:r>
              <a:rPr lang="en-US" b="1" dirty="0"/>
              <a:t>e</a:t>
            </a:r>
            <a:r>
              <a:rPr lang="en-US" b="1" dirty="0" smtClean="0"/>
              <a:t>lectrons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Because an atom is electrically neutral, an atom has the same number of electrons as protons.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In other words:</a:t>
            </a:r>
          </a:p>
          <a:p>
            <a:pPr marL="114300" indent="0">
              <a:buNone/>
            </a:pPr>
            <a:r>
              <a:rPr lang="en-US" dirty="0" smtClean="0"/>
              <a:t>Atomic # = # of protons = #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72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whiteboards…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 </a:t>
            </a:r>
            <a:r>
              <a:rPr lang="en-US" dirty="0" smtClean="0"/>
              <a:t>electrons does </a:t>
            </a:r>
            <a:r>
              <a:rPr lang="en-US" dirty="0"/>
              <a:t>Neon have?</a:t>
            </a:r>
          </a:p>
          <a:p>
            <a:r>
              <a:rPr lang="en-US" dirty="0"/>
              <a:t>How many </a:t>
            </a:r>
            <a:r>
              <a:rPr lang="en-US" dirty="0" smtClean="0"/>
              <a:t>electrons </a:t>
            </a:r>
            <a:r>
              <a:rPr lang="en-US" dirty="0"/>
              <a:t>does </a:t>
            </a:r>
            <a:r>
              <a:rPr lang="en-US" dirty="0" smtClean="0"/>
              <a:t>Magnesium </a:t>
            </a:r>
            <a:r>
              <a:rPr lang="en-US" dirty="0"/>
              <a:t>have?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0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number of </a:t>
            </a:r>
            <a:r>
              <a:rPr lang="en-US" b="1" dirty="0" smtClean="0"/>
              <a:t>neutrons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Number of neutrons = </a:t>
            </a:r>
            <a:r>
              <a:rPr lang="en-US" dirty="0" smtClean="0"/>
              <a:t>Atomic Mass </a:t>
            </a:r>
            <a:r>
              <a:rPr lang="en-US" dirty="0" smtClean="0"/>
              <a:t>Number – Atomic Number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Example:</a:t>
            </a:r>
          </a:p>
          <a:p>
            <a:pPr marL="114300" indent="0">
              <a:buNone/>
            </a:pPr>
            <a:r>
              <a:rPr lang="en-US" dirty="0" smtClean="0"/>
              <a:t>Carbon has a mass number of 12 and an atomic number of 6.</a:t>
            </a:r>
          </a:p>
          <a:p>
            <a:pPr marL="114300" indent="0">
              <a:buNone/>
            </a:pPr>
            <a:r>
              <a:rPr lang="en-US" dirty="0" smtClean="0"/>
              <a:t># of neutrons = 12 – 6 = 6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4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your whiteboards…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Oxygen has an atomic mass number of 16. How many neutrons does an oxygen atom have?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(Hint: Look at the periodic table for Oxygen’s atomic number.)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number of subatomic particles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493608"/>
              </p:ext>
            </p:extLst>
          </p:nvPr>
        </p:nvGraphicFramePr>
        <p:xfrm>
          <a:off x="457200" y="1854200"/>
          <a:ext cx="7863822" cy="366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274"/>
                <a:gridCol w="2621274"/>
                <a:gridCol w="2621274"/>
              </a:tblGrid>
              <a:tr h="104694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</a:t>
                      </a:r>
                      <a:r>
                        <a:rPr lang="en-US" sz="2800" b="1" baseline="0" dirty="0" smtClean="0"/>
                        <a:t> of Protons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 of Electrons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# of Neutrons</a:t>
                      </a:r>
                      <a:endParaRPr lang="en-US" sz="2800" b="1" dirty="0"/>
                    </a:p>
                  </a:txBody>
                  <a:tcPr/>
                </a:tc>
              </a:tr>
              <a:tr h="2617369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Atomic Number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Atomic Number </a:t>
                      </a:r>
                    </a:p>
                    <a:p>
                      <a:r>
                        <a:rPr lang="en-US" sz="2800" b="1" dirty="0" smtClean="0"/>
                        <a:t>(for electrically</a:t>
                      </a:r>
                      <a:r>
                        <a:rPr lang="en-US" sz="2800" b="1" baseline="0" dirty="0" smtClean="0"/>
                        <a:t> neutral atoms)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Mass number – atomic number</a:t>
                      </a:r>
                      <a:endParaRPr 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77333" y="5907574"/>
            <a:ext cx="6043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COPY THIS DOWN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550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 smtClean="0"/>
              <a:t>To find the number of </a:t>
            </a:r>
            <a:r>
              <a:rPr lang="en-US" b="1" dirty="0" smtClean="0"/>
              <a:t>protons and electrons </a:t>
            </a:r>
            <a:r>
              <a:rPr lang="en-US" dirty="0" smtClean="0"/>
              <a:t>in an element’s atom, look at the </a:t>
            </a:r>
            <a:r>
              <a:rPr lang="en-US" b="1" dirty="0" smtClean="0"/>
              <a:t>atomic number </a:t>
            </a:r>
            <a:r>
              <a:rPr lang="en-US" dirty="0" smtClean="0"/>
              <a:t>of that element</a:t>
            </a:r>
            <a:r>
              <a:rPr lang="en-US" dirty="0" smtClean="0"/>
              <a:t>.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To find the number of </a:t>
            </a:r>
            <a:r>
              <a:rPr lang="en-US" b="1" dirty="0" smtClean="0"/>
              <a:t>neutrons</a:t>
            </a:r>
            <a:r>
              <a:rPr lang="en-US" dirty="0" smtClean="0"/>
              <a:t>: Mass number – atomic number</a:t>
            </a:r>
            <a:r>
              <a:rPr lang="en-US" dirty="0" smtClean="0"/>
              <a:t>.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/>
              <a:t>To find the </a:t>
            </a:r>
            <a:r>
              <a:rPr lang="en-US" b="1" dirty="0" smtClean="0"/>
              <a:t>mass number</a:t>
            </a:r>
            <a:r>
              <a:rPr lang="en-US" dirty="0" smtClean="0"/>
              <a:t>: atomic number + number of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90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</a:t>
            </a:r>
            <a:r>
              <a:rPr lang="en-US" dirty="0" smtClean="0"/>
              <a:t>Slip (Complete this silently and independently)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8" y="1600200"/>
            <a:ext cx="7953292" cy="4800600"/>
          </a:xfrm>
        </p:spPr>
        <p:txBody>
          <a:bodyPr>
            <a:normAutofit lnSpcReduction="10000"/>
          </a:bodyPr>
          <a:lstStyle/>
          <a:p>
            <a:pPr marL="114300" lvl="0" indent="0">
              <a:buNone/>
            </a:pPr>
            <a:r>
              <a:rPr lang="en-US" dirty="0" smtClean="0"/>
              <a:t>On a half a slip of paper, answer the following: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/>
              <a:t>Which subatomic particles identifies an element?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many </a:t>
            </a:r>
            <a:r>
              <a:rPr lang="en-US" b="1" dirty="0"/>
              <a:t>protons</a:t>
            </a:r>
            <a:r>
              <a:rPr lang="en-US" dirty="0"/>
              <a:t> does Carbon have?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/>
              <a:t>How many </a:t>
            </a:r>
            <a:r>
              <a:rPr lang="en-US" b="1" dirty="0"/>
              <a:t>electrons</a:t>
            </a:r>
            <a:r>
              <a:rPr lang="en-US" dirty="0"/>
              <a:t> does Nitrogen have?</a:t>
            </a:r>
          </a:p>
          <a:p>
            <a:pPr marL="628650" lvl="0" indent="-514350">
              <a:buFont typeface="+mj-lt"/>
              <a:buAutoNum type="arabicPeriod"/>
            </a:pPr>
            <a:r>
              <a:rPr lang="en-US" dirty="0" smtClean="0"/>
              <a:t>A Boron </a:t>
            </a:r>
            <a:r>
              <a:rPr lang="en-US" dirty="0"/>
              <a:t>atom has a mass number </a:t>
            </a:r>
            <a:r>
              <a:rPr lang="en-US" dirty="0" smtClean="0"/>
              <a:t>of 11 and an atomic number of 5. </a:t>
            </a:r>
            <a:r>
              <a:rPr lang="en-US" dirty="0"/>
              <a:t>How many </a:t>
            </a:r>
            <a:r>
              <a:rPr lang="en-US" b="1" dirty="0"/>
              <a:t>neutrons</a:t>
            </a:r>
            <a:r>
              <a:rPr lang="en-US" dirty="0"/>
              <a:t> does it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4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Catalyst (7 minutes)</a:t>
            </a:r>
            <a:endParaRPr lang="en-US" b="1" dirty="0" smtClean="0"/>
          </a:p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Announcement (1 minute)</a:t>
            </a:r>
          </a:p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Verbal Drill (2 minutes)</a:t>
            </a:r>
            <a:endParaRPr lang="en-US" b="1" dirty="0" smtClean="0"/>
          </a:p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Counting Subatomic Particles </a:t>
            </a:r>
            <a:r>
              <a:rPr lang="en-US" b="1" dirty="0" smtClean="0"/>
              <a:t>Lesson (12 minutes)</a:t>
            </a:r>
            <a:endParaRPr lang="en-US" b="1" dirty="0" smtClean="0"/>
          </a:p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Class Practice (15 minutes)</a:t>
            </a:r>
            <a:endParaRPr lang="en-US" b="1" dirty="0" smtClean="0"/>
          </a:p>
          <a:p>
            <a:pPr marL="628650" indent="-514350">
              <a:buFont typeface="+mj-lt"/>
              <a:buAutoNum type="arabicPeriod"/>
            </a:pPr>
            <a:r>
              <a:rPr lang="en-US" b="1" dirty="0" smtClean="0"/>
              <a:t>Exit </a:t>
            </a:r>
            <a:r>
              <a:rPr lang="en-US" b="1" dirty="0" smtClean="0"/>
              <a:t>Slip (5 </a:t>
            </a:r>
            <a:r>
              <a:rPr lang="en-US" b="1" dirty="0" smtClean="0"/>
              <a:t>minutes)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1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Re-take exam today at 7</a:t>
            </a:r>
            <a:r>
              <a:rPr lang="en-US" baseline="30000" dirty="0" smtClean="0"/>
              <a:t>th</a:t>
            </a:r>
            <a:r>
              <a:rPr lang="en-US" dirty="0" smtClean="0"/>
              <a:t> period or at 4pm. </a:t>
            </a:r>
          </a:p>
          <a:p>
            <a:r>
              <a:rPr lang="en-US" dirty="0" smtClean="0"/>
              <a:t>You may re-take it on Friday as well if you still need extra help.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67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Verbal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1750"/>
            <a:ext cx="8077200" cy="5517705"/>
          </a:xfrm>
        </p:spPr>
        <p:txBody>
          <a:bodyPr>
            <a:normAutofit/>
          </a:bodyPr>
          <a:lstStyle/>
          <a:p>
            <a:r>
              <a:rPr lang="en-US" dirty="0" smtClean="0"/>
              <a:t>One person speaking at a time (so everyone can hear the question and answer!)</a:t>
            </a:r>
          </a:p>
          <a:p>
            <a:r>
              <a:rPr lang="en-US" dirty="0" smtClean="0"/>
              <a:t>You may only go once</a:t>
            </a:r>
          </a:p>
          <a:p>
            <a:r>
              <a:rPr lang="en-US" dirty="0" smtClean="0"/>
              <a:t>If you don’t know the answer, have a classmate help you. </a:t>
            </a:r>
            <a:r>
              <a:rPr lang="en-US" i="1" dirty="0" smtClean="0"/>
              <a:t>You still need to say the answer if its your turn!</a:t>
            </a:r>
          </a:p>
          <a:p>
            <a:r>
              <a:rPr lang="en-US" dirty="0" smtClean="0"/>
              <a:t>Have your periodic table ready</a:t>
            </a:r>
          </a:p>
          <a:p>
            <a:r>
              <a:rPr lang="en-US" dirty="0" smtClean="0"/>
              <a:t>Class with the most Verbal Drill points will receive 5 points in the Chapter 4 test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03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SWBAT determine the number of protons and electrons </a:t>
            </a:r>
            <a:r>
              <a:rPr lang="en-US" dirty="0" smtClean="0"/>
              <a:t>of an element’s atom based </a:t>
            </a:r>
            <a:r>
              <a:rPr lang="en-US" dirty="0"/>
              <a:t>on </a:t>
            </a:r>
            <a:r>
              <a:rPr lang="en-US" dirty="0" smtClean="0"/>
              <a:t>its atomic </a:t>
            </a:r>
            <a:r>
              <a:rPr lang="en-US" dirty="0"/>
              <a:t>number.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SWBAT determine the number of neutrons based on atomic number and atomic mass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 smtClean="0"/>
              <a:t>Remember DO NOT ask me what to copy down. I will tell you.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9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36191"/>
            <a:ext cx="3657600" cy="504550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Nucleus: </a:t>
            </a:r>
            <a:r>
              <a:rPr lang="en-US" dirty="0" smtClean="0"/>
              <a:t>very small region near the center of the atom</a:t>
            </a:r>
          </a:p>
          <a:p>
            <a:pPr lvl="1"/>
            <a:r>
              <a:rPr lang="en-US" b="1" dirty="0" smtClean="0"/>
              <a:t>Protons: </a:t>
            </a:r>
            <a:r>
              <a:rPr lang="en-US" dirty="0" smtClean="0"/>
              <a:t>POSITIVELY charged subatomic particles</a:t>
            </a:r>
          </a:p>
          <a:p>
            <a:pPr lvl="1"/>
            <a:r>
              <a:rPr lang="en-US" b="1" dirty="0" smtClean="0"/>
              <a:t>Neutrons: </a:t>
            </a:r>
            <a:r>
              <a:rPr lang="en-US" dirty="0" smtClean="0"/>
              <a:t>electrically NEUTRAL subatomic particles (NO CHARGE)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Electrons: </a:t>
            </a:r>
            <a:r>
              <a:rPr lang="en-US" dirty="0" smtClean="0"/>
              <a:t>NEGATIVELY charged subatomic particles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70153"/>
            <a:ext cx="5298778" cy="50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3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Nucleus is like a marble in a football field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87648"/>
            <a:ext cx="5320509" cy="4892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4365181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46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 Review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The Periodic Table tells us:</a:t>
            </a:r>
          </a:p>
          <a:p>
            <a:r>
              <a:rPr lang="en-US" dirty="0" smtClean="0"/>
              <a:t>Atomic Number (# of protons)</a:t>
            </a:r>
          </a:p>
          <a:p>
            <a:r>
              <a:rPr lang="en-US" dirty="0" smtClean="0"/>
              <a:t>Relative Atomic Mass</a:t>
            </a:r>
          </a:p>
          <a:p>
            <a:r>
              <a:rPr lang="en-US" dirty="0" smtClean="0"/>
              <a:t>Element Symbol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Take out your periodic </a:t>
            </a:r>
            <a:r>
              <a:rPr lang="en-US" dirty="0" smtClean="0"/>
              <a:t>table and follow along.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280" y="1979781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8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599"/>
            <a:ext cx="9144000" cy="674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61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2132</TotalTime>
  <Words>666</Words>
  <Application>Microsoft Macintosh PowerPoint</Application>
  <PresentationFormat>On-screen Show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Adjacency</vt:lpstr>
      <vt:lpstr>Catalyst 10/26/11</vt:lpstr>
      <vt:lpstr>Agenda</vt:lpstr>
      <vt:lpstr>Announcements</vt:lpstr>
      <vt:lpstr>Verbal Drill</vt:lpstr>
      <vt:lpstr>Objective(s)</vt:lpstr>
      <vt:lpstr>Parts of the Atom</vt:lpstr>
      <vt:lpstr>Nucleus is like a marble in a football field</vt:lpstr>
      <vt:lpstr>Periodic Table Review</vt:lpstr>
      <vt:lpstr>PowerPoint Presentation</vt:lpstr>
      <vt:lpstr>Finding the number of protons</vt:lpstr>
      <vt:lpstr>On your whiteboards…</vt:lpstr>
      <vt:lpstr>Finding the number of electrons</vt:lpstr>
      <vt:lpstr>On your whiteboards…</vt:lpstr>
      <vt:lpstr>Finding the number of neutrons</vt:lpstr>
      <vt:lpstr>On your whiteboards…</vt:lpstr>
      <vt:lpstr>Finding the number of subatomic particles</vt:lpstr>
      <vt:lpstr>Quick Summary</vt:lpstr>
      <vt:lpstr>Exit Slip (Complete this silently and independently)</vt:lpstr>
    </vt:vector>
  </TitlesOfParts>
  <Company>Brown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Bruce Gutierrez</dc:creator>
  <cp:lastModifiedBy>Bruce Gutierrez</cp:lastModifiedBy>
  <cp:revision>23</cp:revision>
  <dcterms:created xsi:type="dcterms:W3CDTF">2011-10-26T00:52:13Z</dcterms:created>
  <dcterms:modified xsi:type="dcterms:W3CDTF">2011-10-27T12:32:08Z</dcterms:modified>
</cp:coreProperties>
</file>