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3" r:id="rId7"/>
    <p:sldId id="273" r:id="rId8"/>
    <p:sldId id="264" r:id="rId9"/>
    <p:sldId id="266" r:id="rId10"/>
    <p:sldId id="271" r:id="rId11"/>
    <p:sldId id="267" r:id="rId12"/>
    <p:sldId id="274" r:id="rId13"/>
    <p:sldId id="265" r:id="rId14"/>
    <p:sldId id="262" r:id="rId15"/>
    <p:sldId id="275" r:id="rId16"/>
    <p:sldId id="277" r:id="rId17"/>
    <p:sldId id="278" r:id="rId18"/>
    <p:sldId id="268" r:id="rId19"/>
    <p:sldId id="270" r:id="rId20"/>
    <p:sldId id="269" r:id="rId21"/>
    <p:sldId id="276" r:id="rId22"/>
    <p:sldId id="260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19" y="1719340"/>
            <a:ext cx="8746021" cy="4460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2FA4D89-D937-1341-8411-2482A2942EE6}" type="datetimeFigureOut">
              <a:rPr lang="en-US" smtClean="0"/>
              <a:t>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1230CFA-8FC2-F241-9EEA-CC459DA1FB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utierrezbr@elizabeth.k12.nj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1/4/13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Draw the Lewis dot structure of Krypton.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Express 30 kg in grams.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*Honors: Submit homework in the bin before you sit down.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4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20" y="244158"/>
            <a:ext cx="874602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atoms want to get </a:t>
            </a:r>
            <a:r>
              <a:rPr lang="en-US" b="1" dirty="0" smtClean="0"/>
              <a:t>Noble</a:t>
            </a:r>
            <a:r>
              <a:rPr lang="en-US" dirty="0" smtClean="0"/>
              <a:t> or </a:t>
            </a:r>
            <a:r>
              <a:rPr lang="en-US" dirty="0" smtClean="0"/>
              <a:t>“Die trying”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Another way of looking at the Octet Rule is that atoms of almost all elements wants to have a Noble Gas configuration (8 valence electrons.)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425845"/>
            <a:ext cx="4067820" cy="300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2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22" y="244158"/>
            <a:ext cx="8245909" cy="1339850"/>
          </a:xfrm>
        </p:spPr>
        <p:txBody>
          <a:bodyPr/>
          <a:lstStyle/>
          <a:p>
            <a:r>
              <a:rPr lang="en-US" dirty="0" smtClean="0"/>
              <a:t>The Octet Rule and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9" y="1719340"/>
            <a:ext cx="8885537" cy="4855990"/>
          </a:xfrm>
        </p:spPr>
        <p:txBody>
          <a:bodyPr/>
          <a:lstStyle/>
          <a:p>
            <a:pPr lvl="0"/>
            <a:r>
              <a:rPr lang="en-US" dirty="0"/>
              <a:t>An </a:t>
            </a:r>
            <a:r>
              <a:rPr lang="en-US" b="1" dirty="0" smtClean="0"/>
              <a:t>ion</a:t>
            </a:r>
            <a:r>
              <a:rPr lang="en-US" dirty="0" smtClean="0"/>
              <a:t> </a:t>
            </a:r>
            <a:r>
              <a:rPr lang="en-US" dirty="0"/>
              <a:t>is an </a:t>
            </a:r>
            <a:r>
              <a:rPr lang="en-US" b="1" dirty="0" smtClean="0"/>
              <a:t>atom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 smtClean="0"/>
              <a:t>group of bonded atoms</a:t>
            </a:r>
            <a:r>
              <a:rPr lang="en-US" dirty="0" smtClean="0"/>
              <a:t>, </a:t>
            </a:r>
            <a:r>
              <a:rPr lang="en-US" dirty="0"/>
              <a:t>that has a </a:t>
            </a:r>
            <a:r>
              <a:rPr lang="en-US" b="1" dirty="0" smtClean="0"/>
              <a:t>positive</a:t>
            </a:r>
            <a:r>
              <a:rPr lang="en-US" dirty="0" smtClean="0"/>
              <a:t> or </a:t>
            </a:r>
            <a:r>
              <a:rPr lang="en-US" b="1" dirty="0" smtClean="0"/>
              <a:t>negative </a:t>
            </a:r>
            <a:r>
              <a:rPr lang="en-US" dirty="0" smtClean="0"/>
              <a:t>charge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8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46" y="244158"/>
            <a:ext cx="8593494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Noble Gases have</a:t>
            </a:r>
            <a:br>
              <a:rPr lang="en-US" dirty="0" smtClean="0"/>
            </a:br>
            <a:r>
              <a:rPr lang="en-US" b="1" dirty="0" smtClean="0"/>
              <a:t> 8 valence electrons.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483" b="24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135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9" y="1719339"/>
            <a:ext cx="8746021" cy="4699435"/>
          </a:xfrm>
        </p:spPr>
        <p:txBody>
          <a:bodyPr/>
          <a:lstStyle/>
          <a:p>
            <a:r>
              <a:rPr lang="en-US" dirty="0" smtClean="0"/>
              <a:t>Two types:</a:t>
            </a:r>
          </a:p>
          <a:p>
            <a:pPr marL="865188" lvl="1" indent="-514350">
              <a:buFont typeface="+mj-lt"/>
              <a:buAutoNum type="arabicPeriod"/>
            </a:pPr>
            <a:r>
              <a:rPr lang="en-US" dirty="0" err="1" smtClean="0"/>
              <a:t>Cations</a:t>
            </a:r>
            <a:r>
              <a:rPr lang="en-US" dirty="0" smtClean="0"/>
              <a:t> – positive +</a:t>
            </a:r>
          </a:p>
          <a:p>
            <a:pPr marL="865188" lvl="1" indent="-514350">
              <a:buFont typeface="+mj-lt"/>
              <a:buAutoNum type="arabicPeriod"/>
            </a:pPr>
            <a:r>
              <a:rPr lang="en-US" dirty="0" smtClean="0"/>
              <a:t>Anions – negative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31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Cation</a:t>
            </a:r>
            <a:r>
              <a:rPr lang="en-US" dirty="0" smtClean="0"/>
              <a:t> (+)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9" y="1719339"/>
            <a:ext cx="8885537" cy="487338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 err="1" smtClean="0"/>
              <a:t>cation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b="1" dirty="0" smtClean="0"/>
              <a:t>positively</a:t>
            </a:r>
            <a:r>
              <a:rPr lang="en-US" dirty="0" smtClean="0"/>
              <a:t> </a:t>
            </a:r>
            <a:r>
              <a:rPr lang="en-US" dirty="0"/>
              <a:t>charged ion. </a:t>
            </a:r>
            <a:r>
              <a:rPr lang="en-US" dirty="0" err="1"/>
              <a:t>Cations</a:t>
            </a:r>
            <a:r>
              <a:rPr lang="en-US" dirty="0"/>
              <a:t> form when </a:t>
            </a:r>
            <a:r>
              <a:rPr lang="en-US" b="1" dirty="0" smtClean="0"/>
              <a:t>neutral</a:t>
            </a:r>
            <a:r>
              <a:rPr lang="en-US" dirty="0" smtClean="0"/>
              <a:t> </a:t>
            </a:r>
            <a:r>
              <a:rPr lang="en-US" dirty="0"/>
              <a:t>atoms </a:t>
            </a:r>
            <a:r>
              <a:rPr lang="en-US" b="1" dirty="0" smtClean="0"/>
              <a:t>LOSE</a:t>
            </a:r>
            <a:r>
              <a:rPr lang="en-US" dirty="0" smtClean="0"/>
              <a:t> electrons.*</a:t>
            </a:r>
          </a:p>
          <a:p>
            <a:endParaRPr lang="en-US" dirty="0"/>
          </a:p>
          <a:p>
            <a:r>
              <a:rPr lang="en-US" dirty="0" smtClean="0"/>
              <a:t>*The process of LOSING electrons is called </a:t>
            </a:r>
            <a:r>
              <a:rPr lang="en-US" b="1" i="1" dirty="0" smtClean="0"/>
              <a:t>OXIDATION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60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Cation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9" y="1719340"/>
            <a:ext cx="8746021" cy="46124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Li+</a:t>
            </a:r>
          </a:p>
          <a:p>
            <a:pPr marL="0" indent="0">
              <a:buNone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Al</a:t>
            </a:r>
            <a:r>
              <a:rPr lang="en-US" baseline="30000" dirty="0" smtClean="0"/>
              <a:t>3+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23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28" y="269335"/>
            <a:ext cx="7202124" cy="602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811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8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Configuration of </a:t>
            </a:r>
            <a:r>
              <a:rPr lang="en-US" b="1" dirty="0" err="1" smtClean="0"/>
              <a:t>Cations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708459"/>
              </p:ext>
            </p:extLst>
          </p:nvPr>
        </p:nvGraphicFramePr>
        <p:xfrm>
          <a:off x="247121" y="1672041"/>
          <a:ext cx="8747124" cy="495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594"/>
                <a:gridCol w="2887807"/>
                <a:gridCol w="3618458"/>
                <a:gridCol w="1096265"/>
              </a:tblGrid>
              <a:tr h="18853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Neutral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Cation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Cation</a:t>
                      </a:r>
                      <a:r>
                        <a:rPr lang="en-US" sz="2000" dirty="0" smtClean="0"/>
                        <a:t> Symbol</a:t>
                      </a:r>
                      <a:endParaRPr lang="en-US" sz="2000" dirty="0"/>
                    </a:p>
                  </a:txBody>
                  <a:tcPr/>
                </a:tc>
              </a:tr>
              <a:tr h="3070088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K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2s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2p</a:t>
                      </a:r>
                      <a:r>
                        <a:rPr lang="en-US" sz="2600" baseline="30000" dirty="0" smtClean="0"/>
                        <a:t>6</a:t>
                      </a:r>
                      <a:r>
                        <a:rPr lang="en-US" sz="2600" baseline="0" dirty="0" smtClean="0"/>
                        <a:t>3s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3p</a:t>
                      </a:r>
                      <a:r>
                        <a:rPr lang="en-US" sz="2600" baseline="30000" dirty="0" smtClean="0"/>
                        <a:t>6</a:t>
                      </a:r>
                      <a:r>
                        <a:rPr lang="en-US" sz="2600" baseline="0" dirty="0" smtClean="0"/>
                        <a:t>4s</a:t>
                      </a:r>
                      <a:r>
                        <a:rPr lang="en-US" sz="2600" baseline="300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290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Configuration of </a:t>
            </a:r>
            <a:r>
              <a:rPr lang="en-US" b="1" dirty="0" err="1" smtClean="0"/>
              <a:t>Cations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114649"/>
              </p:ext>
            </p:extLst>
          </p:nvPr>
        </p:nvGraphicFramePr>
        <p:xfrm>
          <a:off x="247121" y="1672041"/>
          <a:ext cx="8747124" cy="495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594"/>
                <a:gridCol w="2887807"/>
                <a:gridCol w="3618458"/>
                <a:gridCol w="1096265"/>
              </a:tblGrid>
              <a:tr h="18853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Neutral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Cation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Cation</a:t>
                      </a:r>
                      <a:r>
                        <a:rPr lang="en-US" sz="2000" dirty="0" smtClean="0"/>
                        <a:t> Symbol</a:t>
                      </a:r>
                      <a:endParaRPr lang="en-US" sz="2000" dirty="0"/>
                    </a:p>
                  </a:txBody>
                  <a:tcPr/>
                </a:tc>
              </a:tr>
              <a:tr h="3070088">
                <a:tc>
                  <a:txBody>
                    <a:bodyPr/>
                    <a:lstStyle/>
                    <a:p>
                      <a:r>
                        <a:rPr lang="en-US" sz="4000" b="1" dirty="0" err="1" smtClean="0"/>
                        <a:t>Ca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2s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2p</a:t>
                      </a:r>
                      <a:r>
                        <a:rPr lang="en-US" sz="2600" baseline="30000" dirty="0" smtClean="0"/>
                        <a:t>6</a:t>
                      </a:r>
                      <a:r>
                        <a:rPr lang="en-US" sz="2600" baseline="0" dirty="0" smtClean="0"/>
                        <a:t>3s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3p</a:t>
                      </a:r>
                      <a:r>
                        <a:rPr lang="en-US" sz="2600" baseline="30000" dirty="0" smtClean="0"/>
                        <a:t>6</a:t>
                      </a:r>
                      <a:r>
                        <a:rPr lang="en-US" sz="2600" baseline="0" dirty="0" smtClean="0"/>
                        <a:t>4s</a:t>
                      </a:r>
                      <a:r>
                        <a:rPr lang="en-US" sz="2600" baseline="30000" dirty="0" smtClean="0"/>
                        <a:t>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09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9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Configuration of </a:t>
            </a:r>
            <a:r>
              <a:rPr lang="en-US" b="1" dirty="0" err="1" smtClean="0"/>
              <a:t>Cations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76789"/>
              </p:ext>
            </p:extLst>
          </p:nvPr>
        </p:nvGraphicFramePr>
        <p:xfrm>
          <a:off x="247121" y="1672041"/>
          <a:ext cx="8747124" cy="495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594"/>
                <a:gridCol w="2887807"/>
                <a:gridCol w="3618458"/>
                <a:gridCol w="1096265"/>
              </a:tblGrid>
              <a:tr h="18853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Neutral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Cation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Cation</a:t>
                      </a:r>
                      <a:r>
                        <a:rPr lang="en-US" sz="2000" dirty="0" smtClean="0"/>
                        <a:t> Symbol</a:t>
                      </a:r>
                      <a:endParaRPr lang="en-US" sz="2000" dirty="0"/>
                    </a:p>
                  </a:txBody>
                  <a:tcPr/>
                </a:tc>
              </a:tr>
              <a:tr h="3070088">
                <a:tc>
                  <a:txBody>
                    <a:bodyPr/>
                    <a:lstStyle/>
                    <a:p>
                      <a:r>
                        <a:rPr lang="en-US" sz="4000" b="1" dirty="0" err="1" smtClean="0"/>
                        <a:t>Sc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2s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2p</a:t>
                      </a:r>
                      <a:r>
                        <a:rPr lang="en-US" sz="2600" baseline="30000" dirty="0" smtClean="0"/>
                        <a:t>6</a:t>
                      </a:r>
                      <a:r>
                        <a:rPr lang="en-US" sz="2600" baseline="0" dirty="0" smtClean="0"/>
                        <a:t>3s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3p</a:t>
                      </a:r>
                      <a:r>
                        <a:rPr lang="en-US" sz="2600" baseline="30000" dirty="0" smtClean="0"/>
                        <a:t>6</a:t>
                      </a:r>
                      <a:r>
                        <a:rPr lang="en-US" sz="2600" baseline="0" dirty="0" smtClean="0"/>
                        <a:t>4s</a:t>
                      </a:r>
                      <a:r>
                        <a:rPr lang="en-US" sz="2600" baseline="30000" dirty="0" smtClean="0"/>
                        <a:t>2</a:t>
                      </a:r>
                      <a:r>
                        <a:rPr lang="en-US" sz="2600" baseline="0" dirty="0" smtClean="0"/>
                        <a:t>3d</a:t>
                      </a:r>
                      <a:r>
                        <a:rPr lang="en-US" sz="2600" baseline="300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094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World Connection – Why should I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9" y="1719340"/>
            <a:ext cx="8746021" cy="4647250"/>
          </a:xfrm>
        </p:spPr>
        <p:txBody>
          <a:bodyPr/>
          <a:lstStyle/>
          <a:p>
            <a:r>
              <a:rPr lang="en-US" dirty="0" smtClean="0"/>
              <a:t>Your body depends on certain ions to regulate its functioning. We need calcium ions, sodium ions, and potassium ions to survive.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53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78" y="358163"/>
            <a:ext cx="7584452" cy="1005679"/>
          </a:xfrm>
        </p:spPr>
        <p:txBody>
          <a:bodyPr/>
          <a:lstStyle/>
          <a:p>
            <a:r>
              <a:rPr lang="en-US" dirty="0" smtClean="0"/>
              <a:t>During Classwork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3842"/>
            <a:ext cx="9144000" cy="5613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Stay focused on the assignments you are given.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Do the questions INDEPENDENTLY (on your own).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Keep the noise level down.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Ask THREE before you ask ME.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You may put earphones on and listen to music quietly as you do your work.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You must finish a certain number of questions</a:t>
            </a:r>
            <a:r>
              <a:rPr lang="en-US" sz="3200" dirty="0" smtClean="0">
                <a:solidFill>
                  <a:srgbClr val="000000"/>
                </a:solidFill>
              </a:rPr>
              <a:t> (depends on the person) by the end of the period.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DO NOT FORGET YOUR STAMPS! </a:t>
            </a:r>
            <a:r>
              <a:rPr lang="en-US" dirty="0" smtClean="0">
                <a:solidFill>
                  <a:srgbClr val="000000"/>
                </a:solidFill>
              </a:rPr>
              <a:t>You cannot get them once you leave the class.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046" y="25921"/>
            <a:ext cx="1144954" cy="145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4335" y="2423547"/>
            <a:ext cx="1476196" cy="1476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0731" y="2423547"/>
            <a:ext cx="1327862" cy="129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1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25" y="1600200"/>
            <a:ext cx="8696661" cy="50968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/>
              <a:t>QUIETLY and INDEPENDENTLY answer the following on </a:t>
            </a:r>
            <a:r>
              <a:rPr lang="en-US" sz="2800" b="1" dirty="0">
                <a:solidFill>
                  <a:srgbClr val="3366FF"/>
                </a:solidFill>
              </a:rPr>
              <a:t>Notability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email</a:t>
            </a:r>
            <a:r>
              <a:rPr lang="en-US" sz="2800" dirty="0"/>
              <a:t> it to </a:t>
            </a:r>
            <a:r>
              <a:rPr lang="en-US" sz="2800" dirty="0">
                <a:hlinkClick r:id="rId2"/>
              </a:rPr>
              <a:t>gutierrezbr@elizabeth.k12.nj.us</a:t>
            </a:r>
            <a:r>
              <a:rPr lang="en-US" sz="2800" dirty="0"/>
              <a:t> with “p4 (or p6) ES </a:t>
            </a:r>
            <a:r>
              <a:rPr lang="en-US" sz="2800" dirty="0" smtClean="0"/>
              <a:t>1/3” </a:t>
            </a:r>
            <a:r>
              <a:rPr lang="en-US" sz="2800" dirty="0"/>
              <a:t>on the subject line. I must receive it by the </a:t>
            </a:r>
            <a:r>
              <a:rPr lang="en-US" sz="2800" u="sng" dirty="0"/>
              <a:t>end of the period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FF0000"/>
                </a:solidFill>
              </a:rPr>
              <a:t>If you are talking or copying, you will not receive credit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Predict the type of ion that Bromine will form. Write the electron configuration of the </a:t>
            </a:r>
            <a:r>
              <a:rPr lang="en-US" sz="2800" dirty="0" err="1" smtClean="0"/>
              <a:t>cation</a:t>
            </a:r>
            <a:r>
              <a:rPr lang="en-US" sz="2800" dirty="0" smtClean="0"/>
              <a:t> AND its symbol.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71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</a:t>
            </a:r>
            <a:r>
              <a:rPr lang="en-US" dirty="0" smtClean="0"/>
              <a:t>/4/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136" y="1584008"/>
            <a:ext cx="8628629" cy="499132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Catalyst   </a:t>
            </a:r>
            <a:r>
              <a:rPr lang="en-US" sz="4000" dirty="0" smtClean="0">
                <a:latin typeface="Zapf Dingbats"/>
                <a:ea typeface="Zapf Dingbats"/>
                <a:cs typeface="Zapf Dingbats"/>
              </a:rPr>
              <a:t>✔</a:t>
            </a:r>
            <a:endParaRPr lang="en-US" sz="3200" dirty="0" smtClean="0"/>
          </a:p>
          <a:p>
            <a:r>
              <a:rPr lang="en-US" sz="3200" dirty="0" smtClean="0"/>
              <a:t>Octet Rule</a:t>
            </a:r>
            <a:endParaRPr lang="en-US" sz="3200" dirty="0" smtClean="0"/>
          </a:p>
          <a:p>
            <a:r>
              <a:rPr lang="en-US" sz="3200" dirty="0" err="1" smtClean="0"/>
              <a:t>Cations</a:t>
            </a:r>
            <a:endParaRPr lang="en-US" sz="3200" dirty="0" smtClean="0"/>
          </a:p>
          <a:p>
            <a:r>
              <a:rPr lang="en-US" sz="3200" dirty="0" smtClean="0"/>
              <a:t>Class Practice</a:t>
            </a:r>
          </a:p>
          <a:p>
            <a:r>
              <a:rPr lang="en-US" sz="3200" dirty="0" smtClean="0"/>
              <a:t>Exit Slip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161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1846914" y="-421402"/>
            <a:ext cx="8229600" cy="1600201"/>
          </a:xfrm>
        </p:spPr>
        <p:txBody>
          <a:bodyPr/>
          <a:lstStyle/>
          <a:p>
            <a:r>
              <a:rPr lang="en-US" dirty="0">
                <a:latin typeface="Corbel" charset="0"/>
              </a:rPr>
              <a:t>Class Points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29138" y="1324240"/>
            <a:ext cx="4451350" cy="5372856"/>
          </a:xfrm>
        </p:spPr>
        <p:txBody>
          <a:bodyPr rtlCol="0">
            <a:normAutofit fontScale="3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P3: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34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98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pts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 (on time, neat roo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m, followed test procedures)</a:t>
            </a:r>
            <a:endParaRPr lang="en-US" sz="9800" b="1" dirty="0" smtClean="0">
              <a:solidFill>
                <a:schemeClr val="tx1">
                  <a:lumMod val="90000"/>
                  <a:lumOff val="10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9800" b="1" dirty="0" smtClean="0">
              <a:solidFill>
                <a:schemeClr val="tx1">
                  <a:lumMod val="90000"/>
                  <a:lumOff val="10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P4: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34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98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pts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 (on task, on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time, neat room)</a:t>
            </a:r>
            <a:endParaRPr lang="en-US" sz="9800" b="1" dirty="0" smtClean="0">
              <a:solidFill>
                <a:schemeClr val="tx1">
                  <a:lumMod val="90000"/>
                  <a:lumOff val="10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9800" b="1" i="1" dirty="0" smtClean="0">
              <a:solidFill>
                <a:schemeClr val="tx1">
                  <a:lumMod val="90000"/>
                  <a:lumOff val="10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P6: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40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98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pts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 (on time, neat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room, helping each other, focused)</a:t>
            </a:r>
            <a:endParaRPr lang="en-US" sz="9800" dirty="0" smtClean="0">
              <a:solidFill>
                <a:schemeClr val="tx1">
                  <a:lumMod val="90000"/>
                  <a:lumOff val="1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-421402"/>
            <a:ext cx="4295775" cy="130492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2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solidFill>
                  <a:srgbClr val="000000"/>
                </a:solidFill>
                <a:ea typeface="+mn-ea"/>
                <a:cs typeface="+mn-cs"/>
              </a:rPr>
              <a:t>Your </a:t>
            </a:r>
            <a:r>
              <a:rPr lang="en-US" sz="2200" dirty="0">
                <a:solidFill>
                  <a:srgbClr val="000000"/>
                </a:solidFill>
                <a:ea typeface="+mn-ea"/>
                <a:cs typeface="+mn-cs"/>
              </a:rPr>
              <a:t>class can earn class points if: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>
                <a:solidFill>
                  <a:srgbClr val="000000"/>
                </a:solidFill>
                <a:ea typeface="+mn-ea"/>
                <a:cs typeface="+mn-cs"/>
              </a:rPr>
              <a:t>	</a:t>
            </a:r>
            <a:r>
              <a:rPr lang="en-US" sz="2200" b="1" i="1" dirty="0" smtClean="0">
                <a:solidFill>
                  <a:srgbClr val="000000"/>
                </a:solidFill>
                <a:ea typeface="+mn-ea"/>
                <a:cs typeface="+mn-cs"/>
              </a:rPr>
              <a:t>everyone</a:t>
            </a:r>
            <a:r>
              <a:rPr lang="en-US" sz="2200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sz="2200" dirty="0">
                <a:solidFill>
                  <a:srgbClr val="000000"/>
                </a:solidFill>
                <a:ea typeface="+mn-ea"/>
                <a:cs typeface="+mn-cs"/>
              </a:rPr>
              <a:t>in class: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solidFill>
                  <a:srgbClr val="000000"/>
                </a:solidFill>
                <a:ea typeface="+mn-ea"/>
                <a:cs typeface="+mn-cs"/>
              </a:rPr>
              <a:t>Comes to </a:t>
            </a:r>
            <a:r>
              <a:rPr lang="en-US" sz="2200" dirty="0" smtClean="0">
                <a:solidFill>
                  <a:srgbClr val="000000"/>
                </a:solidFill>
                <a:ea typeface="+mn-ea"/>
                <a:cs typeface="+mn-cs"/>
              </a:rPr>
              <a:t>class quietly and </a:t>
            </a:r>
            <a:r>
              <a:rPr lang="en-US" sz="2200" dirty="0">
                <a:solidFill>
                  <a:srgbClr val="000000"/>
                </a:solidFill>
                <a:ea typeface="+mn-ea"/>
                <a:cs typeface="+mn-cs"/>
              </a:rPr>
              <a:t>on </a:t>
            </a:r>
            <a:r>
              <a:rPr lang="en-US" sz="2200" dirty="0" smtClean="0">
                <a:solidFill>
                  <a:srgbClr val="000000"/>
                </a:solidFill>
                <a:ea typeface="+mn-ea"/>
                <a:cs typeface="+mn-cs"/>
              </a:rPr>
              <a:t>time </a:t>
            </a:r>
            <a:endParaRPr lang="en-US" sz="2200" dirty="0">
              <a:solidFill>
                <a:srgbClr val="000000"/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solidFill>
                  <a:srgbClr val="000000"/>
                </a:solidFill>
                <a:ea typeface="+mn-ea"/>
                <a:cs typeface="+mn-cs"/>
              </a:rPr>
              <a:t>Stays focused and on task during class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solidFill>
                  <a:srgbClr val="000000"/>
                </a:solidFill>
                <a:ea typeface="+mn-ea"/>
                <a:cs typeface="+mn-cs"/>
              </a:rPr>
              <a:t>Leaves classroom neat and organized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solidFill>
                  <a:srgbClr val="000000"/>
                </a:solidFill>
                <a:ea typeface="+mn-ea"/>
                <a:cs typeface="+mn-cs"/>
              </a:rPr>
              <a:t>Students are teaching other </a:t>
            </a:r>
            <a:r>
              <a:rPr lang="en-US" sz="2200" dirty="0" smtClean="0">
                <a:solidFill>
                  <a:srgbClr val="000000"/>
                </a:solidFill>
                <a:ea typeface="+mn-ea"/>
                <a:cs typeface="+mn-cs"/>
              </a:rPr>
              <a:t>students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 smtClean="0">
                <a:solidFill>
                  <a:srgbClr val="000000"/>
                </a:solidFill>
                <a:ea typeface="+mn-ea"/>
                <a:cs typeface="+mn-cs"/>
              </a:rPr>
              <a:t>Majority of class participates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 smtClean="0">
                <a:solidFill>
                  <a:srgbClr val="000000"/>
                </a:solidFill>
                <a:ea typeface="+mn-ea"/>
                <a:cs typeface="+mn-cs"/>
              </a:rPr>
              <a:t>Follows all classroom expectations and procedures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 smtClean="0">
                <a:solidFill>
                  <a:srgbClr val="000000"/>
                </a:solidFill>
                <a:ea typeface="+mn-ea"/>
                <a:cs typeface="+mn-cs"/>
              </a:rPr>
              <a:t>And more…</a:t>
            </a:r>
            <a:endParaRPr lang="en-US" sz="2200" b="1" dirty="0" smtClean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04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11" y="1600200"/>
            <a:ext cx="8251889" cy="5058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We </a:t>
            </a:r>
            <a:r>
              <a:rPr lang="en-US" sz="3200" dirty="0">
                <a:solidFill>
                  <a:srgbClr val="000000"/>
                </a:solidFill>
              </a:rPr>
              <a:t>will be able to 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sz="3200" dirty="0" smtClean="0">
                <a:solidFill>
                  <a:srgbClr val="000000"/>
                </a:solidFill>
              </a:rPr>
              <a:t>escribe the Octet Rule and explain why ions form.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Write the electron configuration of </a:t>
            </a:r>
            <a:r>
              <a:rPr lang="en-US" dirty="0" err="1" smtClean="0">
                <a:solidFill>
                  <a:srgbClr val="000000"/>
                </a:solidFill>
              </a:rPr>
              <a:t>cations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846" y="5144998"/>
            <a:ext cx="1144954" cy="145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135" y="5119077"/>
            <a:ext cx="1476196" cy="14761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07430" y="4789714"/>
            <a:ext cx="33069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>
                <a:latin typeface="Webdings"/>
                <a:ea typeface="Webdings"/>
                <a:cs typeface="Webdings"/>
              </a:rPr>
              <a:t></a:t>
            </a:r>
            <a:endParaRPr lang="en-US" sz="12000" dirty="0"/>
          </a:p>
        </p:txBody>
      </p:sp>
      <p:sp>
        <p:nvSpPr>
          <p:cNvPr id="7" name="Rectangle 6"/>
          <p:cNvSpPr/>
          <p:nvPr/>
        </p:nvSpPr>
        <p:spPr>
          <a:xfrm>
            <a:off x="7218367" y="4792007"/>
            <a:ext cx="33069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>
                <a:latin typeface="Webdings"/>
                <a:ea typeface="Webdings"/>
                <a:cs typeface="Webdings"/>
              </a:rPr>
              <a:t></a:t>
            </a:r>
            <a:endParaRPr lang="en-US" sz="1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110" y="5234966"/>
            <a:ext cx="1641320" cy="160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25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elements react?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95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9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Octet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9" y="1719340"/>
            <a:ext cx="8885537" cy="485599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The Octet Rule States that atoms tend </a:t>
            </a:r>
            <a:r>
              <a:rPr lang="en-US" dirty="0" smtClean="0"/>
              <a:t>to </a:t>
            </a:r>
            <a:r>
              <a:rPr lang="en-US" b="1" dirty="0" smtClean="0"/>
              <a:t>gain</a:t>
            </a:r>
            <a:r>
              <a:rPr lang="en-US" dirty="0" smtClean="0"/>
              <a:t>, </a:t>
            </a:r>
            <a:r>
              <a:rPr lang="en-US" b="1" dirty="0" smtClean="0"/>
              <a:t>lose</a:t>
            </a:r>
            <a:r>
              <a:rPr lang="en-US" dirty="0" smtClean="0"/>
              <a:t>, </a:t>
            </a:r>
            <a:r>
              <a:rPr lang="en-US" dirty="0"/>
              <a:t>or </a:t>
            </a:r>
            <a:r>
              <a:rPr lang="en-US" b="1" dirty="0" smtClean="0"/>
              <a:t>share </a:t>
            </a:r>
            <a:r>
              <a:rPr lang="en-US" dirty="0" smtClean="0"/>
              <a:t>electrons </a:t>
            </a:r>
            <a:r>
              <a:rPr lang="en-US" dirty="0"/>
              <a:t>so that they have a total of </a:t>
            </a:r>
            <a:r>
              <a:rPr lang="en-US" b="1" dirty="0" smtClean="0"/>
              <a:t>8 </a:t>
            </a:r>
            <a:r>
              <a:rPr lang="en-US" dirty="0" smtClean="0"/>
              <a:t>valence </a:t>
            </a:r>
            <a:r>
              <a:rPr lang="en-US" dirty="0"/>
              <a:t>electrons</a:t>
            </a:r>
            <a:r>
              <a:rPr lang="en-US" dirty="0" smtClean="0"/>
              <a:t>.*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i="1" dirty="0" smtClean="0"/>
          </a:p>
          <a:p>
            <a:pPr marL="0" lvl="0" indent="0">
              <a:buNone/>
            </a:pPr>
            <a:endParaRPr lang="en-US" i="1" dirty="0"/>
          </a:p>
          <a:p>
            <a:pPr marL="0" lvl="0" indent="0">
              <a:buNone/>
            </a:pPr>
            <a:r>
              <a:rPr lang="en-US" i="1" dirty="0" smtClean="0"/>
              <a:t>*Common Exceptions</a:t>
            </a:r>
            <a:r>
              <a:rPr lang="en-US" dirty="0" smtClean="0"/>
              <a:t>: Helium, Lithium, Beryllium, and Boron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1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Octet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9" y="1719340"/>
            <a:ext cx="8885537" cy="4855990"/>
          </a:xfrm>
        </p:spPr>
        <p:txBody>
          <a:bodyPr/>
          <a:lstStyle/>
          <a:p>
            <a:pPr lvl="0"/>
            <a:r>
              <a:rPr lang="en-US" dirty="0"/>
              <a:t>Many atoms become </a:t>
            </a:r>
            <a:r>
              <a:rPr lang="en-US" b="1" dirty="0" smtClean="0"/>
              <a:t>ions </a:t>
            </a:r>
            <a:r>
              <a:rPr lang="en-US" dirty="0" smtClean="0"/>
              <a:t>in </a:t>
            </a:r>
            <a:r>
              <a:rPr lang="en-US" dirty="0"/>
              <a:t>order to have 8 valence electrons. </a:t>
            </a:r>
            <a:r>
              <a:rPr lang="en-US" b="1" dirty="0" smtClean="0"/>
              <a:t>Ionization</a:t>
            </a:r>
            <a:r>
              <a:rPr lang="en-US" dirty="0" smtClean="0"/>
              <a:t> </a:t>
            </a:r>
            <a:r>
              <a:rPr lang="en-US" dirty="0"/>
              <a:t>is the process by which ions form.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87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156</TotalTime>
  <Words>556</Words>
  <Application>Microsoft Macintosh PowerPoint</Application>
  <PresentationFormat>On-screen Show (4:3)</PresentationFormat>
  <Paragraphs>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Capital</vt:lpstr>
      <vt:lpstr>Catalyst 1/4/13</vt:lpstr>
      <vt:lpstr>PowerPoint Presentation</vt:lpstr>
      <vt:lpstr>Agenda 1/4/13</vt:lpstr>
      <vt:lpstr>Class Points</vt:lpstr>
      <vt:lpstr>Objective</vt:lpstr>
      <vt:lpstr>Why do elements react?</vt:lpstr>
      <vt:lpstr>PowerPoint Presentation</vt:lpstr>
      <vt:lpstr>The Octet Rule</vt:lpstr>
      <vt:lpstr>The Octet Rule</vt:lpstr>
      <vt:lpstr>Most atoms want to get Noble or “Die trying”</vt:lpstr>
      <vt:lpstr>The Octet Rule and Ions</vt:lpstr>
      <vt:lpstr>All Noble Gases have  8 valence electrons.</vt:lpstr>
      <vt:lpstr>Ions</vt:lpstr>
      <vt:lpstr>Cation (+)</vt:lpstr>
      <vt:lpstr>Cation Examples</vt:lpstr>
      <vt:lpstr>PowerPoint Presentation</vt:lpstr>
      <vt:lpstr>PowerPoint Presentation</vt:lpstr>
      <vt:lpstr>Electron Configuration of Cations</vt:lpstr>
      <vt:lpstr>Electron Configuration of Cations</vt:lpstr>
      <vt:lpstr>Electron Configuration of Cations</vt:lpstr>
      <vt:lpstr>Real World Connection – Why should I care?</vt:lpstr>
      <vt:lpstr>During Classwork Time</vt:lpstr>
      <vt:lpstr>Exit Slip</vt:lpstr>
    </vt:vector>
  </TitlesOfParts>
  <Company>Elizabeth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Gutierrez</dc:creator>
  <cp:lastModifiedBy>Bruce Gutierrez</cp:lastModifiedBy>
  <cp:revision>14</cp:revision>
  <dcterms:created xsi:type="dcterms:W3CDTF">2013-01-04T03:17:14Z</dcterms:created>
  <dcterms:modified xsi:type="dcterms:W3CDTF">2013-01-04T05:54:14Z</dcterms:modified>
</cp:coreProperties>
</file>