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32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72" r:id="rId9"/>
    <p:sldId id="273" r:id="rId10"/>
    <p:sldId id="286" r:id="rId11"/>
    <p:sldId id="275" r:id="rId12"/>
    <p:sldId id="264" r:id="rId13"/>
    <p:sldId id="265" r:id="rId14"/>
    <p:sldId id="266" r:id="rId15"/>
    <p:sldId id="268" r:id="rId16"/>
    <p:sldId id="269" r:id="rId17"/>
    <p:sldId id="267" r:id="rId18"/>
    <p:sldId id="270" r:id="rId19"/>
    <p:sldId id="271" r:id="rId20"/>
    <p:sldId id="274" r:id="rId21"/>
    <p:sldId id="277" r:id="rId22"/>
    <p:sldId id="283" r:id="rId23"/>
    <p:sldId id="284" r:id="rId24"/>
    <p:sldId id="285" r:id="rId25"/>
    <p:sldId id="278" r:id="rId26"/>
    <p:sldId id="279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8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47233-9716-FA4E-9B0C-E68259931656}" type="datetimeFigureOut">
              <a:rPr lang="en-US" smtClean="0"/>
              <a:t>11/7/12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A4C05-E11A-C544-882C-FF3322EC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3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0F8A8-C6CE-844A-A94E-2A8CD41172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9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E36A2D-B031-4C22-8AA7-5B51EF418FF1}" type="slidenum">
              <a:rPr lang="en-US"/>
              <a:pPr/>
              <a:t>21</a:t>
            </a:fld>
            <a:endParaRPr lang="en-US"/>
          </a:p>
        </p:txBody>
      </p:sp>
      <p:sp>
        <p:nvSpPr>
          <p:cNvPr id="481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0C31D3B-BBC2-0B43-B99E-7D80E1378BD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35D084-E4EE-C242-A9D8-040069D409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1D3B-BBC2-0B43-B99E-7D80E1378BD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084-E4EE-C242-A9D8-040069D40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0C31D3B-BBC2-0B43-B99E-7D80E1378BD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F35D084-E4EE-C242-A9D8-040069D409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1D3B-BBC2-0B43-B99E-7D80E1378BD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35D084-E4EE-C242-A9D8-040069D409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1D3B-BBC2-0B43-B99E-7D80E1378BD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F35D084-E4EE-C242-A9D8-040069D409E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0C31D3B-BBC2-0B43-B99E-7D80E1378BD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35D084-E4EE-C242-A9D8-040069D409E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0C31D3B-BBC2-0B43-B99E-7D80E1378BD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35D084-E4EE-C242-A9D8-040069D409E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1D3B-BBC2-0B43-B99E-7D80E1378BD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35D084-E4EE-C242-A9D8-040069D40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1D3B-BBC2-0B43-B99E-7D80E1378BD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35D084-E4EE-C242-A9D8-040069D40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1D3B-BBC2-0B43-B99E-7D80E1378BD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35D084-E4EE-C242-A9D8-040069D409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0C31D3B-BBC2-0B43-B99E-7D80E1378BD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F35D084-E4EE-C242-A9D8-040069D409E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C31D3B-BBC2-0B43-B99E-7D80E1378BD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35D084-E4EE-C242-A9D8-040069D409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utierrezbr@elizabeth.k12.nj.u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11</a:t>
            </a:r>
            <a:r>
              <a:rPr lang="en-US" dirty="0" smtClean="0"/>
              <a:t>/8/</a:t>
            </a: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424354"/>
            <a:ext cx="9144000" cy="543364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Polar bears roam the Artic ice and have the ability to hibernate for long periods of time. They need to have a way to store a lot of energy in their bodies for a long time. Which of the following macromolecules are primarily used for long-term energy storage?</a:t>
            </a:r>
          </a:p>
          <a:p>
            <a:pPr marL="514350" indent="-514350">
              <a:buAutoNum type="arabicPeriod"/>
            </a:pPr>
            <a:r>
              <a:rPr lang="en-US" dirty="0" smtClean="0"/>
              <a:t>Look at the image below. This macromolecule is a _________. a) Fatty acid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b) Hydrocarbon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c) Nitrate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d) Carbohydrate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Which subatomic particle has greater mass—an electron or proton?</a:t>
            </a:r>
          </a:p>
          <a:p>
            <a:pPr marL="0" indent="0">
              <a:buNone/>
            </a:pPr>
            <a:r>
              <a:rPr lang="en-US" dirty="0" smtClean="0"/>
              <a:t>4. If something is made up of amino acids, it is a _______. (CHOOSE ONE: atom, lipid, carbohydrate, or protein.)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095" y="3629820"/>
            <a:ext cx="2356098" cy="136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4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11/13/12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2693" y="1600200"/>
            <a:ext cx="9011307" cy="4959214"/>
          </a:xfrm>
        </p:spPr>
        <p:txBody>
          <a:bodyPr/>
          <a:lstStyle/>
          <a:p>
            <a:r>
              <a:rPr lang="en-US" b="1" dirty="0" smtClean="0"/>
              <a:t>Compile your data with your neighbors and estimate the population density of Halsey AOF. Do this quietly.</a:t>
            </a:r>
          </a:p>
          <a:p>
            <a:r>
              <a:rPr lang="en-US" b="1" dirty="0" smtClean="0"/>
              <a:t>Think about your “data collection methods” from last Friday. What went well? What could you have improved upon? Be specific.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181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11/13/12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2693" y="1600199"/>
            <a:ext cx="9011307" cy="5257801"/>
          </a:xfrm>
        </p:spPr>
        <p:txBody>
          <a:bodyPr/>
          <a:lstStyle/>
          <a:p>
            <a:r>
              <a:rPr lang="en-US" dirty="0" smtClean="0"/>
              <a:t>Catalyst</a:t>
            </a:r>
          </a:p>
          <a:p>
            <a:r>
              <a:rPr lang="en-US" dirty="0" smtClean="0"/>
              <a:t>Announcements</a:t>
            </a:r>
          </a:p>
          <a:p>
            <a:pPr lvl="1"/>
            <a:r>
              <a:rPr lang="en-US" dirty="0" smtClean="0"/>
              <a:t>Benchmark Exam#1 November 19</a:t>
            </a:r>
            <a:r>
              <a:rPr lang="en-US" baseline="30000" dirty="0" smtClean="0"/>
              <a:t>th</a:t>
            </a:r>
            <a:r>
              <a:rPr lang="en-US" dirty="0" smtClean="0"/>
              <a:t>/November 20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Purchase spiral notebook for pre-work*</a:t>
            </a:r>
          </a:p>
          <a:p>
            <a:pPr lvl="1"/>
            <a:r>
              <a:rPr lang="en-US" dirty="0" smtClean="0"/>
              <a:t>Packet#2 can be submitted tomorrow</a:t>
            </a:r>
          </a:p>
          <a:p>
            <a:r>
              <a:rPr lang="en-US" dirty="0" smtClean="0"/>
              <a:t>Population Arrangement Lesson</a:t>
            </a:r>
          </a:p>
          <a:p>
            <a:r>
              <a:rPr lang="en-US" dirty="0" smtClean="0"/>
              <a:t>Independent Work Time</a:t>
            </a:r>
          </a:p>
          <a:p>
            <a:r>
              <a:rPr lang="en-US" dirty="0" smtClean="0"/>
              <a:t>Atmosphere, Hydrosphere, and Water Cycle Review </a:t>
            </a:r>
          </a:p>
          <a:p>
            <a:r>
              <a:rPr lang="en-US" dirty="0" smtClean="0"/>
              <a:t>Study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8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199"/>
            <a:ext cx="9144000" cy="4860979"/>
          </a:xfrm>
        </p:spPr>
        <p:txBody>
          <a:bodyPr/>
          <a:lstStyle/>
          <a:p>
            <a:pPr lvl="0"/>
            <a:r>
              <a:rPr lang="en-US" b="1" dirty="0" smtClean="0"/>
              <a:t>Population distribution </a:t>
            </a:r>
            <a:r>
              <a:rPr lang="en-US" dirty="0"/>
              <a:t>describes how organisms are </a:t>
            </a:r>
            <a:r>
              <a:rPr lang="en-US" b="1" dirty="0" smtClean="0"/>
              <a:t>arranged</a:t>
            </a:r>
            <a:r>
              <a:rPr lang="en-US" dirty="0" smtClean="0"/>
              <a:t> </a:t>
            </a:r>
            <a:r>
              <a:rPr lang="en-US" dirty="0"/>
              <a:t>in a given area. There are three different distribution types: </a:t>
            </a:r>
            <a:r>
              <a:rPr lang="en-US" dirty="0" smtClean="0"/>
              <a:t>r</a:t>
            </a:r>
            <a:r>
              <a:rPr lang="en-US" b="1" dirty="0" smtClean="0"/>
              <a:t>andom</a:t>
            </a:r>
            <a:r>
              <a:rPr lang="en-US" dirty="0" smtClean="0"/>
              <a:t>, </a:t>
            </a:r>
            <a:r>
              <a:rPr lang="en-US" b="1" dirty="0" smtClean="0"/>
              <a:t>uniform, </a:t>
            </a:r>
            <a:r>
              <a:rPr lang="en-US" dirty="0" smtClean="0"/>
              <a:t>and</a:t>
            </a:r>
            <a:r>
              <a:rPr lang="en-US" b="1" dirty="0" smtClean="0"/>
              <a:t> clumped.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5" y="3174568"/>
            <a:ext cx="9008299" cy="328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9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9404" y="1600199"/>
            <a:ext cx="8994596" cy="5257801"/>
          </a:xfrm>
        </p:spPr>
        <p:txBody>
          <a:bodyPr/>
          <a:lstStyle/>
          <a:p>
            <a:r>
              <a:rPr lang="en-US" dirty="0" smtClean="0"/>
              <a:t>No particular pattern</a:t>
            </a:r>
          </a:p>
          <a:p>
            <a:r>
              <a:rPr lang="en-US" dirty="0" smtClean="0"/>
              <a:t>Resources are readily available throughout a given area</a:t>
            </a:r>
            <a:endParaRPr lang="en-U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6390" y="2700768"/>
            <a:ext cx="4038715" cy="41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8110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2782" y="1600199"/>
            <a:ext cx="8523266" cy="4804957"/>
          </a:xfrm>
        </p:spPr>
        <p:txBody>
          <a:bodyPr/>
          <a:lstStyle/>
          <a:p>
            <a:r>
              <a:rPr lang="en-US" dirty="0" smtClean="0"/>
              <a:t>Individual organisms evenly spaced throughout an area</a:t>
            </a:r>
          </a:p>
          <a:p>
            <a:r>
              <a:rPr lang="en-US" dirty="0" smtClean="0"/>
              <a:t>Can happen when individuals compete for space or holding a territory</a:t>
            </a:r>
            <a:endParaRPr lang="en-US" dirty="0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7620" y="3436003"/>
            <a:ext cx="3240925" cy="32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3174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Clumped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lvl="3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200" dirty="0" smtClean="0">
                <a:ea typeface="Osaka" pitchFamily="-123" charset="-128"/>
                <a:cs typeface="Osaka" pitchFamily="-123" charset="-128"/>
              </a:rPr>
              <a:t>Organisms grouped near resources like food, sunlight, or heat</a:t>
            </a:r>
          </a:p>
          <a:p>
            <a:pPr marL="320040" lvl="3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200" dirty="0" smtClean="0">
                <a:ea typeface="Osaka" pitchFamily="-123" charset="-128"/>
                <a:cs typeface="Osaka" pitchFamily="-123" charset="-128"/>
              </a:rPr>
              <a:t> Most common distribution in nature</a:t>
            </a:r>
            <a:endParaRPr lang="en-US" sz="3200" dirty="0" smtClean="0"/>
          </a:p>
          <a:p>
            <a:pPr marL="0" lvl="3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sz="3200" dirty="0">
              <a:ea typeface="Osaka" pitchFamily="-123" charset="-128"/>
              <a:cs typeface="Osaka" pitchFamily="-123" charset="-128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4706" y="3172443"/>
            <a:ext cx="3612816" cy="368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4370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82" y="1960762"/>
            <a:ext cx="8706973" cy="2022179"/>
          </a:xfrm>
        </p:spPr>
        <p:txBody>
          <a:bodyPr>
            <a:normAutofit/>
          </a:bodyPr>
          <a:lstStyle/>
          <a:p>
            <a:r>
              <a:rPr lang="en-US" dirty="0" smtClean="0"/>
              <a:t>How do you think human populations are arranged?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93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Uniform, clumped, or random?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2441" b="124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7164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Uniform, clumped, or random?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1376" b="11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4864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Uniform, clumped, or random?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3240" b="132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675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11/7/12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6769" y="1600199"/>
            <a:ext cx="9007231" cy="55508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Catalyst</a:t>
            </a:r>
          </a:p>
          <a:p>
            <a:r>
              <a:rPr lang="en-US" sz="3200" dirty="0" smtClean="0"/>
              <a:t>Macromolecules Review</a:t>
            </a:r>
            <a:endParaRPr lang="en-US" sz="3200" dirty="0" smtClean="0"/>
          </a:p>
          <a:p>
            <a:r>
              <a:rPr lang="en-US" sz="3200" dirty="0" smtClean="0"/>
              <a:t>Announcements</a:t>
            </a:r>
          </a:p>
          <a:p>
            <a:pPr lvl="1"/>
            <a:r>
              <a:rPr lang="en-US" dirty="0" smtClean="0"/>
              <a:t>Packet #1 </a:t>
            </a:r>
            <a:r>
              <a:rPr lang="en-US" dirty="0" smtClean="0"/>
              <a:t>DUE Friday, November 9, 2012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Packet #2 DUE Tuesday, November 13, 2012.</a:t>
            </a:r>
            <a:endParaRPr lang="en-US" dirty="0" smtClean="0"/>
          </a:p>
          <a:p>
            <a:r>
              <a:rPr lang="en-US" sz="3200" dirty="0" smtClean="0"/>
              <a:t>Population Size, Density, and Distribution</a:t>
            </a:r>
            <a:endParaRPr lang="en-US" sz="3200" dirty="0" smtClean="0"/>
          </a:p>
          <a:p>
            <a:r>
              <a:rPr lang="en-US" sz="3200" dirty="0" smtClean="0"/>
              <a:t>Independent Work Time</a:t>
            </a:r>
            <a:endParaRPr lang="en-US" sz="3200" dirty="0" smtClean="0"/>
          </a:p>
          <a:p>
            <a:r>
              <a:rPr lang="en-US" sz="3200" dirty="0" smtClean="0"/>
              <a:t>Exit Slip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150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11/13/12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199"/>
            <a:ext cx="9144000" cy="512241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Calculate the population density of Elizabeth if the population is 125, 660 people and the area is 35.48 km</a:t>
            </a:r>
            <a:r>
              <a:rPr lang="en-US" baseline="30000" dirty="0" smtClean="0"/>
              <a:t>2</a:t>
            </a:r>
            <a:r>
              <a:rPr lang="en-US" dirty="0" smtClean="0"/>
              <a:t>. Show all your work.</a:t>
            </a:r>
          </a:p>
          <a:p>
            <a:pPr marL="514350" indent="-514350">
              <a:buAutoNum type="arabicPeriod"/>
            </a:pPr>
            <a:r>
              <a:rPr lang="en-US" dirty="0" smtClean="0"/>
              <a:t>Discuss the three different types of population distribution. Draw a diagram showing the differences. Why are human populations commonly found in a clumped arrangement?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Email to </a:t>
            </a:r>
            <a:r>
              <a:rPr lang="en-US" dirty="0" smtClean="0">
                <a:hlinkClick r:id="rId2"/>
              </a:rPr>
              <a:t>gutierrezbr@elizabeth.k12.nj.us</a:t>
            </a:r>
            <a:r>
              <a:rPr lang="en-US" dirty="0" smtClean="0"/>
              <a:t> with “p5 ES 11/13” as the subject 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79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0463"/>
            <a:ext cx="8547373" cy="253355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b="1" dirty="0"/>
              <a:t>Biosphere:</a:t>
            </a:r>
            <a:r>
              <a:rPr lang="en-US" dirty="0"/>
              <a:t> The part of Earth in which living and nonliving things interact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b="1" dirty="0"/>
              <a:t>Atmosphere:</a:t>
            </a:r>
            <a:r>
              <a:rPr lang="en-US" dirty="0"/>
              <a:t> Contains the gases that organisms need, such as oxygen;  keeps Earth warm enough to support life</a:t>
            </a:r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The Biosphere and Atmosphere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381000" y="233363"/>
            <a:ext cx="3170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3.3 Earth’s Spheres</a:t>
            </a:r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381000" y="6248400"/>
            <a:ext cx="3138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/>
              <a:t>Earth’s atmosphere, seen from space</a:t>
            </a:r>
          </a:p>
        </p:txBody>
      </p:sp>
      <p:pic>
        <p:nvPicPr>
          <p:cNvPr id="47129" name="Picture 25" descr="T0133724751p07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3562" y="4362358"/>
            <a:ext cx="3388386" cy="2213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002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This looks like: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50" y="1028700"/>
            <a:ext cx="899235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23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the Atmosphere Layers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662377"/>
              </p:ext>
            </p:extLst>
          </p:nvPr>
        </p:nvGraphicFramePr>
        <p:xfrm>
          <a:off x="335038" y="1600200"/>
          <a:ext cx="8546998" cy="4844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3499"/>
                <a:gridCol w="4273499"/>
              </a:tblGrid>
              <a:tr h="7917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Layer of the Atmosphere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Type of Activity</a:t>
                      </a:r>
                      <a:endParaRPr lang="en-US" sz="2400" dirty="0"/>
                    </a:p>
                  </a:txBody>
                  <a:tcPr/>
                </a:tc>
              </a:tr>
              <a:tr h="7917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Troposphere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Weather &amp; Humans</a:t>
                      </a:r>
                      <a:endParaRPr lang="en-US" sz="2400" dirty="0"/>
                    </a:p>
                  </a:txBody>
                  <a:tcPr/>
                </a:tc>
              </a:tr>
              <a:tr h="7917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Stratosphere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Airplanes/ozone</a:t>
                      </a:r>
                      <a:endParaRPr lang="en-US" sz="2400" dirty="0"/>
                    </a:p>
                  </a:txBody>
                  <a:tcPr/>
                </a:tc>
              </a:tr>
              <a:tr h="7917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Mesosphere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Destruction</a:t>
                      </a:r>
                      <a:r>
                        <a:rPr lang="en-US" sz="2400" baseline="0" dirty="0" smtClean="0"/>
                        <a:t> of meteors</a:t>
                      </a:r>
                      <a:endParaRPr lang="en-US" sz="2400" dirty="0"/>
                    </a:p>
                  </a:txBody>
                  <a:tcPr/>
                </a:tc>
              </a:tr>
              <a:tr h="7917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Thermosphere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Space shuttles</a:t>
                      </a:r>
                      <a:r>
                        <a:rPr lang="en-US" sz="2400" baseline="0" dirty="0" smtClean="0"/>
                        <a:t> only</a:t>
                      </a:r>
                      <a:endParaRPr lang="en-US" sz="2400" dirty="0"/>
                    </a:p>
                  </a:txBody>
                  <a:tcPr/>
                </a:tc>
              </a:tr>
              <a:tr h="7917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Exosphere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Connects</a:t>
                      </a:r>
                      <a:r>
                        <a:rPr lang="en-US" sz="2400" baseline="0" dirty="0" smtClean="0"/>
                        <a:t> to outer space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837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l="425" r="425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747166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The Hydrosphere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3962400" cy="4343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Consists of Earth’s water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Most of Earth’s water (97.5%) is salt water.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Only 0.5% of Earth’s water is unfrozen fresh water usable for drinking or irrigation.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Earth’s available fresh water includes surface water and ground water.</a:t>
            </a:r>
            <a:endParaRPr lang="en-US" sz="2000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381000" y="233363"/>
            <a:ext cx="3170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3.3 Earth’s Spheres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4648200" y="5638800"/>
            <a:ext cx="4191000" cy="9906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 typeface="Times" pitchFamily="-123" charset="0"/>
              <a:buNone/>
            </a:pPr>
            <a:r>
              <a:rPr lang="en-US" sz="1400" b="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sz="1400" b="0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sz="1400" b="0">
                <a:ea typeface="MS Pゴシック" pitchFamily="-92" charset="-128"/>
                <a:cs typeface="MS Pゴシック" pitchFamily="-92" charset="-128"/>
              </a:rPr>
              <a:t>If it is depleted, groundwater can take hundreds or even thousands of years to recharge completely.</a:t>
            </a: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6019800" y="2209800"/>
            <a:ext cx="296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/>
              <a:t>Greenlaw Brook, Limestone, Maine</a:t>
            </a:r>
          </a:p>
        </p:txBody>
      </p:sp>
      <p:pic>
        <p:nvPicPr>
          <p:cNvPr id="104457" name="Picture 9" descr="Tslide 21 f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514600"/>
            <a:ext cx="44196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8534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b="1"/>
              <a:t>The Water Cycle</a:t>
            </a:r>
            <a:endParaRPr lang="en-US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381000" y="233363"/>
            <a:ext cx="3170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3.3 Earth’s Spheres</a:t>
            </a:r>
          </a:p>
        </p:txBody>
      </p:sp>
      <p:pic>
        <p:nvPicPr>
          <p:cNvPr id="105477" name="Picture 5" descr="0133724751a453"/>
          <p:cNvPicPr>
            <a:picLocks noChangeAspect="1" noChangeArrowheads="1"/>
          </p:cNvPicPr>
          <p:nvPr/>
        </p:nvPicPr>
        <p:blipFill>
          <a:blip r:embed="rId2"/>
          <a:srcRect t="11058"/>
          <a:stretch>
            <a:fillRect/>
          </a:stretch>
        </p:blipFill>
        <p:spPr bwMode="auto">
          <a:xfrm>
            <a:off x="304800" y="1524000"/>
            <a:ext cx="8382000" cy="527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0506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533" y="1600200"/>
            <a:ext cx="9025467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 Flash Cards</a:t>
            </a:r>
          </a:p>
          <a:p>
            <a:pPr lvl="1"/>
            <a:r>
              <a:rPr lang="en-US" dirty="0" smtClean="0"/>
              <a:t>On the front: Picture and/or Term</a:t>
            </a:r>
          </a:p>
          <a:p>
            <a:pPr lvl="1"/>
            <a:r>
              <a:rPr lang="en-US" dirty="0" smtClean="0"/>
              <a:t>On the back: </a:t>
            </a:r>
          </a:p>
          <a:p>
            <a:pPr marL="1143000" lvl="2" indent="-457200">
              <a:buAutoNum type="arabicPeriod"/>
            </a:pPr>
            <a:r>
              <a:rPr lang="en-US" dirty="0" smtClean="0"/>
              <a:t>Examples (if applicable)</a:t>
            </a:r>
          </a:p>
          <a:p>
            <a:pPr marL="1143000" lvl="2" indent="-457200">
              <a:buAutoNum type="arabicPeriod"/>
            </a:pPr>
            <a:r>
              <a:rPr lang="en-US" dirty="0"/>
              <a:t>D</a:t>
            </a:r>
            <a:r>
              <a:rPr lang="en-US" dirty="0" smtClean="0"/>
              <a:t>efinition in your OWN WORDS</a:t>
            </a:r>
          </a:p>
          <a:p>
            <a:pPr marL="1143000" lvl="2" indent="-457200">
              <a:buAutoNum type="arabicPeriod"/>
            </a:pPr>
            <a:r>
              <a:rPr lang="en-US" dirty="0" smtClean="0"/>
              <a:t>Pictures or diagrams that help you remember that term or concept</a:t>
            </a:r>
          </a:p>
          <a:p>
            <a:r>
              <a:rPr lang="en-US" dirty="0" smtClean="0"/>
              <a:t>Find a partner and explain the whole process. Your partner must point out what you got wrong and repeat your explanation until it is 100% accurate.**</a:t>
            </a:r>
          </a:p>
          <a:p>
            <a:r>
              <a:rPr lang="en-US" dirty="0" smtClean="0"/>
              <a:t>Create </a:t>
            </a:r>
            <a:r>
              <a:rPr lang="en-US" dirty="0" err="1" smtClean="0"/>
              <a:t>QuickStudy</a:t>
            </a:r>
            <a:r>
              <a:rPr lang="en-US" dirty="0" smtClean="0"/>
              <a:t> Sheets</a:t>
            </a:r>
          </a:p>
          <a:p>
            <a:pPr lvl="1"/>
            <a:r>
              <a:rPr lang="en-US" dirty="0" smtClean="0"/>
              <a:t>Summarize large concepts into short phrases or words</a:t>
            </a:r>
          </a:p>
          <a:p>
            <a:pPr lvl="1"/>
            <a:r>
              <a:rPr lang="en-US" dirty="0" smtClean="0"/>
              <a:t>Use flow charts, pictures, and other diagrams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84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Study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" y="1490133"/>
            <a:ext cx="9144000" cy="5367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ONE SHEET PER TOPIC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Atoms and Compounds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pH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Macromolecules – Due TOMORROW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Cellular Respiration and Photosynthesis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Biogeochemical Cycles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Parts of the Earth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Plate Tectonics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Different Spheres (Atmosphere, Lithosphere, Hydrosphere…)</a:t>
            </a:r>
          </a:p>
          <a:p>
            <a:pPr marL="32004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47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Sheet – Atoms and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" y="1464732"/>
            <a:ext cx="9144000" cy="53932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Model of the atom</a:t>
            </a:r>
          </a:p>
          <a:p>
            <a:r>
              <a:rPr lang="en-US" dirty="0" smtClean="0"/>
              <a:t>Properties of subatomic particles (mass, charge, location)</a:t>
            </a:r>
          </a:p>
          <a:p>
            <a:pPr lvl="1"/>
            <a:r>
              <a:rPr lang="en-US" dirty="0" smtClean="0"/>
              <a:t>Electrons</a:t>
            </a:r>
          </a:p>
          <a:p>
            <a:pPr lvl="1"/>
            <a:r>
              <a:rPr lang="en-US" dirty="0" smtClean="0"/>
              <a:t>Protons</a:t>
            </a:r>
          </a:p>
          <a:p>
            <a:pPr lvl="1"/>
            <a:r>
              <a:rPr lang="en-US" dirty="0" smtClean="0"/>
              <a:t>Neutrons</a:t>
            </a:r>
          </a:p>
          <a:p>
            <a:r>
              <a:rPr lang="en-US" dirty="0" smtClean="0"/>
              <a:t>Information from the Periodic Table</a:t>
            </a:r>
          </a:p>
          <a:p>
            <a:pPr lvl="1"/>
            <a:r>
              <a:rPr lang="en-US" dirty="0"/>
              <a:t>Atomic Number</a:t>
            </a:r>
          </a:p>
          <a:p>
            <a:pPr lvl="1"/>
            <a:r>
              <a:rPr lang="en-US" dirty="0"/>
              <a:t>Relative Atomic Mass </a:t>
            </a:r>
            <a:r>
              <a:rPr lang="en-US" dirty="0" smtClean="0"/>
              <a:t>Number</a:t>
            </a:r>
          </a:p>
          <a:p>
            <a:r>
              <a:rPr lang="en-US" dirty="0" smtClean="0"/>
              <a:t>Compounds</a:t>
            </a:r>
          </a:p>
          <a:p>
            <a:pPr lvl="1"/>
            <a:r>
              <a:rPr lang="en-US" dirty="0" smtClean="0"/>
              <a:t>Ionic vs. Covalent</a:t>
            </a:r>
          </a:p>
          <a:p>
            <a:pPr lvl="1"/>
            <a:r>
              <a:rPr lang="en-US" dirty="0" smtClean="0"/>
              <a:t>Water and Hydrogen Bonding (cohesion, resistance to temperature etc.)</a:t>
            </a:r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046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4106" y="1600200"/>
            <a:ext cx="8541942" cy="51037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will be able to:</a:t>
            </a:r>
          </a:p>
          <a:p>
            <a:r>
              <a:rPr lang="en-US" dirty="0"/>
              <a:t>	</a:t>
            </a:r>
            <a:r>
              <a:rPr lang="en-US" dirty="0" smtClean="0"/>
              <a:t>Describe the different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89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30035"/>
            <a:ext cx="8839200" cy="233736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When we feel a little bit more confident with this material, we will do verbal drill to enforce it!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567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4835" y="1600199"/>
            <a:ext cx="8411213" cy="4767609"/>
          </a:xfrm>
        </p:spPr>
        <p:txBody>
          <a:bodyPr/>
          <a:lstStyle/>
          <a:p>
            <a:pPr lvl="0"/>
            <a:r>
              <a:rPr lang="en-US" b="1" dirty="0" smtClean="0"/>
              <a:t>Population size </a:t>
            </a:r>
            <a:r>
              <a:rPr lang="en-US" dirty="0" smtClean="0"/>
              <a:t>describes </a:t>
            </a:r>
            <a:r>
              <a:rPr lang="en-US" dirty="0"/>
              <a:t>the number of individual organisms present in a given </a:t>
            </a:r>
            <a:r>
              <a:rPr lang="en-US" b="1" dirty="0" smtClean="0"/>
              <a:t>population</a:t>
            </a:r>
            <a:r>
              <a:rPr lang="en-US" dirty="0" smtClean="0"/>
              <a:t> </a:t>
            </a:r>
            <a:r>
              <a:rPr lang="en-US" dirty="0"/>
              <a:t>at a given </a:t>
            </a:r>
            <a:r>
              <a:rPr lang="en-US" b="1" dirty="0" smtClean="0"/>
              <a:t>time. </a:t>
            </a:r>
            <a:r>
              <a:rPr lang="en-US" dirty="0" smtClean="0"/>
              <a:t>The </a:t>
            </a:r>
            <a:r>
              <a:rPr lang="en-US" dirty="0"/>
              <a:t>overall health of a population can often be monitored by tracking how its </a:t>
            </a:r>
            <a:r>
              <a:rPr lang="en-US" b="1" dirty="0" smtClean="0"/>
              <a:t>size changes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2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Population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9404" y="1456566"/>
            <a:ext cx="8994596" cy="5401434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Counting every individual in a population can be difficult.</a:t>
            </a:r>
          </a:p>
          <a:p>
            <a:pPr lvl="1"/>
            <a:r>
              <a:rPr lang="en-US" sz="3200" b="1" dirty="0" smtClean="0"/>
              <a:t>Sampling</a:t>
            </a:r>
            <a:r>
              <a:rPr lang="en-US" sz="3200" dirty="0" smtClean="0"/>
              <a:t> </a:t>
            </a:r>
            <a:r>
              <a:rPr lang="en-US" sz="3200" dirty="0"/>
              <a:t>is how population size is often </a:t>
            </a:r>
            <a:r>
              <a:rPr lang="en-US" sz="3200" b="1" dirty="0" smtClean="0"/>
              <a:t>estimated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 smtClean="0"/>
              <a:t>Sampling is helpful for estimating population size in very LARGE POPULATIONS and populations that are WIDELY SPREAD OUT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879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How Sampling Works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" y="1600199"/>
            <a:ext cx="9144000" cy="495434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/>
              <a:t>1. Ecologists </a:t>
            </a:r>
            <a:r>
              <a:rPr lang="en-US" sz="2800" dirty="0" smtClean="0"/>
              <a:t>count the number in a </a:t>
            </a:r>
            <a:r>
              <a:rPr lang="en-US" sz="2800" b="1" dirty="0" smtClean="0"/>
              <a:t>smaller sample area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lvl="0" indent="0">
              <a:buNone/>
            </a:pPr>
            <a:r>
              <a:rPr lang="en-US" sz="2800" dirty="0"/>
              <a:t>2. Ecologists use that information to </a:t>
            </a:r>
            <a:r>
              <a:rPr lang="en-US" sz="2800" b="1" dirty="0" smtClean="0"/>
              <a:t>estimate</a:t>
            </a:r>
            <a:r>
              <a:rPr lang="en-US" sz="2800" dirty="0" smtClean="0"/>
              <a:t> the </a:t>
            </a:r>
            <a:r>
              <a:rPr lang="en-US" sz="2800" dirty="0"/>
              <a:t>number of individuals in the </a:t>
            </a:r>
            <a:r>
              <a:rPr lang="en-US" sz="2800" b="1" dirty="0" smtClean="0"/>
              <a:t>larger overall area.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dirty="0"/>
              <a:t>Ex: If there are 100 oak trees in one square kilometer of a large forest, it is reasonable to estimate that there are about 1000 oak trees in ten square kilometers of the same forest. 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3.  Ecologists may also use </a:t>
            </a:r>
            <a:r>
              <a:rPr lang="en-US" sz="2800" b="1" dirty="0" smtClean="0"/>
              <a:t>signs</a:t>
            </a:r>
            <a:r>
              <a:rPr lang="en-US" sz="2800" dirty="0" smtClean="0"/>
              <a:t> </a:t>
            </a:r>
            <a:r>
              <a:rPr lang="en-US" sz="2800" dirty="0"/>
              <a:t>of organisms such as </a:t>
            </a:r>
            <a:r>
              <a:rPr lang="en-US" sz="2800" b="1" dirty="0" smtClean="0"/>
              <a:t>animal tracks </a:t>
            </a:r>
            <a:r>
              <a:rPr lang="en-US" sz="2800" dirty="0"/>
              <a:t>or </a:t>
            </a:r>
            <a:r>
              <a:rPr lang="en-US" sz="2800" b="1" dirty="0" smtClean="0"/>
              <a:t>droppings</a:t>
            </a:r>
            <a:r>
              <a:rPr lang="en-US" sz="2800" dirty="0" smtClean="0"/>
              <a:t> </a:t>
            </a:r>
            <a:r>
              <a:rPr lang="en-US" sz="2800" dirty="0"/>
              <a:t>to estimate population sizes.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6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37892"/>
            <a:ext cx="9144000" cy="5420108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Population density </a:t>
            </a:r>
            <a:r>
              <a:rPr lang="en-US" dirty="0" smtClean="0"/>
              <a:t>describes </a:t>
            </a:r>
            <a:r>
              <a:rPr lang="en-US" dirty="0"/>
              <a:t>the number of </a:t>
            </a:r>
            <a:r>
              <a:rPr lang="en-US" b="1" dirty="0" smtClean="0"/>
              <a:t>individual </a:t>
            </a:r>
            <a:r>
              <a:rPr lang="en-US" dirty="0" smtClean="0"/>
              <a:t>within </a:t>
            </a:r>
            <a:r>
              <a:rPr lang="en-US" dirty="0"/>
              <a:t>a population </a:t>
            </a:r>
            <a:r>
              <a:rPr lang="en-US" b="1" dirty="0" smtClean="0"/>
              <a:t>per unit area</a:t>
            </a:r>
            <a:r>
              <a:rPr lang="en-US" dirty="0" smtClean="0"/>
              <a:t>. </a:t>
            </a:r>
            <a:r>
              <a:rPr lang="en-US" dirty="0"/>
              <a:t>For example, the 1500 golden toads were found within 4 square kilometers and thus, their population density was </a:t>
            </a:r>
            <a:r>
              <a:rPr lang="en-US" b="1" dirty="0" smtClean="0"/>
              <a:t>1500 toads/4 km</a:t>
            </a:r>
            <a:r>
              <a:rPr lang="en-US" b="1" baseline="30000" dirty="0" smtClean="0"/>
              <a:t>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Units for area = m</a:t>
            </a:r>
            <a:r>
              <a:rPr lang="en-US" baseline="30000" dirty="0"/>
              <a:t>2</a:t>
            </a:r>
            <a:r>
              <a:rPr lang="en-US" dirty="0"/>
              <a:t>, km</a:t>
            </a:r>
            <a:r>
              <a:rPr lang="en-US" baseline="30000" dirty="0"/>
              <a:t>2</a:t>
            </a:r>
            <a:r>
              <a:rPr lang="en-US" dirty="0"/>
              <a:t>, cm</a:t>
            </a:r>
            <a:r>
              <a:rPr lang="en-US" baseline="30000" dirty="0"/>
              <a:t>2</a:t>
            </a:r>
            <a:r>
              <a:rPr lang="en-US" dirty="0"/>
              <a:t>, hectare, acre…</a:t>
            </a:r>
          </a:p>
          <a:p>
            <a:endParaRPr lang="en-US" dirty="0"/>
          </a:p>
          <a:p>
            <a:r>
              <a:rPr lang="en-US" dirty="0"/>
              <a:t>Mathematically, population density = </a:t>
            </a:r>
            <a:r>
              <a:rPr lang="en-US" dirty="0" smtClean="0"/>
              <a:t>Number of organisms/area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7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Density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1457" y="1600200"/>
            <a:ext cx="8684116" cy="50103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 Notability, calculate the population density of:</a:t>
            </a:r>
          </a:p>
          <a:p>
            <a:pPr marL="514350" indent="-514350">
              <a:buAutoNum type="alphaLcParenR"/>
            </a:pPr>
            <a:r>
              <a:rPr lang="en-US" dirty="0" smtClean="0"/>
              <a:t>9500 mice found in a 15 m x 15 m room.</a:t>
            </a:r>
          </a:p>
          <a:p>
            <a:pPr marL="514350" indent="-514350">
              <a:buAutoNum type="alphaLcParenR"/>
            </a:pPr>
            <a:r>
              <a:rPr lang="en-US" dirty="0" smtClean="0"/>
              <a:t>3.2 x 10</a:t>
            </a:r>
            <a:r>
              <a:rPr lang="en-US" baseline="30000" dirty="0" smtClean="0"/>
              <a:t>3</a:t>
            </a:r>
            <a:r>
              <a:rPr lang="en-US" dirty="0" smtClean="0"/>
              <a:t> chickens in 42 m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8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Population Density of Halsey AOF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6755" y="1600199"/>
            <a:ext cx="8579293" cy="4991697"/>
          </a:xfrm>
        </p:spPr>
        <p:txBody>
          <a:bodyPr/>
          <a:lstStyle/>
          <a:p>
            <a:r>
              <a:rPr lang="en-US" dirty="0" smtClean="0"/>
              <a:t>What would you do to calculate the population density of Halsey AOF students?</a:t>
            </a:r>
          </a:p>
          <a:p>
            <a:r>
              <a:rPr lang="en-US" dirty="0" smtClean="0"/>
              <a:t>What information do you need?</a:t>
            </a:r>
          </a:p>
          <a:p>
            <a:r>
              <a:rPr lang="en-US" dirty="0" smtClean="0"/>
              <a:t>How are you going to get it?</a:t>
            </a:r>
          </a:p>
          <a:p>
            <a:r>
              <a:rPr lang="en-US" dirty="0" smtClean="0"/>
              <a:t>What might be some challenges? How are you going to overcome these challenges?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6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7493</TotalTime>
  <Words>1099</Words>
  <Application>Microsoft Macintosh PowerPoint</Application>
  <PresentationFormat>On-screen Show (4:3)</PresentationFormat>
  <Paragraphs>152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Median</vt:lpstr>
      <vt:lpstr>Catalyst 11/8/12</vt:lpstr>
      <vt:lpstr>Agenda 11/7/12</vt:lpstr>
      <vt:lpstr>Objective</vt:lpstr>
      <vt:lpstr>Population Size</vt:lpstr>
      <vt:lpstr>Determining Population Size</vt:lpstr>
      <vt:lpstr>How Sampling Works</vt:lpstr>
      <vt:lpstr>Population Density</vt:lpstr>
      <vt:lpstr>Population Density Practice</vt:lpstr>
      <vt:lpstr>Population Density of Halsey AOF Students</vt:lpstr>
      <vt:lpstr>Catalyst 11/13/12</vt:lpstr>
      <vt:lpstr>Agenda 11/13/12</vt:lpstr>
      <vt:lpstr>Population Distribution</vt:lpstr>
      <vt:lpstr>Random Distribution</vt:lpstr>
      <vt:lpstr>Uniform Distribution</vt:lpstr>
      <vt:lpstr>Clumped Distribution</vt:lpstr>
      <vt:lpstr>How do you think human populations are arranged?</vt:lpstr>
      <vt:lpstr>Uniform, clumped, or random?</vt:lpstr>
      <vt:lpstr>Uniform, clumped, or random?</vt:lpstr>
      <vt:lpstr>Uniform, clumped, or random?</vt:lpstr>
      <vt:lpstr>Exit Slip 11/13/12</vt:lpstr>
      <vt:lpstr>The Biosphere and Atmosphere</vt:lpstr>
      <vt:lpstr>This looks like:</vt:lpstr>
      <vt:lpstr>Facts About the Atmosphere Layers</vt:lpstr>
      <vt:lpstr>PowerPoint Presentation</vt:lpstr>
      <vt:lpstr>The Hydrosphere</vt:lpstr>
      <vt:lpstr>The Water Cycle</vt:lpstr>
      <vt:lpstr>Study Strategies</vt:lpstr>
      <vt:lpstr>Quick Study Sheet</vt:lpstr>
      <vt:lpstr>Quick Sheet – Atoms and Compounds</vt:lpstr>
      <vt:lpstr>When we feel a little bit more confident with this material, we will do verbal drill to enforce it!</vt:lpstr>
    </vt:vector>
  </TitlesOfParts>
  <Company>Elizabeth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 11/8/12</dc:title>
  <dc:creator>Bruce Gutierrez</dc:creator>
  <cp:lastModifiedBy>Bruce Gutierrez</cp:lastModifiedBy>
  <cp:revision>37</cp:revision>
  <dcterms:created xsi:type="dcterms:W3CDTF">2012-11-08T01:56:12Z</dcterms:created>
  <dcterms:modified xsi:type="dcterms:W3CDTF">2012-11-13T06:49:25Z</dcterms:modified>
</cp:coreProperties>
</file>