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73" r:id="rId3"/>
    <p:sldId id="257" r:id="rId4"/>
    <p:sldId id="271" r:id="rId5"/>
    <p:sldId id="272" r:id="rId6"/>
    <p:sldId id="258" r:id="rId7"/>
    <p:sldId id="270" r:id="rId8"/>
    <p:sldId id="275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F51FF-9FFD-A346-AB07-47F84E7C3DDC}" type="datetimeFigureOut">
              <a:rPr lang="en-US" smtClean="0"/>
              <a:t>2/17/13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8273A-52B7-AC45-9782-CAC34A20D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42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0EB66-DD3E-4D51-A6D7-FFAEAEB40E3D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650A7-403E-48A0-A355-D0CCD15B214F}" type="slidenum">
              <a:rPr lang="en-US"/>
              <a:pPr/>
              <a:t>18</a:t>
            </a:fld>
            <a:endParaRPr lang="en-US"/>
          </a:p>
        </p:txBody>
      </p:sp>
      <p:sp>
        <p:nvSpPr>
          <p:cNvPr id="8909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5C70B-4CE1-4B34-8C7F-3DF973E8A44F}" type="slidenum">
              <a:rPr lang="en-US"/>
              <a:pPr/>
              <a:t>19</a:t>
            </a:fld>
            <a:endParaRPr lang="en-US"/>
          </a:p>
        </p:txBody>
      </p:sp>
      <p:sp>
        <p:nvSpPr>
          <p:cNvPr id="3379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103C2-C95E-4EDE-A71E-BF50081064FD}" type="slidenum">
              <a:rPr lang="en-US"/>
              <a:pPr/>
              <a:t>10</a:t>
            </a:fld>
            <a:endParaRPr lang="en-US"/>
          </a:p>
        </p:txBody>
      </p:sp>
      <p:sp>
        <p:nvSpPr>
          <p:cNvPr id="1229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20D13-6C3F-4DE0-B9BA-3A2B6668F96C}" type="slidenum">
              <a:rPr lang="en-US"/>
              <a:pPr/>
              <a:t>11</a:t>
            </a:fld>
            <a:endParaRPr lang="en-US"/>
          </a:p>
        </p:txBody>
      </p:sp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solidFill>
                <a:srgbClr val="FF0000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D42A6-F9B5-42A1-95DB-4673464F1F9E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C8126-7F69-4FEF-A0D9-B89901159333}" type="slidenum">
              <a:rPr lang="en-US"/>
              <a:pPr/>
              <a:t>13</a:t>
            </a:fld>
            <a:endParaRPr lang="en-US"/>
          </a:p>
        </p:txBody>
      </p:sp>
      <p:sp>
        <p:nvSpPr>
          <p:cNvPr id="2355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 - http://www.flickr.com/photos/carolynconner/4264882098/ (Creative Commons licensed)</a:t>
            </a:r>
          </a:p>
          <a:p>
            <a:r>
              <a:rPr lang="en-US"/>
              <a:t>Geyser info source - National Park Service: http://www.nps.gov/yell/planyourvisit/noldfaith.htm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5DDE7-CA18-4913-BDC9-DD554F3D6A13}" type="slidenum">
              <a:rPr lang="en-US"/>
              <a:pPr/>
              <a:t>14</a:t>
            </a:fld>
            <a:endParaRPr lang="en-US"/>
          </a:p>
        </p:txBody>
      </p:sp>
      <p:sp>
        <p:nvSpPr>
          <p:cNvPr id="100354" name="Placeholder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i="1">
              <a:solidFill>
                <a:srgbClr val="FF0000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n-US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E3C54-60D7-4443-BCB9-1EAAF3D26CAE}" type="slidenum">
              <a:rPr lang="en-US"/>
              <a:pPr/>
              <a:t>15</a:t>
            </a:fld>
            <a:endParaRPr lang="en-US"/>
          </a:p>
        </p:txBody>
      </p:sp>
      <p:sp>
        <p:nvSpPr>
          <p:cNvPr id="2560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15E38-EF27-4EC7-B234-825F47C7535B}" type="slidenum">
              <a:rPr lang="en-US"/>
              <a:pPr/>
              <a:t>16</a:t>
            </a:fld>
            <a:endParaRPr lang="en-US"/>
          </a:p>
        </p:txBody>
      </p:sp>
      <p:sp>
        <p:nvSpPr>
          <p:cNvPr id="2765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95DB5-49F8-4918-BFD2-E121BC9F27BA}" type="slidenum">
              <a:rPr lang="en-US"/>
              <a:pPr/>
              <a:t>17</a:t>
            </a:fld>
            <a:endParaRPr lang="en-US"/>
          </a:p>
        </p:txBody>
      </p:sp>
      <p:sp>
        <p:nvSpPr>
          <p:cNvPr id="2969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5CBBD90-67EC-A64A-A6B5-FE7852DC8284}" type="datetimeFigureOut">
              <a:rPr lang="en-US" smtClean="0"/>
              <a:t>2/17/13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703A1B-1F3C-7D46-A6C2-FA6DE15CDD5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BD90-67EC-A64A-A6B5-FE7852DC8284}" type="datetimeFigureOut">
              <a:rPr lang="en-US" smtClean="0"/>
              <a:t>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3A1B-1F3C-7D46-A6C2-FA6DE15CD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BD90-67EC-A64A-A6B5-FE7852DC8284}" type="datetimeFigureOut">
              <a:rPr lang="en-US" smtClean="0"/>
              <a:t>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3A1B-1F3C-7D46-A6C2-FA6DE15CD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BD90-67EC-A64A-A6B5-FE7852DC8284}" type="datetimeFigureOut">
              <a:rPr lang="en-US" smtClean="0"/>
              <a:t>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3A1B-1F3C-7D46-A6C2-FA6DE15CD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BD90-67EC-A64A-A6B5-FE7852DC8284}" type="datetimeFigureOut">
              <a:rPr lang="en-US" smtClean="0"/>
              <a:t>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3A1B-1F3C-7D46-A6C2-FA6DE15CD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BD90-67EC-A64A-A6B5-FE7852DC8284}" type="datetimeFigureOut">
              <a:rPr lang="en-US" smtClean="0"/>
              <a:t>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3A1B-1F3C-7D46-A6C2-FA6DE15CDD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BD90-67EC-A64A-A6B5-FE7852DC8284}" type="datetimeFigureOut">
              <a:rPr lang="en-US" smtClean="0"/>
              <a:t>2/17/13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3A1B-1F3C-7D46-A6C2-FA6DE15CD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BD90-67EC-A64A-A6B5-FE7852DC8284}" type="datetimeFigureOut">
              <a:rPr lang="en-US" smtClean="0"/>
              <a:t>2/17/13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3A1B-1F3C-7D46-A6C2-FA6DE15CD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BD90-67EC-A64A-A6B5-FE7852DC8284}" type="datetimeFigureOut">
              <a:rPr lang="en-US" smtClean="0"/>
              <a:t>2/17/13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3A1B-1F3C-7D46-A6C2-FA6DE15CD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BD90-67EC-A64A-A6B5-FE7852DC8284}" type="datetimeFigureOut">
              <a:rPr lang="en-US" smtClean="0"/>
              <a:t>2/17/13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3A1B-1F3C-7D46-A6C2-FA6DE15CDD5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BD90-67EC-A64A-A6B5-FE7852DC8284}" type="datetimeFigureOut">
              <a:rPr lang="en-US" smtClean="0"/>
              <a:t>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3A1B-1F3C-7D46-A6C2-FA6DE15CD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658" y="447339"/>
            <a:ext cx="7914210" cy="12698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804" y="1717206"/>
            <a:ext cx="8151996" cy="450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5CBBD90-67EC-A64A-A6B5-FE7852DC8284}" type="datetimeFigureOut">
              <a:rPr lang="en-US" smtClean="0"/>
              <a:t>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703A1B-1F3C-7D46-A6C2-FA6DE15CDD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Catalyst  2/12/13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4804" y="1717206"/>
            <a:ext cx="8151996" cy="4889622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Take a Catalyst sheet by the door.</a:t>
            </a:r>
          </a:p>
          <a:p>
            <a:endParaRPr lang="en-US" dirty="0"/>
          </a:p>
          <a:p>
            <a:r>
              <a:rPr lang="en-US" dirty="0" smtClean="0"/>
              <a:t>Describe 2-3 toxic substances commonly found in your environment. Based on what you know, predict some of the health effects of these substances.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00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95825"/>
            <a:ext cx="6256104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itchFamily="-123" charset="0"/>
              </a:rPr>
              <a:t>Types of Environmental </a:t>
            </a:r>
            <a:br>
              <a:rPr lang="en-US" b="1" dirty="0">
                <a:latin typeface="Arial" pitchFamily="-123" charset="0"/>
              </a:rPr>
            </a:br>
            <a:r>
              <a:rPr lang="en-US" b="1" dirty="0">
                <a:latin typeface="Arial" pitchFamily="-123" charset="0"/>
              </a:rPr>
              <a:t>Health Hazards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6385" y="1996598"/>
            <a:ext cx="6050615" cy="4495800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50000"/>
              </a:spcBef>
            </a:pPr>
            <a:r>
              <a:rPr lang="en-US" sz="2400" b="1" dirty="0"/>
              <a:t>Biological:</a:t>
            </a:r>
            <a:r>
              <a:rPr lang="en-US" sz="2400" dirty="0"/>
              <a:t> Viruses, bacteria, and other organisms that cause disease</a:t>
            </a:r>
          </a:p>
          <a:p>
            <a:pPr marL="225425" indent="-225425">
              <a:spcBef>
                <a:spcPct val="50000"/>
              </a:spcBef>
            </a:pPr>
            <a:r>
              <a:rPr lang="en-US" sz="2400" b="1" dirty="0"/>
              <a:t>Social:</a:t>
            </a:r>
            <a:r>
              <a:rPr lang="en-US" sz="2400" dirty="0"/>
              <a:t> Lifestyle choices that endanger health</a:t>
            </a:r>
          </a:p>
          <a:p>
            <a:pPr marL="225425" indent="-225425">
              <a:spcBef>
                <a:spcPct val="50000"/>
              </a:spcBef>
            </a:pPr>
            <a:r>
              <a:rPr lang="en-US" sz="2400" b="1" dirty="0"/>
              <a:t>Chemical:</a:t>
            </a:r>
            <a:r>
              <a:rPr lang="en-US" sz="2400" dirty="0"/>
              <a:t> Harmful artificial and natural chemicals in the environment</a:t>
            </a:r>
          </a:p>
          <a:p>
            <a:pPr marL="225425" indent="-225425">
              <a:spcBef>
                <a:spcPct val="50000"/>
              </a:spcBef>
            </a:pPr>
            <a:r>
              <a:rPr lang="en-US" sz="2400" b="1" dirty="0"/>
              <a:t>Physical:</a:t>
            </a:r>
            <a:r>
              <a:rPr lang="en-US" sz="2400" dirty="0"/>
              <a:t> Natural disasters and ongoing natural phenomena, such as UV radiation, that can cause health problems</a:t>
            </a:r>
            <a:endParaRPr lang="en-US" sz="1800" dirty="0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066800" y="1981200"/>
            <a:ext cx="3581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None/>
            </a:pPr>
            <a:endParaRPr lang="en-US" sz="1200" b="1" i="1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81000" y="2286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008040"/>
                </a:solidFill>
                <a:ea typeface="ＭＳ Ｐゴシック" pitchFamily="-123" charset="-128"/>
                <a:cs typeface="ＭＳ Ｐゴシック" pitchFamily="-123" charset="-128"/>
              </a:rPr>
              <a:t>Lesson 9.1 An Overview of Environmental Health</a:t>
            </a:r>
            <a:endParaRPr lang="en-US" sz="1800">
              <a:solidFill>
                <a:srgbClr val="008040"/>
              </a:solidFill>
              <a:latin typeface="Arial Bold" pitchFamily="-123" charset="0"/>
            </a:endParaRPr>
          </a:p>
        </p:txBody>
      </p:sp>
      <p:pic>
        <p:nvPicPr>
          <p:cNvPr id="11292" name="Picture 28" descr="T100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685800"/>
            <a:ext cx="2057400" cy="1397000"/>
          </a:xfrm>
          <a:prstGeom prst="rect">
            <a:avLst/>
          </a:prstGeom>
          <a:noFill/>
        </p:spPr>
      </p:pic>
      <p:pic>
        <p:nvPicPr>
          <p:cNvPr id="11293" name="Picture 29" descr="Td1532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057400"/>
            <a:ext cx="2057400" cy="1612900"/>
          </a:xfrm>
          <a:prstGeom prst="rect">
            <a:avLst/>
          </a:prstGeom>
          <a:noFill/>
        </p:spPr>
      </p:pic>
      <p:pic>
        <p:nvPicPr>
          <p:cNvPr id="11295" name="Picture 31" descr="T1138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3657600"/>
            <a:ext cx="2057400" cy="1574800"/>
          </a:xfrm>
          <a:prstGeom prst="rect">
            <a:avLst/>
          </a:prstGeom>
          <a:noFill/>
        </p:spPr>
      </p:pic>
      <p:pic>
        <p:nvPicPr>
          <p:cNvPr id="11296" name="Picture 32" descr="Tf7-3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9400" y="5181600"/>
            <a:ext cx="2057400" cy="154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3188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4658" y="-39621"/>
            <a:ext cx="7914210" cy="1269867"/>
          </a:xfrm>
        </p:spPr>
        <p:txBody>
          <a:bodyPr/>
          <a:lstStyle/>
          <a:p>
            <a:r>
              <a:rPr lang="en-US" b="1" dirty="0">
                <a:latin typeface="Arial" pitchFamily="-123" charset="0"/>
              </a:rPr>
              <a:t>Epidemiology</a:t>
            </a:r>
            <a:endParaRPr lang="en-US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781800" y="304800"/>
            <a:ext cx="2187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None/>
            </a:pPr>
            <a:endParaRPr lang="en-US" sz="1200" b="1" i="1">
              <a:ea typeface="ＭＳ Ｐゴシック" pitchFamily="-123" charset="-128"/>
              <a:cs typeface="ＭＳ Ｐゴシック" pitchFamily="-123" charset="-128"/>
            </a:endParaRPr>
          </a:p>
          <a:p>
            <a:pPr eaLnBrk="0" hangingPunct="0">
              <a:buFontTx/>
              <a:buNone/>
            </a:pPr>
            <a:endParaRPr lang="en-US" sz="1200" b="1" i="1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81000" y="1230246"/>
            <a:ext cx="457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31775" indent="-231775" eaLnBrk="0" hangingPunct="0">
              <a:buFontTx/>
              <a:buChar char="•"/>
            </a:pPr>
            <a:r>
              <a:rPr lang="en-US" sz="2400" dirty="0">
                <a:ea typeface="ＭＳ Ｐゴシック" pitchFamily="-123" charset="-128"/>
                <a:cs typeface="ＭＳ Ｐゴシック" pitchFamily="-123" charset="-128"/>
              </a:rPr>
              <a:t>The study of disease in human populations—how and where they occur and how they can be </a:t>
            </a:r>
            <a:r>
              <a:rPr lang="en-US" sz="2400" dirty="0" smtClean="0">
                <a:ea typeface="ＭＳ Ｐゴシック" pitchFamily="-123" charset="-128"/>
                <a:cs typeface="ＭＳ Ｐゴシック" pitchFamily="-123" charset="-128"/>
              </a:rPr>
              <a:t>controlled</a:t>
            </a:r>
          </a:p>
          <a:p>
            <a:pPr eaLnBrk="0" hangingPunct="0"/>
            <a:endParaRPr lang="en-US" sz="2400" dirty="0">
              <a:ea typeface="ＭＳ Ｐゴシック" pitchFamily="-123" charset="-128"/>
              <a:cs typeface="ＭＳ Ｐゴシック" pitchFamily="-123" charset="-128"/>
            </a:endParaRPr>
          </a:p>
          <a:p>
            <a:pPr marL="231775" indent="-231775" eaLnBrk="0" hangingPunct="0">
              <a:buFontTx/>
              <a:buChar char="•"/>
            </a:pPr>
            <a:r>
              <a:rPr lang="en-US" sz="2400" dirty="0">
                <a:ea typeface="ＭＳ Ｐゴシック" pitchFamily="-123" charset="-128"/>
                <a:cs typeface="ＭＳ Ｐゴシック" pitchFamily="-123" charset="-128"/>
              </a:rPr>
              <a:t>Often involves studying large groups over long </a:t>
            </a:r>
            <a:r>
              <a:rPr lang="en-US" sz="2400" dirty="0" smtClean="0">
                <a:ea typeface="ＭＳ Ｐゴシック" pitchFamily="-123" charset="-128"/>
                <a:cs typeface="ＭＳ Ｐゴシック" pitchFamily="-123" charset="-128"/>
              </a:rPr>
              <a:t>periods</a:t>
            </a:r>
          </a:p>
          <a:p>
            <a:pPr eaLnBrk="0" hangingPunct="0"/>
            <a:endParaRPr lang="en-US" sz="2400" dirty="0">
              <a:ea typeface="ＭＳ Ｐゴシック" pitchFamily="-123" charset="-128"/>
              <a:cs typeface="ＭＳ Ｐゴシック" pitchFamily="-123" charset="-128"/>
            </a:endParaRPr>
          </a:p>
          <a:p>
            <a:pPr marL="231775" indent="-231775" eaLnBrk="0" hangingPunct="0">
              <a:buFontTx/>
              <a:buChar char="•"/>
            </a:pPr>
            <a:r>
              <a:rPr lang="en-US" sz="2400" dirty="0">
                <a:ea typeface="ＭＳ Ｐゴシック" pitchFamily="-123" charset="-128"/>
                <a:cs typeface="ＭＳ Ｐゴシック" pitchFamily="-123" charset="-128"/>
              </a:rPr>
              <a:t>Can determine statistical associations between health hazards and effects, but can’t prove the hazards actually caused the effects</a:t>
            </a:r>
            <a:endParaRPr lang="en-US" sz="2400" dirty="0">
              <a:latin typeface="Times New Roman" pitchFamily="-123" charset="0"/>
              <a:ea typeface="ＭＳ Ｐゴシック" pitchFamily="-123" charset="-128"/>
              <a:cs typeface="ＭＳ Ｐゴシック" pitchFamily="-123" charset="-128"/>
            </a:endParaRPr>
          </a:p>
          <a:p>
            <a:pPr marL="231775" indent="-231775" eaLnBrk="0" hangingPunct="0">
              <a:buFontTx/>
              <a:buChar char="•"/>
            </a:pPr>
            <a:endParaRPr lang="en-US" sz="1200" b="1" dirty="0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1668463" y="5167313"/>
            <a:ext cx="1841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Times" pitchFamily="-123" charset="0"/>
              <a:buNone/>
            </a:pPr>
            <a:endParaRPr lang="en-US" sz="1600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381000" y="2286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008040"/>
                </a:solidFill>
                <a:ea typeface="ＭＳ Ｐゴシック" pitchFamily="-123" charset="-128"/>
                <a:cs typeface="ＭＳ Ｐゴシック" pitchFamily="-123" charset="-128"/>
              </a:rPr>
              <a:t>Lesson 9.1 An Overview of Environmental Health</a:t>
            </a:r>
            <a:endParaRPr lang="en-US" sz="1800">
              <a:solidFill>
                <a:srgbClr val="008040"/>
              </a:solidFill>
              <a:latin typeface="Arial Bold" pitchFamily="-123" charset="0"/>
            </a:endParaRPr>
          </a:p>
        </p:txBody>
      </p:sp>
      <p:pic>
        <p:nvPicPr>
          <p:cNvPr id="17436" name="Picture 28" descr="Tk10108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854075"/>
            <a:ext cx="3652068" cy="3086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155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pitchFamily="-123" charset="0"/>
              </a:rPr>
              <a:t>Toxicology</a:t>
            </a:r>
            <a:endParaRPr lang="en-US" b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157401"/>
            <a:ext cx="3956868" cy="527260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The study of how poisonous substances affect an organism’s health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Toxicity is a measure of how </a:t>
            </a:r>
            <a:r>
              <a:rPr lang="en-US" b="1" dirty="0"/>
              <a:t>harmfu</a:t>
            </a:r>
            <a:r>
              <a:rPr lang="en-US" dirty="0"/>
              <a:t>l a substance is.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Toxicologists look at toxicity by determining dose-response relationships. </a:t>
            </a:r>
            <a:endParaRPr lang="en-US" sz="1400" dirty="0"/>
          </a:p>
          <a:p>
            <a:pPr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endParaRPr lang="en-US" sz="1200" dirty="0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381000" y="2286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008040"/>
                </a:solidFill>
                <a:ea typeface="ＭＳ Ｐゴシック" pitchFamily="-123" charset="-128"/>
                <a:cs typeface="ＭＳ Ｐゴシック" pitchFamily="-123" charset="-128"/>
              </a:rPr>
              <a:t>Lesson 9.1 An Overview of Environmental Health</a:t>
            </a:r>
            <a:endParaRPr lang="en-US" sz="1800">
              <a:solidFill>
                <a:srgbClr val="008040"/>
              </a:solidFill>
              <a:latin typeface="Arial Bold" pitchFamily="-123" charset="0"/>
            </a:endParaRPr>
          </a:p>
        </p:txBody>
      </p:sp>
      <p:pic>
        <p:nvPicPr>
          <p:cNvPr id="20499" name="Picture 19" descr="0133724751a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4343400" cy="4284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1010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324600" y="304800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None/>
            </a:pPr>
            <a:endParaRPr lang="en-US" sz="1200" b="1" i="1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553200" y="2286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None/>
            </a:pPr>
            <a:endParaRPr lang="en-US" sz="1200" b="1" i="1">
              <a:ea typeface="ＭＳ Ｐゴシック" pitchFamily="-123" charset="-128"/>
              <a:cs typeface="ＭＳ Ｐゴシック" pitchFamily="-123" charset="-128"/>
            </a:endParaRPr>
          </a:p>
          <a:p>
            <a:pPr eaLnBrk="0" hangingPunct="0">
              <a:buFontTx/>
              <a:buNone/>
            </a:pPr>
            <a:endParaRPr lang="en-US" sz="1200" b="1" i="1">
              <a:ea typeface="ＭＳ Ｐゴシック" pitchFamily="-123" charset="-128"/>
              <a:cs typeface="ＭＳ Ｐゴシック" pitchFamily="-123" charset="-128"/>
            </a:endParaRPr>
          </a:p>
          <a:p>
            <a:pPr eaLnBrk="0" hangingPunct="0">
              <a:buFontTx/>
              <a:buNone/>
            </a:pPr>
            <a:endParaRPr lang="en-US" sz="1200" b="1" i="1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22545" name="Rectangle 1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914210" cy="1269867"/>
          </a:xfrm>
        </p:spPr>
        <p:txBody>
          <a:bodyPr/>
          <a:lstStyle/>
          <a:p>
            <a:r>
              <a:rPr lang="en-US" b="1" dirty="0">
                <a:latin typeface="Arial" pitchFamily="-123" charset="0"/>
              </a:rPr>
              <a:t>Individual Responses</a:t>
            </a:r>
            <a:endParaRPr lang="en-US" dirty="0"/>
          </a:p>
        </p:txBody>
      </p:sp>
      <p:sp>
        <p:nvSpPr>
          <p:cNvPr id="22546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4191000" cy="2590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Sensitivity to hazards varies with age, sex, weight, and immune system health.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Many diseases have genetic as well as environmental factors. </a:t>
            </a:r>
            <a:endParaRPr lang="en-US" sz="1800" dirty="0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381000" y="228600"/>
            <a:ext cx="563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008040"/>
                </a:solidFill>
                <a:ea typeface="ＭＳ Ｐゴシック" pitchFamily="-123" charset="-128"/>
                <a:cs typeface="ＭＳ Ｐゴシック" pitchFamily="-123" charset="-128"/>
              </a:rPr>
              <a:t>Lesson 9.1 An Overview of Environmental Health</a:t>
            </a:r>
            <a:endParaRPr lang="en-US" sz="1800">
              <a:solidFill>
                <a:srgbClr val="008040"/>
              </a:solidFill>
              <a:latin typeface="Arial Bold" pitchFamily="-123" charset="0"/>
            </a:endParaRPr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533400" y="4953000"/>
            <a:ext cx="3657600" cy="1524000"/>
          </a:xfrm>
          <a:prstGeom prst="rect">
            <a:avLst/>
          </a:prstGeom>
          <a:solidFill>
            <a:srgbClr val="FDFFED"/>
          </a:solidFill>
          <a:ln w="25400">
            <a:solidFill>
              <a:srgbClr val="99CC00"/>
            </a:solidFill>
            <a:miter lim="800000"/>
            <a:headEnd/>
            <a:tailEnd/>
          </a:ln>
          <a:effectLst>
            <a:outerShdw blurRad="137160" dist="88794" dir="1799997" algn="ctr" rotWithShape="0">
              <a:schemeClr val="bg2">
                <a:alpha val="50000"/>
              </a:schemeClr>
            </a:outerShdw>
          </a:effectLst>
        </p:spPr>
        <p:txBody>
          <a:bodyPr lIns="182880" tIns="182880" rIns="182880" bIns="182880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Times" pitchFamily="-123" charset="0"/>
              <a:buNone/>
            </a:pPr>
            <a:r>
              <a:rPr lang="en-US" sz="1400">
                <a:solidFill>
                  <a:srgbClr val="008040"/>
                </a:solidFill>
                <a:latin typeface="Arial Bold" pitchFamily="-123" charset="0"/>
              </a:rPr>
              <a:t>Did You Know?</a:t>
            </a:r>
            <a:r>
              <a:rPr lang="en-US" sz="1400" i="1">
                <a:latin typeface="Myriad Pro" pitchFamily="-123" charset="0"/>
              </a:rPr>
              <a:t> </a:t>
            </a:r>
            <a:r>
              <a:rPr lang="en-US" sz="1400" i="1"/>
              <a:t>Thalidomide, a drug that currently shows promise for treatment of Alzheimer's, AIDS, and some cancers, caused thousands of severe birth defects when it was used as an anti-nauseal in the 1950s and 60s.</a:t>
            </a:r>
            <a:endParaRPr lang="en-US" sz="2000"/>
          </a:p>
        </p:txBody>
      </p:sp>
      <p:pic>
        <p:nvPicPr>
          <p:cNvPr id="22571" name="Picture 43" descr="Tumd_crowd_blog_PS-0378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33600"/>
            <a:ext cx="457200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135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pitchFamily="-123" charset="0"/>
              </a:rPr>
              <a:t>Risk Assessment</a:t>
            </a:r>
            <a:endParaRPr lang="en-US"/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6781800" y="304800"/>
            <a:ext cx="2187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None/>
            </a:pPr>
            <a:endParaRPr lang="en-US" sz="1200" b="1" i="1">
              <a:ea typeface="ＭＳ Ｐゴシック" pitchFamily="-123" charset="-128"/>
              <a:cs typeface="ＭＳ Ｐゴシック" pitchFamily="-123" charset="-128"/>
            </a:endParaRPr>
          </a:p>
          <a:p>
            <a:pPr eaLnBrk="0" hangingPunct="0">
              <a:buFontTx/>
              <a:buNone/>
            </a:pPr>
            <a:endParaRPr lang="en-US" sz="1200" b="1" i="1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4800600" y="2133600"/>
            <a:ext cx="4191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31775" indent="-231775" eaLnBrk="0" hangingPunct="0">
              <a:buFontTx/>
              <a:buChar char="•"/>
            </a:pPr>
            <a:r>
              <a:rPr lang="en-US" b="1">
                <a:ea typeface="ＭＳ Ｐゴシック" pitchFamily="-123" charset="-128"/>
                <a:cs typeface="ＭＳ Ｐゴシック" pitchFamily="-123" charset="-128"/>
              </a:rPr>
              <a:t>Risk:</a:t>
            </a:r>
            <a:r>
              <a:rPr lang="en-US">
                <a:ea typeface="ＭＳ Ｐゴシック" pitchFamily="-123" charset="-128"/>
                <a:cs typeface="ＭＳ Ｐゴシック" pitchFamily="-123" charset="-128"/>
              </a:rPr>
              <a:t> The probability that a hazard will cause harm</a:t>
            </a:r>
          </a:p>
          <a:p>
            <a:pPr marL="231775" indent="-231775" eaLnBrk="0" hangingPunct="0">
              <a:buFontTx/>
              <a:buChar char="•"/>
            </a:pPr>
            <a:r>
              <a:rPr lang="en-US" b="1">
                <a:ea typeface="ＭＳ Ｐゴシック" pitchFamily="-123" charset="-128"/>
                <a:cs typeface="ＭＳ Ｐゴシック" pitchFamily="-123" charset="-128"/>
              </a:rPr>
              <a:t>Risk assessment:</a:t>
            </a:r>
            <a:r>
              <a:rPr lang="en-US">
                <a:ea typeface="ＭＳ Ｐゴシック" pitchFamily="-123" charset="-128"/>
                <a:cs typeface="ＭＳ Ｐゴシック" pitchFamily="-123" charset="-128"/>
              </a:rPr>
              <a:t> The process of measuring risk</a:t>
            </a:r>
          </a:p>
          <a:p>
            <a:pPr marL="231775" indent="-231775" eaLnBrk="0" hangingPunct="0">
              <a:buFontTx/>
              <a:buChar char="•"/>
            </a:pPr>
            <a:r>
              <a:rPr lang="en-US">
                <a:ea typeface="ＭＳ Ｐゴシック" pitchFamily="-123" charset="-128"/>
                <a:cs typeface="ＭＳ Ｐゴシック" pitchFamily="-123" charset="-128"/>
              </a:rPr>
              <a:t>Takes into account:</a:t>
            </a:r>
          </a:p>
          <a:p>
            <a:pPr marL="612775" lvl="1" indent="-190500" eaLnBrk="0" hangingPunct="0">
              <a:lnSpc>
                <a:spcPct val="80000"/>
              </a:lnSpc>
              <a:buFontTx/>
              <a:buChar char="•"/>
            </a:pPr>
            <a:r>
              <a:rPr lang="en-US" sz="2000">
                <a:ea typeface="ＭＳ Ｐゴシック" pitchFamily="-123" charset="-128"/>
                <a:cs typeface="ＭＳ Ｐゴシック" pitchFamily="-123" charset="-128"/>
              </a:rPr>
              <a:t>The type of hazard</a:t>
            </a:r>
          </a:p>
          <a:p>
            <a:pPr marL="612775" lvl="1" indent="-190500" eaLnBrk="0" hangingPunct="0">
              <a:lnSpc>
                <a:spcPct val="90000"/>
              </a:lnSpc>
              <a:buFontTx/>
              <a:buChar char="•"/>
            </a:pPr>
            <a:r>
              <a:rPr lang="en-US" sz="2000">
                <a:ea typeface="ＭＳ Ｐゴシック" pitchFamily="-123" charset="-128"/>
                <a:cs typeface="ＭＳ Ｐゴシック" pitchFamily="-123" charset="-128"/>
              </a:rPr>
              <a:t>How frequently humans will     be exposed to it</a:t>
            </a:r>
          </a:p>
          <a:p>
            <a:pPr marL="612775" lvl="1" indent="-190500" eaLnBrk="0" hangingPunct="0">
              <a:lnSpc>
                <a:spcPct val="80000"/>
              </a:lnSpc>
              <a:buFontTx/>
              <a:buChar char="•"/>
            </a:pPr>
            <a:r>
              <a:rPr lang="en-US" sz="2000">
                <a:ea typeface="ＭＳ Ｐゴシック" pitchFamily="-123" charset="-128"/>
                <a:cs typeface="ＭＳ Ｐゴシック" pitchFamily="-123" charset="-128"/>
              </a:rPr>
              <a:t>How sensitive people are to it</a:t>
            </a:r>
            <a:endParaRPr lang="en-US" sz="1200" b="1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1668463" y="5167313"/>
            <a:ext cx="18415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Times" pitchFamily="-123" charset="0"/>
              <a:buNone/>
            </a:pPr>
            <a:endParaRPr lang="en-US" sz="1600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381000" y="2286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008040"/>
                </a:solidFill>
                <a:ea typeface="ＭＳ Ｐゴシック" pitchFamily="-123" charset="-128"/>
                <a:cs typeface="ＭＳ Ｐゴシック" pitchFamily="-123" charset="-128"/>
              </a:rPr>
              <a:t>Lesson 9.1 An Overview of Environmental Health</a:t>
            </a:r>
            <a:endParaRPr lang="en-US" sz="1800">
              <a:solidFill>
                <a:srgbClr val="008040"/>
              </a:solidFill>
              <a:latin typeface="Arial Bold" pitchFamily="-123" charset="0"/>
            </a:endParaRPr>
          </a:p>
        </p:txBody>
      </p:sp>
      <p:pic>
        <p:nvPicPr>
          <p:cNvPr id="99340" name="Picture 12" descr="0133724751a2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057400"/>
            <a:ext cx="4495800" cy="37131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112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21" name="Picture 45" descr="T99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63" y="1027113"/>
            <a:ext cx="9005887" cy="5754687"/>
          </a:xfrm>
          <a:prstGeom prst="rect">
            <a:avLst/>
          </a:prstGeom>
          <a:noFill/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066800" y="27432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24609" name="Rectangle 33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Lesson 9.2  Biological and Social Hazards</a:t>
            </a:r>
          </a:p>
        </p:txBody>
      </p:sp>
      <p:sp>
        <p:nvSpPr>
          <p:cNvPr id="2461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362200"/>
            <a:ext cx="4648200" cy="1143000"/>
          </a:xfrm>
          <a:ln/>
        </p:spPr>
        <p:txBody>
          <a:bodyPr>
            <a:normAutofit fontScale="92500"/>
          </a:bodyPr>
          <a:lstStyle/>
          <a:p>
            <a:r>
              <a:rPr lang="en-US"/>
              <a:t>Three quarters of infectious disease deaths are caused by five types of diseases: respiratory infections, AIDS, diarrheal diseases, tuberculosis, and malaria.</a:t>
            </a:r>
            <a:endParaRPr lang="en-US">
              <a:latin typeface="Times New Roman" pitchFamily="-123" charset="0"/>
            </a:endParaRP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3581400" y="5486400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None/>
            </a:pPr>
            <a:r>
              <a:rPr lang="en-US" sz="1600" b="1">
                <a:solidFill>
                  <a:srgbClr val="FCFFFF"/>
                </a:solidFill>
                <a:ea typeface="ＭＳ Ｐゴシック" pitchFamily="-123" charset="-128"/>
                <a:cs typeface="ＭＳ Ｐゴシック" pitchFamily="-123" charset="-128"/>
              </a:rPr>
              <a:t>Tuberculosis-causing bacteria</a:t>
            </a:r>
            <a:endParaRPr lang="en-US" sz="1600" b="1" i="1">
              <a:solidFill>
                <a:srgbClr val="FCFFFF"/>
              </a:solidFill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6563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>
                <a:latin typeface="Arial" pitchFamily="-123" charset="0"/>
              </a:rPr>
              <a:t>Infectious Diseases</a:t>
            </a:r>
            <a:endParaRPr lang="en-US" b="1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890588" y="44783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26726" name="Rectangle 102"/>
          <p:cNvSpPr>
            <a:spLocks noChangeArrowheads="1"/>
          </p:cNvSpPr>
          <p:nvPr/>
        </p:nvSpPr>
        <p:spPr bwMode="auto">
          <a:xfrm>
            <a:off x="381000" y="233363"/>
            <a:ext cx="4681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008040"/>
                </a:solidFill>
                <a:ea typeface="ＭＳ Ｐゴシック" pitchFamily="-123" charset="-128"/>
                <a:cs typeface="ＭＳ Ｐゴシック" pitchFamily="-123" charset="-128"/>
              </a:rPr>
              <a:t>Lesson 9.2 Biological and Social Hazards</a:t>
            </a:r>
            <a:endParaRPr lang="en-US" sz="1800" b="1">
              <a:ea typeface="ＭＳ Ｐゴシック" pitchFamily="-123" charset="-128"/>
              <a:cs typeface="ＭＳ Ｐゴシック" pitchFamily="-123" charset="-128"/>
            </a:endParaRPr>
          </a:p>
        </p:txBody>
      </p:sp>
      <p:sp>
        <p:nvSpPr>
          <p:cNvPr id="26848" name="Rectangle 224"/>
          <p:cNvSpPr>
            <a:spLocks noChangeArrowheads="1"/>
          </p:cNvSpPr>
          <p:nvPr/>
        </p:nvSpPr>
        <p:spPr bwMode="auto">
          <a:xfrm>
            <a:off x="5486400" y="5410200"/>
            <a:ext cx="3352800" cy="1066800"/>
          </a:xfrm>
          <a:prstGeom prst="rect">
            <a:avLst/>
          </a:prstGeom>
          <a:solidFill>
            <a:srgbClr val="FDFFED"/>
          </a:solidFill>
          <a:ln w="25400">
            <a:solidFill>
              <a:srgbClr val="99CC00"/>
            </a:solidFill>
            <a:miter lim="800000"/>
            <a:headEnd/>
            <a:tailEnd/>
          </a:ln>
          <a:effectLst>
            <a:outerShdw blurRad="137160" dist="88794" dir="1799997" algn="ctr" rotWithShape="0">
              <a:schemeClr val="bg2">
                <a:alpha val="50000"/>
              </a:schemeClr>
            </a:outerShdw>
          </a:effectLst>
        </p:spPr>
        <p:txBody>
          <a:bodyPr lIns="182880" tIns="182880" rIns="182880" bIns="182880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Times" pitchFamily="-123" charset="0"/>
              <a:buNone/>
            </a:pPr>
            <a:r>
              <a:rPr lang="en-US" sz="1400">
                <a:solidFill>
                  <a:srgbClr val="008040"/>
                </a:solidFill>
                <a:latin typeface="Arial Bold" pitchFamily="-123" charset="0"/>
              </a:rPr>
              <a:t>Did You Know?</a:t>
            </a:r>
            <a:r>
              <a:rPr lang="en-US" sz="1400" i="1">
                <a:latin typeface="Myriad Pro" pitchFamily="-123" charset="0"/>
              </a:rPr>
              <a:t> </a:t>
            </a:r>
            <a:r>
              <a:rPr lang="en-US" sz="1400" i="1"/>
              <a:t>In 2002, AIDS killed about 2 million people worldwide— almost equal to the entire population of Arkansas.</a:t>
            </a:r>
            <a:endParaRPr lang="en-US" sz="1600">
              <a:ea typeface="ＭＳ Ｐゴシック" pitchFamily="-123" charset="-128"/>
              <a:cs typeface="ＭＳ Ｐゴシック" pitchFamily="-123" charset="-128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Times" pitchFamily="-123" charset="0"/>
              <a:buNone/>
            </a:pPr>
            <a:endParaRPr lang="en-US" sz="2000"/>
          </a:p>
        </p:txBody>
      </p:sp>
      <p:sp>
        <p:nvSpPr>
          <p:cNvPr id="26849" name="Rectangle 225"/>
          <p:cNvSpPr>
            <a:spLocks noChangeArrowheads="1"/>
          </p:cNvSpPr>
          <p:nvPr/>
        </p:nvSpPr>
        <p:spPr bwMode="auto">
          <a:xfrm>
            <a:off x="152400" y="2057400"/>
            <a:ext cx="5029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90500" indent="-190500" eaLnBrk="0" hangingPunct="0">
              <a:spcBef>
                <a:spcPct val="30000"/>
              </a:spcBef>
              <a:buFontTx/>
              <a:buChar char="•"/>
            </a:pPr>
            <a:r>
              <a:rPr lang="en-US">
                <a:ea typeface="ＭＳ Ｐゴシック" pitchFamily="-123" charset="-128"/>
                <a:cs typeface="ＭＳ Ｐゴシック" pitchFamily="-123" charset="-128"/>
              </a:rPr>
              <a:t>Caused by pathogens  </a:t>
            </a:r>
          </a:p>
          <a:p>
            <a:pPr marL="190500" indent="-190500" eaLnBrk="0" hangingPunct="0">
              <a:spcBef>
                <a:spcPct val="30000"/>
              </a:spcBef>
              <a:buFontTx/>
              <a:buChar char="•"/>
            </a:pPr>
            <a:r>
              <a:rPr lang="en-US">
                <a:ea typeface="ＭＳ Ｐゴシック" pitchFamily="-123" charset="-128"/>
                <a:cs typeface="ＭＳ Ｐゴシック" pitchFamily="-123" charset="-128"/>
              </a:rPr>
              <a:t>Spread by human and animal </a:t>
            </a:r>
            <a:br>
              <a:rPr lang="en-US">
                <a:ea typeface="ＭＳ Ｐゴシック" pitchFamily="-123" charset="-128"/>
                <a:cs typeface="ＭＳ Ｐゴシック" pitchFamily="-123" charset="-128"/>
              </a:rPr>
            </a:br>
            <a:r>
              <a:rPr lang="en-US">
                <a:ea typeface="ＭＳ Ｐゴシック" pitchFamily="-123" charset="-128"/>
                <a:cs typeface="ＭＳ Ｐゴシック" pitchFamily="-123" charset="-128"/>
              </a:rPr>
              <a:t>contact and through contaminated </a:t>
            </a:r>
            <a:br>
              <a:rPr lang="en-US">
                <a:ea typeface="ＭＳ Ｐゴシック" pitchFamily="-123" charset="-128"/>
                <a:cs typeface="ＭＳ Ｐゴシック" pitchFamily="-123" charset="-128"/>
              </a:rPr>
            </a:br>
            <a:r>
              <a:rPr lang="en-US">
                <a:ea typeface="ＭＳ Ｐゴシック" pitchFamily="-123" charset="-128"/>
                <a:cs typeface="ＭＳ Ｐゴシック" pitchFamily="-123" charset="-128"/>
              </a:rPr>
              <a:t>food and water</a:t>
            </a:r>
          </a:p>
          <a:p>
            <a:pPr marL="190500" indent="-190500" eaLnBrk="0" hangingPunct="0">
              <a:spcBef>
                <a:spcPct val="30000"/>
              </a:spcBef>
              <a:buFontTx/>
              <a:buChar char="•"/>
            </a:pPr>
            <a:r>
              <a:rPr lang="en-US">
                <a:ea typeface="ＭＳ Ｐゴシック" pitchFamily="-123" charset="-128"/>
                <a:cs typeface="ＭＳ Ｐゴシック" pitchFamily="-123" charset="-128"/>
              </a:rPr>
              <a:t>Cause of almost half of all deaths in developing nations </a:t>
            </a:r>
          </a:p>
          <a:p>
            <a:pPr marL="190500" indent="-190500" eaLnBrk="0" hangingPunct="0">
              <a:spcBef>
                <a:spcPct val="30000"/>
              </a:spcBef>
              <a:buFontTx/>
              <a:buChar char="•"/>
            </a:pPr>
            <a:r>
              <a:rPr lang="en-US">
                <a:ea typeface="ＭＳ Ｐゴシック" pitchFamily="-123" charset="-128"/>
                <a:cs typeface="ＭＳ Ｐゴシック" pitchFamily="-123" charset="-128"/>
              </a:rPr>
              <a:t>Covering your mouth when you cough, washing your hands often, and staying home from school if you’re sick help prevent the </a:t>
            </a:r>
            <a:br>
              <a:rPr lang="en-US">
                <a:ea typeface="ＭＳ Ｐゴシック" pitchFamily="-123" charset="-128"/>
                <a:cs typeface="ＭＳ Ｐゴシック" pitchFamily="-123" charset="-128"/>
              </a:rPr>
            </a:br>
            <a:r>
              <a:rPr lang="en-US">
                <a:ea typeface="ＭＳ Ｐゴシック" pitchFamily="-123" charset="-128"/>
                <a:cs typeface="ＭＳ Ｐゴシック" pitchFamily="-123" charset="-128"/>
              </a:rPr>
              <a:t>spread of infectious disease.</a:t>
            </a:r>
            <a:endParaRPr lang="en-US">
              <a:latin typeface="Times New Roman" pitchFamily="-123" charset="0"/>
              <a:ea typeface="ＭＳ Ｐゴシック" pitchFamily="-123" charset="-128"/>
              <a:cs typeface="ＭＳ Ｐゴシック" pitchFamily="-123" charset="-128"/>
            </a:endParaRPr>
          </a:p>
          <a:p>
            <a:pPr marL="190500" indent="-190500" eaLnBrk="0" hangingPunct="0">
              <a:buFontTx/>
              <a:buChar char="•"/>
            </a:pPr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  <p:pic>
        <p:nvPicPr>
          <p:cNvPr id="26854" name="Picture 230" descr="T1128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120900"/>
            <a:ext cx="3733800" cy="261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095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b="1">
                <a:latin typeface="Arial" pitchFamily="-123" charset="0"/>
              </a:rPr>
              <a:t>Emerging Diseases</a:t>
            </a:r>
            <a:endParaRPr lang="en-US" b="1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Diseases appearing in the human population for the first time or suddenly beginning to spread rapidly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Humans have little or no resistance, and no vaccines have been developed.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Facilitated by </a:t>
            </a:r>
            <a:br>
              <a:rPr lang="en-US"/>
            </a:br>
            <a:r>
              <a:rPr lang="en-US"/>
              <a:t>increasing human </a:t>
            </a:r>
            <a:br>
              <a:rPr lang="en-US"/>
            </a:br>
            <a:r>
              <a:rPr lang="en-US"/>
              <a:t>mobility, growing </a:t>
            </a:r>
            <a:br>
              <a:rPr lang="en-US"/>
            </a:br>
            <a:r>
              <a:rPr lang="en-US"/>
              <a:t>antibiotic </a:t>
            </a:r>
            <a:br>
              <a:rPr lang="en-US"/>
            </a:br>
            <a:r>
              <a:rPr lang="en-US"/>
              <a:t>resistance, and </a:t>
            </a:r>
            <a:br>
              <a:rPr lang="en-US"/>
            </a:br>
            <a:r>
              <a:rPr lang="en-US"/>
              <a:t>environmental </a:t>
            </a:r>
            <a:br>
              <a:rPr lang="en-US"/>
            </a:br>
            <a:r>
              <a:rPr lang="en-US"/>
              <a:t>changes</a:t>
            </a:r>
            <a:endParaRPr lang="en-US" sz="2800"/>
          </a:p>
        </p:txBody>
      </p:sp>
      <p:sp>
        <p:nvSpPr>
          <p:cNvPr id="28729" name="Rectangle 57"/>
          <p:cNvSpPr>
            <a:spLocks noChangeArrowheads="1"/>
          </p:cNvSpPr>
          <p:nvPr/>
        </p:nvSpPr>
        <p:spPr bwMode="auto">
          <a:xfrm>
            <a:off x="381000" y="233363"/>
            <a:ext cx="4681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008040"/>
                </a:solidFill>
                <a:ea typeface="ＭＳ Ｐゴシック" pitchFamily="-123" charset="-128"/>
                <a:cs typeface="ＭＳ Ｐゴシック" pitchFamily="-123" charset="-128"/>
              </a:rPr>
              <a:t>Lesson 9.2 Biological and Social Hazards</a:t>
            </a:r>
          </a:p>
        </p:txBody>
      </p:sp>
      <p:pic>
        <p:nvPicPr>
          <p:cNvPr id="28744" name="Picture 72" descr="0133724751a203"/>
          <p:cNvPicPr>
            <a:picLocks noChangeAspect="1" noChangeArrowheads="1"/>
          </p:cNvPicPr>
          <p:nvPr/>
        </p:nvPicPr>
        <p:blipFill>
          <a:blip r:embed="rId3"/>
          <a:srcRect l="5405" t="6528" r="1352" b="15140"/>
          <a:stretch>
            <a:fillRect/>
          </a:stretch>
        </p:blipFill>
        <p:spPr bwMode="auto">
          <a:xfrm>
            <a:off x="3124200" y="3429000"/>
            <a:ext cx="6019800" cy="3140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1073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pitchFamily="-123" charset="0"/>
              </a:rPr>
              <a:t>Responding to Emerging Diseases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2133600"/>
            <a:ext cx="6096000" cy="4343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b="1"/>
              <a:t>World Health Organization (WHO):</a:t>
            </a:r>
            <a:r>
              <a:rPr lang="en-US"/>
              <a:t> Monitors health events worldwide and </a:t>
            </a:r>
            <a:br>
              <a:rPr lang="en-US"/>
            </a:br>
            <a:r>
              <a:rPr lang="en-US"/>
              <a:t>coordinates international responses to </a:t>
            </a:r>
            <a:br>
              <a:rPr lang="en-US"/>
            </a:br>
            <a:r>
              <a:rPr lang="en-US"/>
              <a:t>emerging diseases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b="1"/>
              <a:t>Centers for Disease Control and </a:t>
            </a:r>
            <a:br>
              <a:rPr lang="en-US" b="1"/>
            </a:br>
            <a:r>
              <a:rPr lang="en-US" b="1"/>
              <a:t>Prevention (CDC):</a:t>
            </a:r>
            <a:r>
              <a:rPr lang="en-US"/>
              <a:t> Responds to emerging diseases in the United States; the CDC developed pandemic plans to deal with the spread of the H1N1 flu virus.</a:t>
            </a:r>
            <a:endParaRPr lang="en-US" sz="1600"/>
          </a:p>
          <a:p>
            <a:endParaRPr lang="en-US" sz="1400"/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381000" y="233363"/>
            <a:ext cx="4681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008040"/>
                </a:solidFill>
                <a:ea typeface="ＭＳ Ｐゴシック" pitchFamily="-123" charset="-128"/>
                <a:cs typeface="ＭＳ Ｐゴシック" pitchFamily="-123" charset="-128"/>
              </a:rPr>
              <a:t>Lesson 9.2 Biological and Social Hazards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838200" y="56388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None/>
            </a:pPr>
            <a:r>
              <a:rPr lang="en-US" sz="1400" b="1">
                <a:ea typeface="ＭＳ Ｐゴシック" pitchFamily="-123" charset="-128"/>
                <a:cs typeface="ＭＳ Ｐゴシック" pitchFamily="-123" charset="-128"/>
              </a:rPr>
              <a:t>H1N1 Virus</a:t>
            </a:r>
            <a:endParaRPr lang="en-US" sz="1200" b="1" i="1">
              <a:ea typeface="ＭＳ Ｐゴシック" pitchFamily="-123" charset="-128"/>
              <a:cs typeface="ＭＳ Ｐゴシック" pitchFamily="-123" charset="-128"/>
            </a:endParaRPr>
          </a:p>
        </p:txBody>
      </p:sp>
      <p:pic>
        <p:nvPicPr>
          <p:cNvPr id="80912" name="Picture 16" descr="T112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09800"/>
            <a:ext cx="2921000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8074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Social Hazards</a:t>
            </a:r>
            <a:endParaRPr lang="en-US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381000" y="228600"/>
            <a:ext cx="4681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008040"/>
                </a:solidFill>
                <a:ea typeface="ＭＳ Ｐゴシック" pitchFamily="-123" charset="-128"/>
                <a:cs typeface="ＭＳ Ｐゴシック" pitchFamily="-123" charset="-128"/>
              </a:rPr>
              <a:t>Lesson 9.2 Biological and Social Hazards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574994" y="2209800"/>
            <a:ext cx="44875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90500" indent="-190500" eaLnBrk="0" hangingPunct="0">
              <a:buFontTx/>
              <a:buChar char="•"/>
            </a:pPr>
            <a:r>
              <a:rPr lang="en-US" sz="2400" dirty="0">
                <a:ea typeface="ＭＳ Ｐゴシック" pitchFamily="-123" charset="-128"/>
                <a:cs typeface="ＭＳ Ｐゴシック" pitchFamily="-123" charset="-128"/>
              </a:rPr>
              <a:t>Some social hazards are easier to avoid than others</a:t>
            </a:r>
            <a:r>
              <a:rPr lang="en-US" sz="2400" dirty="0" smtClean="0">
                <a:ea typeface="ＭＳ Ｐゴシック" pitchFamily="-123" charset="-128"/>
                <a:cs typeface="ＭＳ Ｐゴシック" pitchFamily="-123" charset="-128"/>
              </a:rPr>
              <a:t>.</a:t>
            </a:r>
          </a:p>
          <a:p>
            <a:pPr eaLnBrk="0" hangingPunct="0"/>
            <a:endParaRPr lang="en-US" sz="2400" dirty="0">
              <a:ea typeface="ＭＳ Ｐゴシック" pitchFamily="-123" charset="-128"/>
              <a:cs typeface="ＭＳ Ｐゴシック" pitchFamily="-123" charset="-128"/>
            </a:endParaRPr>
          </a:p>
          <a:p>
            <a:pPr marL="190500" indent="-190500" eaLnBrk="0" hangingPunct="0">
              <a:buFontTx/>
              <a:buChar char="•"/>
            </a:pPr>
            <a:r>
              <a:rPr lang="en-US" sz="2400" dirty="0">
                <a:ea typeface="ＭＳ Ｐゴシック" pitchFamily="-123" charset="-128"/>
                <a:cs typeface="ＭＳ Ｐゴシック" pitchFamily="-123" charset="-128"/>
              </a:rPr>
              <a:t>Examples of social hazards include smoking, being exposed to secondhand smoke, living near an old toxic waste site, working with harmful chemicals, and eating fatty foods.</a:t>
            </a:r>
          </a:p>
        </p:txBody>
      </p:sp>
      <p:pic>
        <p:nvPicPr>
          <p:cNvPr id="32792" name="Picture 24" descr="TAAAFELZ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2538" y="800893"/>
            <a:ext cx="3729460" cy="28178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9216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 2/12/13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04" y="2035886"/>
            <a:ext cx="8151996" cy="4500079"/>
          </a:xfrm>
        </p:spPr>
        <p:txBody>
          <a:bodyPr/>
          <a:lstStyle/>
          <a:p>
            <a:r>
              <a:rPr lang="en-US" dirty="0" smtClean="0"/>
              <a:t>Catalyst</a:t>
            </a:r>
          </a:p>
          <a:p>
            <a:r>
              <a:rPr lang="en-US" dirty="0" smtClean="0"/>
              <a:t>Announcements</a:t>
            </a:r>
          </a:p>
          <a:p>
            <a:pPr lvl="1"/>
            <a:r>
              <a:rPr lang="en-US" dirty="0" smtClean="0"/>
              <a:t>HW: Read and outline Chapter 9, Lesson 2. </a:t>
            </a:r>
            <a:r>
              <a:rPr lang="en-US" b="1" dirty="0" smtClean="0"/>
              <a:t>DUE TOMORROW 2/13/13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Environmental Toxins Discussion</a:t>
            </a:r>
          </a:p>
          <a:p>
            <a:r>
              <a:rPr lang="en-US" dirty="0" smtClean="0"/>
              <a:t>Exit Slip</a:t>
            </a:r>
          </a:p>
          <a:p>
            <a:r>
              <a:rPr lang="en-US" dirty="0" smtClean="0"/>
              <a:t>Finish Planet Earth Video.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6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2189055" y="-421402"/>
            <a:ext cx="8229600" cy="1600201"/>
          </a:xfrm>
        </p:spPr>
        <p:txBody>
          <a:bodyPr/>
          <a:lstStyle/>
          <a:p>
            <a:r>
              <a:rPr lang="en-US" dirty="0">
                <a:latin typeface="Corbel" charset="0"/>
              </a:rPr>
              <a:t>Class Points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672741" y="1194846"/>
            <a:ext cx="4089422" cy="5496050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9800" b="1" dirty="0" smtClean="0">
                <a:ea typeface="+mn-ea"/>
                <a:cs typeface="+mn-cs"/>
              </a:rPr>
              <a:t>P5: </a:t>
            </a:r>
            <a:r>
              <a:rPr lang="en-US" sz="9800" b="1" dirty="0" smtClean="0"/>
              <a:t>23</a:t>
            </a:r>
            <a:r>
              <a:rPr lang="en-US" sz="9800" b="1" dirty="0" smtClean="0">
                <a:ea typeface="+mn-ea"/>
                <a:cs typeface="+mn-cs"/>
              </a:rPr>
              <a:t> </a:t>
            </a:r>
            <a:r>
              <a:rPr lang="en-US" sz="9800" b="1" dirty="0" err="1" smtClean="0">
                <a:ea typeface="+mn-ea"/>
                <a:cs typeface="+mn-cs"/>
              </a:rPr>
              <a:t>pts</a:t>
            </a:r>
            <a:r>
              <a:rPr lang="en-US" sz="9800" b="1" dirty="0" smtClean="0">
                <a:ea typeface="+mn-ea"/>
                <a:cs typeface="+mn-cs"/>
              </a:rPr>
              <a:t> (on time, focused, have IDs on)</a:t>
            </a:r>
            <a:endParaRPr lang="en-US" sz="9800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" y="-126126"/>
            <a:ext cx="4672740" cy="1304925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200" dirty="0" smtClean="0"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 smtClean="0">
                <a:ea typeface="+mn-ea"/>
                <a:cs typeface="+mn-cs"/>
              </a:rPr>
              <a:t>Your </a:t>
            </a:r>
            <a:r>
              <a:rPr lang="en-US" sz="2200" dirty="0">
                <a:ea typeface="+mn-ea"/>
                <a:cs typeface="+mn-cs"/>
              </a:rPr>
              <a:t>class can earn class points if:</a:t>
            </a:r>
          </a:p>
          <a:p>
            <a:pPr marL="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200" dirty="0">
                <a:ea typeface="+mn-ea"/>
                <a:cs typeface="+mn-cs"/>
              </a:rPr>
              <a:t>	</a:t>
            </a:r>
            <a:r>
              <a:rPr lang="en-US" sz="2200" b="1" i="1" dirty="0" smtClean="0">
                <a:ea typeface="+mn-ea"/>
                <a:cs typeface="+mn-cs"/>
              </a:rPr>
              <a:t>everyone</a:t>
            </a:r>
            <a:r>
              <a:rPr lang="en-US" sz="2200" b="1" dirty="0" smtClean="0">
                <a:ea typeface="+mn-ea"/>
                <a:cs typeface="+mn-cs"/>
              </a:rPr>
              <a:t> </a:t>
            </a:r>
            <a:r>
              <a:rPr lang="en-US" sz="2200" dirty="0">
                <a:ea typeface="+mn-ea"/>
                <a:cs typeface="+mn-cs"/>
              </a:rPr>
              <a:t>in class: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>
                <a:ea typeface="+mn-ea"/>
                <a:cs typeface="+mn-cs"/>
              </a:rPr>
              <a:t>Comes to </a:t>
            </a:r>
            <a:r>
              <a:rPr lang="en-US" sz="2200" dirty="0" smtClean="0">
                <a:ea typeface="+mn-ea"/>
                <a:cs typeface="+mn-cs"/>
              </a:rPr>
              <a:t>class quietly and </a:t>
            </a:r>
            <a:r>
              <a:rPr lang="en-US" sz="2200" dirty="0">
                <a:ea typeface="+mn-ea"/>
                <a:cs typeface="+mn-cs"/>
              </a:rPr>
              <a:t>on </a:t>
            </a:r>
            <a:r>
              <a:rPr lang="en-US" sz="2200" dirty="0" smtClean="0">
                <a:ea typeface="+mn-ea"/>
                <a:cs typeface="+mn-cs"/>
              </a:rPr>
              <a:t>time </a:t>
            </a:r>
            <a:endParaRPr lang="en-US" sz="22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>
                <a:ea typeface="+mn-ea"/>
                <a:cs typeface="+mn-cs"/>
              </a:rPr>
              <a:t>Stays focused and on task during class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>
                <a:ea typeface="+mn-ea"/>
                <a:cs typeface="+mn-cs"/>
              </a:rPr>
              <a:t>Leaves classroom neat and organized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>
                <a:ea typeface="+mn-ea"/>
                <a:cs typeface="+mn-cs"/>
              </a:rPr>
              <a:t>Students are teaching other </a:t>
            </a:r>
            <a:r>
              <a:rPr lang="en-US" sz="2200" dirty="0" smtClean="0">
                <a:ea typeface="+mn-ea"/>
                <a:cs typeface="+mn-cs"/>
              </a:rPr>
              <a:t>students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 smtClean="0">
                <a:ea typeface="+mn-ea"/>
                <a:cs typeface="+mn-cs"/>
              </a:rPr>
              <a:t>Majority of class participates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 smtClean="0">
                <a:ea typeface="+mn-ea"/>
                <a:cs typeface="+mn-cs"/>
              </a:rPr>
              <a:t>Follows all classroom expectations and procedures</a:t>
            </a:r>
          </a:p>
          <a:p>
            <a:pPr fontAlgn="auto">
              <a:spcAft>
                <a:spcPts val="0"/>
              </a:spcAft>
              <a:buFont typeface="Wingdings 2" pitchFamily="18" charset="2"/>
              <a:buChar char=""/>
              <a:defRPr/>
            </a:pPr>
            <a:r>
              <a:rPr lang="en-US" sz="2200" dirty="0" smtClean="0">
                <a:ea typeface="+mn-ea"/>
                <a:cs typeface="+mn-cs"/>
              </a:rPr>
              <a:t>And more…</a:t>
            </a:r>
            <a:endParaRPr lang="en-US" sz="2200" b="1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983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Note Taking Procedure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4804" y="1926181"/>
            <a:ext cx="8151996" cy="450007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PowerPoints</a:t>
            </a:r>
            <a:r>
              <a:rPr lang="en-US" dirty="0" smtClean="0"/>
              <a:t> will be uploaded on </a:t>
            </a:r>
            <a:r>
              <a:rPr lang="en-US" dirty="0" err="1" smtClean="0"/>
              <a:t>Edmodo</a:t>
            </a:r>
            <a:r>
              <a:rPr lang="en-US" dirty="0" smtClean="0"/>
              <a:t> (or website if there are technical issues)</a:t>
            </a:r>
          </a:p>
          <a:p>
            <a:r>
              <a:rPr lang="en-US" dirty="0" smtClean="0"/>
              <a:t>Open these files on Notability and take notes as needed</a:t>
            </a:r>
          </a:p>
          <a:p>
            <a:r>
              <a:rPr lang="en-US" dirty="0" smtClean="0"/>
              <a:t>During mini-lectures, give me your undivided attention and be prepared to </a:t>
            </a:r>
            <a:r>
              <a:rPr lang="en-US" b="1" dirty="0" smtClean="0"/>
              <a:t>discuss.</a:t>
            </a:r>
          </a:p>
          <a:p>
            <a:r>
              <a:rPr lang="en-US" dirty="0" smtClean="0"/>
              <a:t>When you go home, write a summary of the notes </a:t>
            </a:r>
            <a:r>
              <a:rPr lang="en-US" b="1" dirty="0" smtClean="0"/>
              <a:t>AFTER</a:t>
            </a:r>
            <a:r>
              <a:rPr lang="en-US" dirty="0" smtClean="0"/>
              <a:t> your outline.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86" y="23484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/>
              <a:t>Class Discussion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476" y="884124"/>
            <a:ext cx="8119068" cy="570266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lang="en-US" sz="3200" dirty="0" smtClean="0"/>
          </a:p>
          <a:p>
            <a:r>
              <a:rPr lang="en-US" sz="3200" dirty="0" smtClean="0"/>
              <a:t>No disrespectful language (teasing, name-calling, cursing, etc.)</a:t>
            </a:r>
          </a:p>
          <a:p>
            <a:r>
              <a:rPr lang="en-US" sz="3200" dirty="0" smtClean="0"/>
              <a:t>Speak one at a time.</a:t>
            </a:r>
          </a:p>
          <a:p>
            <a:r>
              <a:rPr lang="en-US" sz="3200" dirty="0" smtClean="0"/>
              <a:t>Address the ISSUE NOT the person.</a:t>
            </a:r>
          </a:p>
          <a:p>
            <a:r>
              <a:rPr lang="en-US" dirty="0" smtClean="0"/>
              <a:t>Clarify another student’s response by rephrasing or asking a clarifying question.</a:t>
            </a:r>
            <a:endParaRPr lang="en-US" sz="3200" dirty="0" smtClean="0"/>
          </a:p>
          <a:p>
            <a:r>
              <a:rPr lang="en-US" sz="3200" dirty="0" smtClean="0"/>
              <a:t>Avoid general statements like “all _____ people do______”</a:t>
            </a:r>
          </a:p>
          <a:p>
            <a:r>
              <a:rPr lang="en-US" sz="3200" dirty="0" smtClean="0"/>
              <a:t>Use “I” statements</a:t>
            </a:r>
          </a:p>
          <a:p>
            <a:r>
              <a:rPr lang="en-US" sz="3200" dirty="0" smtClean="0"/>
              <a:t>Take notes (will help you write your paper)</a:t>
            </a:r>
          </a:p>
          <a:p>
            <a:r>
              <a:rPr lang="en-US" sz="3200" dirty="0" smtClean="0"/>
              <a:t>Be </a:t>
            </a:r>
            <a:r>
              <a:rPr lang="en-US" dirty="0" smtClean="0"/>
              <a:t>mindful of “air time.”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686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Hazards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4804" y="1894031"/>
            <a:ext cx="8151996" cy="4500079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 smtClean="0"/>
              <a:t>What are the different ways that the environment can harm us?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7116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Hazards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4804" y="1894031"/>
            <a:ext cx="8151996" cy="4500079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 smtClean="0"/>
              <a:t>How can we protect ourselves from such harmful effects?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4703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Advertisement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04" y="1845806"/>
            <a:ext cx="8151996" cy="4500079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/>
              <a:t>http://</a:t>
            </a:r>
            <a:r>
              <a:rPr lang="en-US" b="1" dirty="0" err="1"/>
              <a:t>www.youtube.com</a:t>
            </a:r>
            <a:r>
              <a:rPr lang="en-US" b="1" dirty="0"/>
              <a:t>/</a:t>
            </a:r>
            <a:r>
              <a:rPr lang="en-US" b="1" dirty="0" err="1"/>
              <a:t>watch?v</a:t>
            </a:r>
            <a:r>
              <a:rPr lang="en-US" b="1" dirty="0"/>
              <a:t>=ZaX67ztJjrA</a:t>
            </a:r>
          </a:p>
        </p:txBody>
      </p:sp>
    </p:spTree>
    <p:extLst>
      <p:ext uri="{BB962C8B-B14F-4D97-AF65-F5344CB8AC3E}">
        <p14:creationId xmlns:p14="http://schemas.microsoft.com/office/powerpoint/2010/main" val="130955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3" name="Picture 31" descr="Tlib1_openwell2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003300"/>
            <a:ext cx="7696200" cy="5778500"/>
          </a:xfrm>
          <a:prstGeom prst="rect">
            <a:avLst/>
          </a:prstGeom>
          <a:noFill/>
        </p:spPr>
      </p:pic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410200"/>
            <a:ext cx="4648200" cy="914400"/>
          </a:xfrm>
          <a:solidFill>
            <a:srgbClr val="CCFF66">
              <a:alpha val="87000"/>
            </a:srgbClr>
          </a:solidFill>
          <a:ln/>
        </p:spPr>
        <p:txBody>
          <a:bodyPr/>
          <a:lstStyle/>
          <a:p>
            <a:r>
              <a:rPr lang="en-US"/>
              <a:t>One third of death and disease in the least developed nations is a direct result of environmental causes.</a:t>
            </a:r>
            <a:endParaRPr lang="en-US">
              <a:latin typeface="Times New Roman" pitchFamily="-123" charset="0"/>
            </a:endParaRPr>
          </a:p>
          <a:p>
            <a:endParaRPr lang="en-US"/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0" y="990600"/>
            <a:ext cx="68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9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37</TotalTime>
  <Words>816</Words>
  <Application>Microsoft Macintosh PowerPoint</Application>
  <PresentationFormat>On-screen Show (4:3)</PresentationFormat>
  <Paragraphs>116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Catalyst  2/12/13</vt:lpstr>
      <vt:lpstr>Agenda 2/12/13</vt:lpstr>
      <vt:lpstr>Class Points</vt:lpstr>
      <vt:lpstr>New Note Taking Procedure</vt:lpstr>
      <vt:lpstr>   Class Discussion Expectations</vt:lpstr>
      <vt:lpstr>Environmental Hazards</vt:lpstr>
      <vt:lpstr>Environmental Hazards</vt:lpstr>
      <vt:lpstr>Advertisement</vt:lpstr>
      <vt:lpstr>PowerPoint Presentation</vt:lpstr>
      <vt:lpstr>Types of Environmental  Health Hazards</vt:lpstr>
      <vt:lpstr>Epidemiology</vt:lpstr>
      <vt:lpstr>Toxicology</vt:lpstr>
      <vt:lpstr>Individual Responses</vt:lpstr>
      <vt:lpstr>Risk Assessment</vt:lpstr>
      <vt:lpstr>Lesson 9.2  Biological and Social Hazards</vt:lpstr>
      <vt:lpstr>Infectious Diseases</vt:lpstr>
      <vt:lpstr>Emerging Diseases</vt:lpstr>
      <vt:lpstr>Responding to Emerging Diseases</vt:lpstr>
      <vt:lpstr>Social Hazards</vt:lpstr>
    </vt:vector>
  </TitlesOfParts>
  <Company>Elizabeth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Gutierrez</dc:creator>
  <cp:lastModifiedBy>Bruce Gutierrez</cp:lastModifiedBy>
  <cp:revision>10</cp:revision>
  <dcterms:created xsi:type="dcterms:W3CDTF">2013-02-12T12:51:01Z</dcterms:created>
  <dcterms:modified xsi:type="dcterms:W3CDTF">2013-02-17T15:36:39Z</dcterms:modified>
</cp:coreProperties>
</file>