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337" r:id="rId5"/>
    <p:sldId id="338" r:id="rId6"/>
    <p:sldId id="340" r:id="rId7"/>
    <p:sldId id="259" r:id="rId8"/>
    <p:sldId id="260" r:id="rId9"/>
    <p:sldId id="358" r:id="rId10"/>
    <p:sldId id="35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341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8" r:id="rId33"/>
    <p:sldId id="289" r:id="rId34"/>
    <p:sldId id="290" r:id="rId35"/>
    <p:sldId id="308" r:id="rId36"/>
    <p:sldId id="309" r:id="rId37"/>
    <p:sldId id="312" r:id="rId38"/>
    <p:sldId id="313" r:id="rId39"/>
    <p:sldId id="314" r:id="rId40"/>
    <p:sldId id="315" r:id="rId41"/>
    <p:sldId id="318" r:id="rId42"/>
    <p:sldId id="319" r:id="rId43"/>
    <p:sldId id="320" r:id="rId44"/>
    <p:sldId id="324" r:id="rId45"/>
    <p:sldId id="325" r:id="rId46"/>
    <p:sldId id="326" r:id="rId47"/>
    <p:sldId id="328" r:id="rId48"/>
    <p:sldId id="327" r:id="rId49"/>
    <p:sldId id="330" r:id="rId50"/>
    <p:sldId id="331" r:id="rId51"/>
    <p:sldId id="332" r:id="rId52"/>
    <p:sldId id="355" r:id="rId53"/>
    <p:sldId id="356" r:id="rId54"/>
    <p:sldId id="342" r:id="rId55"/>
    <p:sldId id="343" r:id="rId56"/>
    <p:sldId id="344" r:id="rId57"/>
    <p:sldId id="334" r:id="rId58"/>
    <p:sldId id="335" r:id="rId59"/>
    <p:sldId id="336" r:id="rId60"/>
    <p:sldId id="348" r:id="rId61"/>
    <p:sldId id="349" r:id="rId62"/>
    <p:sldId id="346" r:id="rId63"/>
    <p:sldId id="345" r:id="rId64"/>
    <p:sldId id="350" r:id="rId65"/>
    <p:sldId id="351" r:id="rId66"/>
    <p:sldId id="352" r:id="rId67"/>
    <p:sldId id="353" r:id="rId68"/>
    <p:sldId id="357" r:id="rId69"/>
    <p:sldId id="339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3" autoAdjust="0"/>
  </p:normalViewPr>
  <p:slideViewPr>
    <p:cSldViewPr snapToGrid="0" snapToObjects="1">
      <p:cViewPr>
        <p:scale>
          <a:sx n="100" d="100"/>
          <a:sy n="10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BD69ACB-46CA-244C-89E5-5C28D9937C4A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EB324FD-0479-604C-B715-5651506EDA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3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3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5" Type="http://schemas.openxmlformats.org/officeDocument/2006/relationships/package" Target="../embeddings/Microsoft_Word_Document2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AP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Please have a seat and silently read the AP Chemistry Syllabus. Jot down any questions you may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67" y="1576917"/>
            <a:ext cx="8318499" cy="43603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ALWAYS give 100% (you must be willing to do a considerable amount of work outside of class)</a:t>
            </a:r>
          </a:p>
          <a:p>
            <a:r>
              <a:rPr lang="en-US" dirty="0" smtClean="0"/>
              <a:t>Never be afraid to ask for help</a:t>
            </a:r>
          </a:p>
          <a:p>
            <a:r>
              <a:rPr lang="en-US" dirty="0" smtClean="0"/>
              <a:t>Never hesitate to offer help</a:t>
            </a:r>
          </a:p>
          <a:p>
            <a:r>
              <a:rPr lang="en-US" dirty="0" smtClean="0"/>
              <a:t>Be proactive (if you foresee a problem, do something about it ahead of time)</a:t>
            </a:r>
          </a:p>
          <a:p>
            <a:r>
              <a:rPr lang="en-US" dirty="0" smtClean="0"/>
              <a:t>Be confident, but not cocky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person at  a time</a:t>
            </a:r>
          </a:p>
          <a:p>
            <a:r>
              <a:rPr lang="en-US" dirty="0" smtClean="0"/>
              <a:t>If you’re stuck, ask a friend to help</a:t>
            </a:r>
          </a:p>
          <a:p>
            <a:r>
              <a:rPr lang="en-US" dirty="0" smtClean="0"/>
              <a:t>Everyone should be paying attention to all the 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4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Chemistry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761565"/>
            <a:ext cx="8794749" cy="47948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 Units, Conversions, and Measurements</a:t>
            </a:r>
          </a:p>
          <a:p>
            <a:r>
              <a:rPr lang="en-US" sz="3200" dirty="0" smtClean="0"/>
              <a:t>The Atom and Electron Configuration</a:t>
            </a:r>
          </a:p>
          <a:p>
            <a:r>
              <a:rPr lang="en-US" sz="3200" dirty="0" smtClean="0"/>
              <a:t>Naming Compounds</a:t>
            </a:r>
          </a:p>
          <a:p>
            <a:r>
              <a:rPr lang="en-US" sz="3200" dirty="0" smtClean="0"/>
              <a:t>Writing Chemical Formulas</a:t>
            </a:r>
          </a:p>
          <a:p>
            <a:r>
              <a:rPr lang="en-US" sz="3200" i="1" dirty="0" smtClean="0"/>
              <a:t>Monday: </a:t>
            </a:r>
            <a:r>
              <a:rPr lang="en-US" sz="3200" dirty="0" smtClean="0"/>
              <a:t>Stoichiometry Review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940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Measurements and Calculations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2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31779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1 kilo </a:t>
            </a:r>
            <a:r>
              <a:rPr lang="en-US" dirty="0" smtClean="0"/>
              <a:t>= 1000</a:t>
            </a:r>
          </a:p>
          <a:p>
            <a:pPr marL="11430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hecto</a:t>
            </a:r>
            <a:r>
              <a:rPr lang="en-US" dirty="0" smtClean="0"/>
              <a:t> </a:t>
            </a:r>
            <a:r>
              <a:rPr lang="en-US" dirty="0" smtClean="0"/>
              <a:t>= 100</a:t>
            </a:r>
          </a:p>
          <a:p>
            <a:pPr marL="11430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deka</a:t>
            </a:r>
            <a:r>
              <a:rPr lang="en-US" dirty="0" smtClean="0"/>
              <a:t> </a:t>
            </a:r>
            <a:r>
              <a:rPr lang="en-US" dirty="0" smtClean="0"/>
              <a:t>= 10</a:t>
            </a:r>
          </a:p>
          <a:p>
            <a:pPr marL="114300" indent="0">
              <a:buNone/>
            </a:pPr>
            <a:r>
              <a:rPr lang="en-US" dirty="0" smtClean="0"/>
              <a:t>--(no prefix) = 1</a:t>
            </a:r>
          </a:p>
          <a:p>
            <a:pPr marL="114300" indent="0">
              <a:buNone/>
            </a:pPr>
            <a:r>
              <a:rPr lang="en-US" dirty="0" err="1" smtClean="0"/>
              <a:t>deci</a:t>
            </a:r>
            <a:r>
              <a:rPr lang="en-US" dirty="0" smtClean="0"/>
              <a:t> = 1/10</a:t>
            </a:r>
          </a:p>
          <a:p>
            <a:pPr marL="114300" indent="0">
              <a:buNone/>
            </a:pPr>
            <a:r>
              <a:rPr lang="en-US" dirty="0" err="1" smtClean="0"/>
              <a:t>centi</a:t>
            </a:r>
            <a:r>
              <a:rPr lang="en-US" dirty="0" smtClean="0"/>
              <a:t> = 1/100</a:t>
            </a:r>
          </a:p>
          <a:p>
            <a:pPr marL="114300" indent="0">
              <a:buNone/>
            </a:pPr>
            <a:r>
              <a:rPr lang="en-US" dirty="0" err="1" smtClean="0"/>
              <a:t>milli</a:t>
            </a:r>
            <a:r>
              <a:rPr lang="en-US" dirty="0" smtClean="0"/>
              <a:t> = 1/1000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5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425"/>
            <a:ext cx="7620000" cy="6095375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 smtClean="0"/>
              <a:t>1. Write the following measurements in scientific notation. DON’T FORGET YOUR UNITS:</a:t>
            </a:r>
            <a:endParaRPr lang="en-US" sz="2800" dirty="0" smtClean="0"/>
          </a:p>
          <a:p>
            <a:pPr lvl="1"/>
            <a:r>
              <a:rPr lang="en-US" sz="3200" dirty="0" smtClean="0"/>
              <a:t>12,300 </a:t>
            </a:r>
            <a:r>
              <a:rPr lang="en-US" sz="3200" dirty="0"/>
              <a:t>cm </a:t>
            </a:r>
            <a:endParaRPr lang="en-US" sz="3200" dirty="0" smtClean="0"/>
          </a:p>
          <a:p>
            <a:pPr lvl="1"/>
            <a:r>
              <a:rPr lang="en-US" sz="3200" dirty="0" smtClean="0"/>
              <a:t>0.000 </a:t>
            </a:r>
            <a:r>
              <a:rPr lang="en-US" sz="3200" dirty="0"/>
              <a:t>078 g </a:t>
            </a:r>
            <a:endParaRPr lang="en-US" sz="3200" dirty="0" smtClean="0"/>
          </a:p>
          <a:p>
            <a:pPr lvl="1"/>
            <a:r>
              <a:rPr lang="en-US" sz="3200" dirty="0" smtClean="0"/>
              <a:t>675.0 </a:t>
            </a:r>
            <a:r>
              <a:rPr lang="en-US" sz="3200" dirty="0"/>
              <a:t>L </a:t>
            </a:r>
            <a:endParaRPr lang="en-US" sz="3200" dirty="0" smtClean="0"/>
          </a:p>
          <a:p>
            <a:pPr lvl="1"/>
            <a:r>
              <a:rPr lang="en-US" sz="3200" dirty="0" smtClean="0"/>
              <a:t>90,850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7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900"/>
            <a:ext cx="7620000" cy="6207900"/>
          </a:xfrm>
        </p:spPr>
        <p:txBody>
          <a:bodyPr/>
          <a:lstStyle/>
          <a:p>
            <a:pPr marL="114300" lvl="0" indent="0">
              <a:buNone/>
            </a:pPr>
            <a:r>
              <a:rPr lang="en-US" b="1" dirty="0"/>
              <a:t>1. Write the following measurements in scientific notation. DON’T FORGET YOUR UNITS:</a:t>
            </a:r>
            <a:endParaRPr lang="en-US" sz="2800" b="1" dirty="0"/>
          </a:p>
          <a:p>
            <a:pPr lvl="1"/>
            <a:r>
              <a:rPr lang="en-US" sz="3200" b="1" dirty="0"/>
              <a:t>12,300 cm </a:t>
            </a:r>
            <a:r>
              <a:rPr lang="en-US" sz="3200" b="1" dirty="0" smtClean="0"/>
              <a:t>= 1.23 x 10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 cm</a:t>
            </a:r>
            <a:endParaRPr lang="en-US" sz="3200" b="1" dirty="0"/>
          </a:p>
          <a:p>
            <a:pPr lvl="1"/>
            <a:r>
              <a:rPr lang="en-US" sz="3200" b="1" dirty="0"/>
              <a:t>0.000 078 g </a:t>
            </a:r>
            <a:r>
              <a:rPr lang="en-US" sz="3200" b="1" dirty="0" smtClean="0"/>
              <a:t>= 7.8 x 10</a:t>
            </a:r>
            <a:r>
              <a:rPr lang="en-US" sz="3200" b="1" baseline="30000" dirty="0" smtClean="0"/>
              <a:t>-5</a:t>
            </a:r>
            <a:r>
              <a:rPr lang="en-US" sz="3200" b="1" dirty="0" smtClean="0"/>
              <a:t> g </a:t>
            </a:r>
            <a:endParaRPr lang="en-US" sz="3200" b="1" dirty="0"/>
          </a:p>
          <a:p>
            <a:pPr lvl="1"/>
            <a:r>
              <a:rPr lang="en-US" sz="3200" b="1" dirty="0"/>
              <a:t>675.0 L </a:t>
            </a:r>
            <a:r>
              <a:rPr lang="en-US" sz="3200" b="1" dirty="0" smtClean="0"/>
              <a:t>= 6.750 x 10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L </a:t>
            </a:r>
            <a:endParaRPr lang="en-US" sz="3200" b="1" dirty="0"/>
          </a:p>
          <a:p>
            <a:pPr lvl="1"/>
            <a:r>
              <a:rPr lang="en-US" sz="3200" b="1" dirty="0"/>
              <a:t>90,850 </a:t>
            </a:r>
            <a:r>
              <a:rPr lang="en-US" sz="3200" b="1" dirty="0" smtClean="0"/>
              <a:t>kg = 9.085 x 10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 kg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2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82588"/>
            <a:ext cx="7821613" cy="440391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3200" dirty="0" smtClean="0"/>
              <a:t>2. How </a:t>
            </a:r>
            <a:r>
              <a:rPr lang="en-US" sz="3200" dirty="0"/>
              <a:t>many significant figures are in each of the </a:t>
            </a:r>
            <a:r>
              <a:rPr lang="en-US" sz="3200" dirty="0" smtClean="0"/>
              <a:t>measurements below?</a:t>
            </a:r>
          </a:p>
          <a:p>
            <a:pPr lvl="1"/>
            <a:r>
              <a:rPr lang="en-US" sz="3200" dirty="0"/>
              <a:t>12,300 cm </a:t>
            </a:r>
          </a:p>
          <a:p>
            <a:pPr lvl="1"/>
            <a:r>
              <a:rPr lang="en-US" sz="3200" dirty="0"/>
              <a:t>0.000 078 g </a:t>
            </a:r>
          </a:p>
          <a:p>
            <a:pPr lvl="1"/>
            <a:r>
              <a:rPr lang="en-US" sz="3200" dirty="0"/>
              <a:t>675.0 L </a:t>
            </a:r>
          </a:p>
          <a:p>
            <a:pPr lvl="1"/>
            <a:r>
              <a:rPr lang="en-US" sz="3200" dirty="0"/>
              <a:t>90,850 kg</a:t>
            </a:r>
            <a:endParaRPr lang="en-US" dirty="0"/>
          </a:p>
          <a:p>
            <a:pPr marL="114300" lvl="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1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300"/>
            <a:ext cx="7620000" cy="710338"/>
          </a:xfrm>
        </p:spPr>
        <p:txBody>
          <a:bodyPr/>
          <a:lstStyle/>
          <a:p>
            <a:r>
              <a:rPr lang="en-US" sz="4800" b="1" dirty="0"/>
              <a:t>Rules for Significant Figures (MEMORIZE THESE)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375"/>
            <a:ext cx="9144000" cy="563562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628650" lvl="0" indent="-514350">
              <a:buFont typeface="+mj-lt"/>
              <a:buAutoNum type="arabicPeriod"/>
            </a:pPr>
            <a:r>
              <a:rPr lang="en-US" i="1" dirty="0"/>
              <a:t>Zeros between nonzero digits are significant. (Example: 50.8 Liters has 3 significant figures</a:t>
            </a:r>
            <a:r>
              <a:rPr lang="en-US" i="1" dirty="0" smtClean="0"/>
              <a:t>)</a:t>
            </a:r>
            <a:endParaRPr lang="en-US" dirty="0"/>
          </a:p>
          <a:p>
            <a:pPr marL="628650" lvl="0" indent="-514350">
              <a:buFont typeface="+mj-lt"/>
              <a:buAutoNum type="arabicPeriod"/>
            </a:pPr>
            <a:r>
              <a:rPr lang="en-US" i="1" dirty="0"/>
              <a:t>Zeros in front of all nonzero digits are NOT significant. (Example: 0.00959 grams only has 3 significant figures</a:t>
            </a:r>
            <a:r>
              <a:rPr lang="en-US" i="1" dirty="0" smtClean="0"/>
              <a:t>)</a:t>
            </a:r>
            <a:endParaRPr lang="en-US" dirty="0"/>
          </a:p>
          <a:p>
            <a:pPr marL="628650" lvl="0" indent="-514350">
              <a:buFont typeface="+mj-lt"/>
              <a:buAutoNum type="arabicPeriod"/>
            </a:pPr>
            <a:r>
              <a:rPr lang="en-US" i="1" dirty="0"/>
              <a:t>Zeros at the end of a number and to the right of a decimal point are significant. (Example: 8.000 000 000 millimeters have 10 significant figures)</a:t>
            </a:r>
            <a:r>
              <a:rPr lang="en-US" i="1" dirty="0" smtClean="0"/>
              <a:t>.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i="1" dirty="0"/>
              <a:t>A decimal point after zeros indicates that they are significant. (Example: 2000. meters has four significant figures because of the decimal point explicitly written at the end. 2000 meters only has one because there is no decimal point in the end.)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54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b="1" dirty="0" smtClean="0"/>
              <a:t>2. How </a:t>
            </a:r>
            <a:r>
              <a:rPr lang="en-US" b="1" dirty="0"/>
              <a:t>many significant figures are in each of the measurements above (in #1)</a:t>
            </a:r>
            <a:r>
              <a:rPr lang="en-US" b="1" dirty="0" smtClean="0"/>
              <a:t>?</a:t>
            </a:r>
            <a:endParaRPr lang="en-US" b="1" dirty="0"/>
          </a:p>
          <a:p>
            <a:pPr lvl="1"/>
            <a:r>
              <a:rPr lang="en-US" sz="3200" b="1" dirty="0"/>
              <a:t>12,300 cm </a:t>
            </a:r>
            <a:r>
              <a:rPr lang="en-US" sz="3200" b="1" dirty="0" smtClean="0"/>
              <a:t>= 3 sig figs</a:t>
            </a:r>
            <a:endParaRPr lang="en-US" sz="3200" b="1" dirty="0"/>
          </a:p>
          <a:p>
            <a:pPr lvl="1"/>
            <a:r>
              <a:rPr lang="en-US" sz="3200" b="1" dirty="0"/>
              <a:t>0.000 078 g </a:t>
            </a:r>
            <a:r>
              <a:rPr lang="en-US" sz="3200" b="1" dirty="0" smtClean="0"/>
              <a:t>= 2 sig figs</a:t>
            </a:r>
            <a:endParaRPr lang="en-US" sz="3200" b="1" dirty="0"/>
          </a:p>
          <a:p>
            <a:pPr lvl="1"/>
            <a:r>
              <a:rPr lang="en-US" sz="3200" b="1" dirty="0"/>
              <a:t>675.0 L </a:t>
            </a:r>
            <a:r>
              <a:rPr lang="en-US" sz="3200" b="1" dirty="0" smtClean="0"/>
              <a:t>= 4 sig figs</a:t>
            </a:r>
            <a:endParaRPr lang="en-US" sz="3200" b="1" dirty="0"/>
          </a:p>
          <a:p>
            <a:pPr lvl="1"/>
            <a:r>
              <a:rPr lang="en-US" sz="3200" b="1" dirty="0"/>
              <a:t>90,850 </a:t>
            </a:r>
            <a:r>
              <a:rPr lang="en-US" sz="3200" b="1" dirty="0" smtClean="0"/>
              <a:t>kg = 4 sig figs</a:t>
            </a:r>
            <a:endParaRPr lang="en-US" b="1" dirty="0"/>
          </a:p>
          <a:p>
            <a:pPr marL="114300" lv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652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9/7/12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761565"/>
            <a:ext cx="8826500" cy="4984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 to AP Chemistry</a:t>
            </a:r>
          </a:p>
          <a:p>
            <a:r>
              <a:rPr lang="en-US" sz="3200" dirty="0" smtClean="0"/>
              <a:t>Verbal Drill</a:t>
            </a:r>
          </a:p>
          <a:p>
            <a:r>
              <a:rPr lang="en-US" sz="3200" dirty="0" smtClean="0"/>
              <a:t>CP Chemistry Review</a:t>
            </a:r>
          </a:p>
          <a:p>
            <a:r>
              <a:rPr lang="en-US" sz="3200" dirty="0" smtClean="0"/>
              <a:t>Review </a:t>
            </a:r>
            <a:r>
              <a:rPr lang="en-US" sz="3200" dirty="0" smtClean="0"/>
              <a:t>Packet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002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dirty="0" smtClean="0"/>
              <a:t>3. Calculate </a:t>
            </a:r>
            <a:r>
              <a:rPr lang="en-US" dirty="0"/>
              <a:t>the following:</a:t>
            </a:r>
          </a:p>
          <a:p>
            <a:pPr lvl="1"/>
            <a:r>
              <a:rPr lang="en-US" sz="3200" dirty="0"/>
              <a:t>9.5 x 10</a:t>
            </a:r>
            <a:r>
              <a:rPr lang="en-US" sz="3200" baseline="30000" dirty="0"/>
              <a:t>5</a:t>
            </a:r>
            <a:r>
              <a:rPr lang="en-US" sz="3200" dirty="0"/>
              <a:t> is divided by 2.25 x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4</a:t>
            </a:r>
          </a:p>
          <a:p>
            <a:pPr lvl="1"/>
            <a:r>
              <a:rPr lang="en-US" sz="3200" dirty="0"/>
              <a:t>1.2 x 10</a:t>
            </a:r>
            <a:r>
              <a:rPr lang="en-US" sz="3200" baseline="30000" dirty="0"/>
              <a:t>2</a:t>
            </a:r>
            <a:r>
              <a:rPr lang="en-US" sz="3200" dirty="0"/>
              <a:t> is multiplied by 3.2x10</a:t>
            </a:r>
            <a:r>
              <a:rPr lang="en-US" sz="3200" baseline="30000" dirty="0"/>
              <a:t>3</a:t>
            </a:r>
            <a:endParaRPr lang="en-US" sz="3200" dirty="0"/>
          </a:p>
          <a:p>
            <a:pPr marL="411480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dirty="0" smtClean="0"/>
              <a:t>3. Calculate </a:t>
            </a:r>
            <a:r>
              <a:rPr lang="en-US" dirty="0"/>
              <a:t>the following:</a:t>
            </a:r>
          </a:p>
          <a:p>
            <a:pPr lvl="1"/>
            <a:r>
              <a:rPr lang="en-US" sz="3200" dirty="0"/>
              <a:t>9.5 x 10</a:t>
            </a:r>
            <a:r>
              <a:rPr lang="en-US" sz="3200" baseline="30000" dirty="0"/>
              <a:t>5</a:t>
            </a:r>
            <a:r>
              <a:rPr lang="en-US" sz="3200" dirty="0"/>
              <a:t> is divided by 2.25 x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=</a:t>
            </a:r>
            <a:endParaRPr lang="en-US" sz="3200" baseline="30000" dirty="0" smtClean="0"/>
          </a:p>
          <a:p>
            <a:pPr marL="411480" lvl="1" indent="0">
              <a:buNone/>
            </a:pPr>
            <a:r>
              <a:rPr lang="en-US" sz="3200" baseline="30000" dirty="0"/>
              <a:t> </a:t>
            </a:r>
            <a:r>
              <a:rPr lang="en-US" sz="3200" baseline="30000" dirty="0" smtClean="0"/>
              <a:t> </a:t>
            </a:r>
            <a:r>
              <a:rPr lang="en-US" sz="3200" b="1" dirty="0" smtClean="0"/>
              <a:t>42.2 </a:t>
            </a:r>
            <a:r>
              <a:rPr lang="en-US" sz="3200" b="1" dirty="0" smtClean="0">
                <a:sym typeface="Wingdings"/>
              </a:rPr>
              <a:t> </a:t>
            </a:r>
            <a:r>
              <a:rPr lang="en-US" sz="3200" b="1" i="1" dirty="0" smtClean="0">
                <a:sym typeface="Wingdings"/>
              </a:rPr>
              <a:t>DON’T FORGET SIG. FIGS.</a:t>
            </a:r>
            <a:endParaRPr lang="en-US" sz="3200" b="1" i="1" baseline="30000" dirty="0" smtClean="0"/>
          </a:p>
          <a:p>
            <a:pPr lvl="1"/>
            <a:r>
              <a:rPr lang="en-US" sz="3200" dirty="0"/>
              <a:t>1.2 x 10</a:t>
            </a:r>
            <a:r>
              <a:rPr lang="en-US" sz="3200" baseline="30000" dirty="0"/>
              <a:t>2</a:t>
            </a:r>
            <a:r>
              <a:rPr lang="en-US" sz="3200" dirty="0"/>
              <a:t> is multiplied by </a:t>
            </a:r>
            <a:r>
              <a:rPr lang="en-US" sz="3200" dirty="0" smtClean="0"/>
              <a:t>3.2x10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=</a:t>
            </a:r>
          </a:p>
          <a:p>
            <a:pPr marL="41148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b="1" dirty="0" smtClean="0"/>
              <a:t>384,000</a:t>
            </a:r>
            <a:endParaRPr lang="en-US" sz="3200" b="1" dirty="0"/>
          </a:p>
          <a:p>
            <a:pPr marL="411480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0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4. A </a:t>
            </a:r>
            <a:r>
              <a:rPr lang="en-US" dirty="0"/>
              <a:t>sample of ethanol weighs 2.45g and has a volume of 3.1mL.  Find its density</a:t>
            </a:r>
            <a:r>
              <a:rPr lang="en-US" dirty="0" smtClean="0"/>
              <a:t>.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 smtClean="0"/>
              <a:t>(Do on whiteboard)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5. A </a:t>
            </a:r>
            <a:r>
              <a:rPr lang="en-US" dirty="0"/>
              <a:t>sample of alcohol has a volume of 6.2mL.  If its density is 0.78g/mL, what is the mass of this sample</a:t>
            </a:r>
            <a:r>
              <a:rPr lang="en-US" dirty="0" smtClean="0"/>
              <a:t>?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 smtClean="0"/>
              <a:t>(Do on whiteboard.)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5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the SI unit for the following measurements? (List all the ones you know.)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28" y="1602815"/>
            <a:ext cx="7581901" cy="39534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Volume </a:t>
            </a:r>
          </a:p>
          <a:p>
            <a:r>
              <a:rPr lang="en-US" dirty="0" smtClean="0"/>
              <a:t>Mass</a:t>
            </a:r>
          </a:p>
          <a:p>
            <a:r>
              <a:rPr lang="en-US" dirty="0" smtClean="0"/>
              <a:t>Distance</a:t>
            </a:r>
          </a:p>
          <a:p>
            <a:r>
              <a:rPr lang="en-US" dirty="0" smtClean="0"/>
              <a:t>Area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Charge</a:t>
            </a:r>
          </a:p>
          <a:p>
            <a:r>
              <a:rPr lang="en-US" dirty="0" smtClean="0"/>
              <a:t>Force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3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8. </a:t>
            </a:r>
            <a:r>
              <a:rPr lang="en-US" dirty="0"/>
              <a:t>How many grams are in 8.29kg?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(Do on whiteboard)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9. Write </a:t>
            </a:r>
            <a:r>
              <a:rPr lang="en-US" dirty="0"/>
              <a:t>your answer from #8 in scientific notation.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3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/>
              <a:t>9. Write your answer from #8 in scientific notation.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8.29 x 10</a:t>
            </a:r>
            <a:r>
              <a:rPr lang="en-US" b="1" baseline="30000" dirty="0" smtClean="0"/>
              <a:t>3</a:t>
            </a:r>
            <a:r>
              <a:rPr lang="en-US" b="1" dirty="0" smtClean="0"/>
              <a:t> 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08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10. How </a:t>
            </a:r>
            <a:r>
              <a:rPr lang="en-US" dirty="0"/>
              <a:t>many centigrams are there in 54.5 grams</a:t>
            </a:r>
            <a:r>
              <a:rPr lang="en-US" dirty="0" smtClean="0"/>
              <a:t>?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 smtClean="0"/>
              <a:t>(Do on whiteboard)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Atoms: The Building Blocks of Matter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5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 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to a first-year college chemistry course</a:t>
            </a:r>
          </a:p>
          <a:p>
            <a:r>
              <a:rPr lang="en-US" b="0" dirty="0" smtClean="0">
                <a:effectLst/>
              </a:rPr>
              <a:t>Covers atomic </a:t>
            </a:r>
            <a:r>
              <a:rPr lang="en-US" b="0" dirty="0">
                <a:effectLst/>
              </a:rPr>
              <a:t>structure, gas laws, thermodynamics, stoichiometry, kinetics, </a:t>
            </a:r>
            <a:r>
              <a:rPr lang="en-US" b="0" dirty="0" err="1">
                <a:effectLst/>
              </a:rPr>
              <a:t>equilibria</a:t>
            </a:r>
            <a:r>
              <a:rPr lang="en-US" b="0" dirty="0">
                <a:effectLst/>
              </a:rPr>
              <a:t>, oxidation-reduction and </a:t>
            </a:r>
            <a:r>
              <a:rPr lang="en-US" b="0" dirty="0" smtClean="0">
                <a:effectLst/>
              </a:rPr>
              <a:t>electrochemistry</a:t>
            </a:r>
            <a:r>
              <a:rPr lang="en-US" b="0" dirty="0">
                <a:effectLst/>
              </a:rPr>
              <a:t> </a:t>
            </a:r>
            <a:r>
              <a:rPr lang="en-US" b="0" dirty="0" smtClean="0">
                <a:effectLst/>
              </a:rPr>
              <a:t>in depth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4563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stephenmurray.com/onlinequizes/chemistry/readingperiodictable/sulfurti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6" y="0"/>
            <a:ext cx="5337684" cy="4356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9779" y="4243802"/>
            <a:ext cx="68168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A = Atomic Number</a:t>
            </a:r>
          </a:p>
          <a:p>
            <a:r>
              <a:rPr lang="en-US" sz="3200" b="1" dirty="0" smtClean="0"/>
              <a:t>B = Average Atomic Mass</a:t>
            </a:r>
          </a:p>
          <a:p>
            <a:r>
              <a:rPr lang="en-US" sz="3200" b="1" dirty="0" smtClean="0"/>
              <a:t>C = Element Symbol</a:t>
            </a:r>
          </a:p>
          <a:p>
            <a:r>
              <a:rPr lang="en-US" sz="3200" b="1" dirty="0" smtClean="0"/>
              <a:t>D = Element Name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550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3. For </a:t>
            </a:r>
            <a:r>
              <a:rPr lang="en-US" dirty="0"/>
              <a:t>an atom to be electrically neutral (no charge), it must have the same number of _______________ and ____________________.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/>
              <a:t>3</a:t>
            </a:r>
            <a:r>
              <a:rPr lang="en-US" dirty="0" smtClean="0"/>
              <a:t>. For </a:t>
            </a:r>
            <a:r>
              <a:rPr lang="en-US" dirty="0"/>
              <a:t>an atom to be electrically neutral (no charge), it must have the same number of </a:t>
            </a:r>
            <a:r>
              <a:rPr lang="en-US" b="1" dirty="0" smtClean="0"/>
              <a:t>protons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electrons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6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en-US" dirty="0" smtClean="0"/>
              <a:t>4. An </a:t>
            </a:r>
            <a:r>
              <a:rPr lang="en-US" dirty="0"/>
              <a:t>atom has 9 protons and 10 neutrons.  What is its:</a:t>
            </a:r>
            <a:endParaRPr lang="en-US" sz="2800" dirty="0"/>
          </a:p>
          <a:p>
            <a:pPr lvl="1"/>
            <a:r>
              <a:rPr lang="en-US" sz="3200" dirty="0"/>
              <a:t>Atomic Number ______________________</a:t>
            </a:r>
            <a:endParaRPr lang="en-US" sz="2800" dirty="0"/>
          </a:p>
          <a:p>
            <a:pPr lvl="1"/>
            <a:r>
              <a:rPr lang="en-US" sz="3200" dirty="0"/>
              <a:t>Element Name _____________________</a:t>
            </a:r>
            <a:endParaRPr lang="en-US" sz="2800" dirty="0"/>
          </a:p>
          <a:p>
            <a:pPr lvl="1"/>
            <a:r>
              <a:rPr lang="en-US" sz="3200" dirty="0"/>
              <a:t>Number of electrons _____________________</a:t>
            </a:r>
            <a:endParaRPr lang="en-US" sz="2800" dirty="0"/>
          </a:p>
          <a:p>
            <a:pPr lvl="1"/>
            <a:r>
              <a:rPr lang="en-US" sz="3200" dirty="0"/>
              <a:t>Mass Number ___________________________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dirty="0" smtClean="0"/>
              <a:t>4. An </a:t>
            </a:r>
            <a:r>
              <a:rPr lang="en-US" dirty="0"/>
              <a:t>atom has 9 protons and 10 neutrons.  What is its:</a:t>
            </a:r>
            <a:endParaRPr lang="en-US" sz="2800" dirty="0"/>
          </a:p>
          <a:p>
            <a:pPr lvl="1"/>
            <a:r>
              <a:rPr lang="en-US" sz="3200" b="1" dirty="0"/>
              <a:t>Atomic Number </a:t>
            </a:r>
            <a:r>
              <a:rPr lang="en-US" sz="3200" b="1" dirty="0" smtClean="0"/>
              <a:t>= 9 </a:t>
            </a:r>
          </a:p>
          <a:p>
            <a:pPr lvl="1"/>
            <a:r>
              <a:rPr lang="en-US" sz="3200" b="1" dirty="0" smtClean="0"/>
              <a:t>Element </a:t>
            </a:r>
            <a:r>
              <a:rPr lang="en-US" sz="3200" b="1" dirty="0"/>
              <a:t>Name </a:t>
            </a:r>
            <a:r>
              <a:rPr lang="en-US" sz="3200" b="1" dirty="0" smtClean="0"/>
              <a:t>= </a:t>
            </a:r>
            <a:r>
              <a:rPr lang="en-US" sz="3200" b="1" dirty="0" err="1" smtClean="0"/>
              <a:t>Flourine</a:t>
            </a:r>
            <a:endParaRPr lang="en-US" sz="2800" b="1" dirty="0"/>
          </a:p>
          <a:p>
            <a:pPr lvl="1"/>
            <a:r>
              <a:rPr lang="en-US" sz="3200" b="1" dirty="0"/>
              <a:t>Number of electrons </a:t>
            </a:r>
            <a:r>
              <a:rPr lang="en-US" sz="3200" b="1" dirty="0" smtClean="0"/>
              <a:t>= 9 electrons</a:t>
            </a:r>
          </a:p>
          <a:p>
            <a:pPr lvl="1"/>
            <a:r>
              <a:rPr lang="en-US" sz="3200" b="1" dirty="0" smtClean="0"/>
              <a:t>Mass Number = 19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349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3. Based </a:t>
            </a:r>
            <a:r>
              <a:rPr lang="en-US" dirty="0"/>
              <a:t>on their location on the Periodic Table, how do you know that Lithium (Li), Sodium (Na), and Potassium (K) have similar properties? </a:t>
            </a:r>
          </a:p>
        </p:txBody>
      </p:sp>
    </p:spTree>
    <p:extLst>
      <p:ext uri="{BB962C8B-B14F-4D97-AF65-F5344CB8AC3E}">
        <p14:creationId xmlns:p14="http://schemas.microsoft.com/office/powerpoint/2010/main" val="347211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lvl="0" indent="0">
              <a:buNone/>
            </a:pPr>
            <a:r>
              <a:rPr lang="en-US" dirty="0" smtClean="0"/>
              <a:t>3. Based </a:t>
            </a:r>
            <a:r>
              <a:rPr lang="en-US" dirty="0"/>
              <a:t>on their location on the Periodic Table, how do you know that Lithium (Li), Sodium (Na), and Potassium (K) have similar properties?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They’re in the same group. Elements in the same group have similar chemical properties.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5326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5. Which of the elements in #4 would be:</a:t>
            </a:r>
            <a:endParaRPr lang="en-US" sz="2800" dirty="0" smtClean="0"/>
          </a:p>
          <a:p>
            <a:pPr lvl="1"/>
            <a:r>
              <a:rPr lang="en-US" sz="3200" dirty="0" smtClean="0"/>
              <a:t>A good conductor of heat/electricity? ________________________</a:t>
            </a:r>
            <a:endParaRPr lang="en-US" sz="2800" dirty="0" smtClean="0"/>
          </a:p>
          <a:p>
            <a:pPr lvl="1"/>
            <a:r>
              <a:rPr lang="en-US" sz="3200" dirty="0" smtClean="0"/>
              <a:t>A semiconductor of heat/electricity? ________________________</a:t>
            </a:r>
            <a:endParaRPr lang="en-US" sz="2800" dirty="0" smtClean="0"/>
          </a:p>
          <a:p>
            <a:pPr lvl="1"/>
            <a:r>
              <a:rPr lang="en-US" sz="3200" dirty="0" smtClean="0"/>
              <a:t>A poor conductor of heat/electricity? ________________________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1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5. Which </a:t>
            </a:r>
            <a:r>
              <a:rPr lang="en-US" dirty="0"/>
              <a:t>of the elements in #4 would be:</a:t>
            </a:r>
            <a:endParaRPr lang="en-US" sz="2800" dirty="0"/>
          </a:p>
          <a:p>
            <a:pPr lvl="1"/>
            <a:r>
              <a:rPr lang="en-US" sz="3200" dirty="0"/>
              <a:t>A good conductor of heat/electricity? </a:t>
            </a:r>
            <a:r>
              <a:rPr lang="en-US" sz="3200" b="1" dirty="0" smtClean="0"/>
              <a:t>Barium and Dysprosium (metals)</a:t>
            </a:r>
            <a:endParaRPr lang="en-US" sz="2800" b="1" dirty="0"/>
          </a:p>
          <a:p>
            <a:pPr lvl="1"/>
            <a:r>
              <a:rPr lang="en-US" sz="3200" dirty="0"/>
              <a:t>A semiconductor of heat/electricity? </a:t>
            </a:r>
          </a:p>
          <a:p>
            <a:pPr marL="411480" lvl="1" indent="0">
              <a:buNone/>
            </a:pPr>
            <a:r>
              <a:rPr lang="en-US" sz="3200" dirty="0" smtClean="0"/>
              <a:t>   </a:t>
            </a:r>
            <a:r>
              <a:rPr lang="en-US" sz="3200" b="1" dirty="0" smtClean="0"/>
              <a:t>Arsenic (metalloid)</a:t>
            </a:r>
            <a:endParaRPr lang="en-US" sz="2800" dirty="0"/>
          </a:p>
          <a:p>
            <a:pPr lvl="1"/>
            <a:r>
              <a:rPr lang="en-US" sz="3200" dirty="0"/>
              <a:t>A poor conductor of heat/electricity? </a:t>
            </a:r>
            <a:r>
              <a:rPr lang="en-US" sz="3200" b="1" dirty="0" smtClean="0"/>
              <a:t>None of them are nonmetals.</a:t>
            </a:r>
            <a:endParaRPr lang="en-US" sz="2800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5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6. List </a:t>
            </a:r>
            <a:r>
              <a:rPr lang="en-US" dirty="0"/>
              <a:t>3 differences between metals and nonmetals</a:t>
            </a:r>
          </a:p>
          <a:p>
            <a:r>
              <a:rPr lang="en-US" u="sng" dirty="0"/>
              <a:t>Metals</a:t>
            </a:r>
            <a:r>
              <a:rPr lang="en-US" dirty="0"/>
              <a:t>					</a:t>
            </a:r>
            <a:r>
              <a:rPr lang="en-US" u="sng" dirty="0" smtClean="0"/>
              <a:t>Nonmetals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0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effectLst/>
              </a:rPr>
              <a:t>1</a:t>
            </a:r>
            <a:r>
              <a:rPr lang="en-US" dirty="0">
                <a:effectLst/>
              </a:rPr>
              <a:t>. Provide students with a solid foundation in chemical concepts</a:t>
            </a:r>
          </a:p>
          <a:p>
            <a:r>
              <a:rPr lang="en-US" dirty="0">
                <a:effectLst/>
              </a:rPr>
              <a:t>2. Empower students to become confident problem solvers</a:t>
            </a:r>
          </a:p>
          <a:p>
            <a:r>
              <a:rPr lang="en-US" dirty="0">
                <a:effectLst/>
              </a:rPr>
              <a:t>3. Engage students in laboratory activities commonly done in first-year college courses</a:t>
            </a:r>
          </a:p>
          <a:p>
            <a:r>
              <a:rPr lang="en-US" dirty="0">
                <a:effectLst/>
              </a:rPr>
              <a:t>4. Prepare students to score a 4 or 5 on the AP Chemistry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73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dirty="0" smtClean="0"/>
              <a:t>6. List </a:t>
            </a:r>
            <a:r>
              <a:rPr lang="en-US" dirty="0"/>
              <a:t>3 differences between metals and </a:t>
            </a:r>
            <a:r>
              <a:rPr lang="en-US" dirty="0" smtClean="0"/>
              <a:t>nonmetals.</a:t>
            </a:r>
          </a:p>
          <a:p>
            <a:pPr marL="114300" lv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02913"/>
              </p:ext>
            </p:extLst>
          </p:nvPr>
        </p:nvGraphicFramePr>
        <p:xfrm>
          <a:off x="610940" y="3070326"/>
          <a:ext cx="7009060" cy="274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530"/>
                <a:gridCol w="3504530"/>
              </a:tblGrid>
              <a:tr h="65363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Metals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Nonmetals</a:t>
                      </a:r>
                      <a:endParaRPr lang="en-US" sz="2600" dirty="0"/>
                    </a:p>
                  </a:txBody>
                  <a:tcPr/>
                </a:tc>
              </a:tr>
              <a:tr h="209519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600" dirty="0" smtClean="0"/>
                        <a:t>Good</a:t>
                      </a:r>
                      <a:r>
                        <a:rPr lang="en-US" sz="2600" baseline="0" dirty="0" smtClean="0"/>
                        <a:t> conductors of heat and electricity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600" baseline="0" dirty="0" smtClean="0"/>
                        <a:t>Malleable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600" baseline="0" dirty="0" smtClean="0"/>
                        <a:t>Shiny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600" dirty="0" smtClean="0"/>
                        <a:t>Poor conductors of heat and electricity.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600" dirty="0" smtClean="0"/>
                        <a:t>Brittle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600" dirty="0" smtClean="0"/>
                        <a:t>3. Dull (not</a:t>
                      </a:r>
                      <a:r>
                        <a:rPr lang="en-US" sz="2600" baseline="0" dirty="0" smtClean="0"/>
                        <a:t> shiny)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860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en-US" dirty="0" smtClean="0"/>
              <a:t>8. Which </a:t>
            </a:r>
            <a:r>
              <a:rPr lang="en-US" dirty="0"/>
              <a:t>of the following describes a physical property of oxygen?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a. Oxygen </a:t>
            </a:r>
            <a:r>
              <a:rPr lang="en-US" sz="3200" dirty="0"/>
              <a:t>has a boiling point of 90.1 Kelvin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b. Oxygen </a:t>
            </a:r>
            <a:r>
              <a:rPr lang="en-US" sz="3200" dirty="0"/>
              <a:t>is highly flammable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c. Oxygen </a:t>
            </a:r>
            <a:r>
              <a:rPr lang="en-US" sz="3200" dirty="0"/>
              <a:t>has an electronegativity value of 3.44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d. Oxygen </a:t>
            </a:r>
            <a:r>
              <a:rPr lang="en-US" sz="3200" dirty="0"/>
              <a:t>is highly reactive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07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en-US" dirty="0"/>
              <a:t>8. Which of the following describes a </a:t>
            </a:r>
            <a:r>
              <a:rPr lang="en-US" b="1" dirty="0"/>
              <a:t>physical property </a:t>
            </a:r>
            <a:r>
              <a:rPr lang="en-US" dirty="0"/>
              <a:t>of oxygen?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b="1" dirty="0"/>
              <a:t>a. Oxygen has a boiling point of 90.1 Kelvin</a:t>
            </a:r>
            <a:endParaRPr lang="en-US" sz="2800" b="1" dirty="0"/>
          </a:p>
          <a:p>
            <a:pPr marL="411480" lvl="1" indent="0">
              <a:buNone/>
            </a:pPr>
            <a:r>
              <a:rPr lang="en-US" sz="3200" dirty="0"/>
              <a:t>b. Oxygen is highly flammable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/>
              <a:t>c. Oxygen has an electronegativity value of 3.44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/>
              <a:t>d. Oxygen is highly reactive</a:t>
            </a:r>
            <a:endParaRPr lang="en-US" sz="2800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24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en-US" dirty="0" smtClean="0"/>
              <a:t>9. Which </a:t>
            </a:r>
            <a:r>
              <a:rPr lang="en-US" dirty="0"/>
              <a:t>of the following describes a chemical property of oxygen?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a. Oxygen </a:t>
            </a:r>
            <a:r>
              <a:rPr lang="en-US" sz="3200" dirty="0"/>
              <a:t>has a boiling point of 90.1 Kelvin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b. Oxygen </a:t>
            </a:r>
            <a:r>
              <a:rPr lang="en-US" sz="3200" dirty="0"/>
              <a:t>is highly flammable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c. Oxygen </a:t>
            </a:r>
            <a:r>
              <a:rPr lang="en-US" sz="3200" dirty="0"/>
              <a:t>has a melting point of -218.3 Celsius</a:t>
            </a:r>
            <a:endParaRPr lang="en-US" sz="2800" dirty="0"/>
          </a:p>
          <a:p>
            <a:pPr marL="411480" lvl="1" indent="0">
              <a:buNone/>
            </a:pPr>
            <a:r>
              <a:rPr lang="en-US" sz="3200" dirty="0" smtClean="0"/>
              <a:t>d. Oxygen </a:t>
            </a:r>
            <a:r>
              <a:rPr lang="en-US" sz="3200" dirty="0"/>
              <a:t>is colorless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76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How many atoms of sulfur are in Aluminum Sulfate?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41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895712"/>
            <a:ext cx="7581901" cy="1653988"/>
          </a:xfrm>
        </p:spPr>
        <p:txBody>
          <a:bodyPr/>
          <a:lstStyle/>
          <a:p>
            <a:r>
              <a:rPr lang="en-US" dirty="0" smtClean="0"/>
              <a:t>Write the ground-state electron configuration Zirconium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58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895712"/>
            <a:ext cx="7581901" cy="1653988"/>
          </a:xfrm>
        </p:spPr>
        <p:txBody>
          <a:bodyPr/>
          <a:lstStyle/>
          <a:p>
            <a:r>
              <a:rPr lang="en-US" dirty="0" smtClean="0"/>
              <a:t>Write the ground-state electron configuration Krypton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99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895712"/>
            <a:ext cx="7581901" cy="1653988"/>
          </a:xfrm>
        </p:spPr>
        <p:txBody>
          <a:bodyPr/>
          <a:lstStyle/>
          <a:p>
            <a:r>
              <a:rPr lang="en-US" dirty="0" smtClean="0"/>
              <a:t>Write the ground-state electron configuration of Aluminum using orbital notation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99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878000"/>
            <a:ext cx="7581901" cy="1653988"/>
          </a:xfrm>
        </p:spPr>
        <p:txBody>
          <a:bodyPr/>
          <a:lstStyle/>
          <a:p>
            <a:r>
              <a:rPr lang="en-US" dirty="0" smtClean="0"/>
              <a:t>Name the following compound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Al</a:t>
            </a:r>
            <a:r>
              <a:rPr lang="en-US" sz="4800" baseline="-25000" dirty="0" smtClean="0"/>
              <a:t>2</a:t>
            </a:r>
            <a:r>
              <a:rPr lang="en-US" sz="4800" dirty="0"/>
              <a:t>(</a:t>
            </a:r>
            <a:r>
              <a:rPr lang="en-US" sz="4800" dirty="0" smtClean="0"/>
              <a:t>SO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)</a:t>
            </a:r>
            <a:r>
              <a:rPr lang="en-US" sz="4800" baseline="-25000" dirty="0" smtClean="0"/>
              <a:t>3</a:t>
            </a:r>
            <a:br>
              <a:rPr lang="en-US" sz="4800" baseline="-250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7527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446476"/>
            <a:ext cx="7581901" cy="1653988"/>
          </a:xfrm>
        </p:spPr>
        <p:txBody>
          <a:bodyPr/>
          <a:lstStyle/>
          <a:p>
            <a:r>
              <a:rPr lang="en-US" dirty="0" smtClean="0"/>
              <a:t>Name the following compound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HCN</a:t>
            </a:r>
            <a:r>
              <a:rPr lang="en-US" sz="4800" baseline="-25000" dirty="0" smtClean="0"/>
              <a:t/>
            </a:r>
            <a:br>
              <a:rPr lang="en-US" sz="4800" baseline="-250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988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48185"/>
            <a:ext cx="7581901" cy="1653988"/>
          </a:xfrm>
        </p:spPr>
        <p:txBody>
          <a:bodyPr/>
          <a:lstStyle/>
          <a:p>
            <a:r>
              <a:rPr lang="en-US" dirty="0" smtClean="0"/>
              <a:t>Required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00505"/>
            <a:ext cx="7581901" cy="39534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notebook or binder to keep notes (no guided notes will be given in this class)</a:t>
            </a:r>
          </a:p>
          <a:p>
            <a:r>
              <a:rPr lang="en-US" dirty="0" smtClean="0"/>
              <a:t>A lab notebook (preferably a notebook of graphing paper. Go to Staples.)</a:t>
            </a:r>
          </a:p>
          <a:p>
            <a:r>
              <a:rPr lang="en-US" dirty="0" smtClean="0"/>
              <a:t>A calculator (graphing calculator like the TI-89 is preferred)</a:t>
            </a:r>
          </a:p>
          <a:p>
            <a:r>
              <a:rPr lang="en-US" dirty="0" smtClean="0"/>
              <a:t>Any packets or worksheets distributed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83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446476"/>
            <a:ext cx="7581901" cy="1653988"/>
          </a:xfrm>
        </p:spPr>
        <p:txBody>
          <a:bodyPr/>
          <a:lstStyle/>
          <a:p>
            <a:r>
              <a:rPr lang="en-US" dirty="0" smtClean="0"/>
              <a:t>Name the following compound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err="1" smtClean="0"/>
              <a:t>HCl</a:t>
            </a:r>
            <a:r>
              <a:rPr lang="en-US" sz="4800" baseline="-25000" dirty="0" smtClean="0"/>
              <a:t/>
            </a:r>
            <a:br>
              <a:rPr lang="en-US" sz="4800" baseline="-250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29021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446476"/>
            <a:ext cx="7581901" cy="1653988"/>
          </a:xfrm>
        </p:spPr>
        <p:txBody>
          <a:bodyPr/>
          <a:lstStyle/>
          <a:p>
            <a:r>
              <a:rPr lang="en-US" dirty="0" smtClean="0"/>
              <a:t>Name the following compound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Na</a:t>
            </a:r>
            <a:r>
              <a:rPr lang="en-US" sz="4800" baseline="-25000" dirty="0" smtClean="0"/>
              <a:t>3</a:t>
            </a:r>
            <a:r>
              <a:rPr lang="en-US" sz="4800" dirty="0"/>
              <a:t>P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4</a:t>
            </a:r>
            <a:br>
              <a:rPr lang="en-US" sz="4800" baseline="-250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9656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446476"/>
            <a:ext cx="7581901" cy="1653988"/>
          </a:xfrm>
        </p:spPr>
        <p:txBody>
          <a:bodyPr/>
          <a:lstStyle/>
          <a:p>
            <a:r>
              <a:rPr lang="en-US" dirty="0" smtClean="0"/>
              <a:t>Name the following compound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P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10</a:t>
            </a:r>
            <a:br>
              <a:rPr lang="en-US" sz="4800" baseline="-250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4919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446476"/>
            <a:ext cx="7581901" cy="1653988"/>
          </a:xfrm>
        </p:spPr>
        <p:txBody>
          <a:bodyPr/>
          <a:lstStyle/>
          <a:p>
            <a:r>
              <a:rPr lang="en-US" dirty="0" smtClean="0"/>
              <a:t>Name the following compound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N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r>
              <a:rPr lang="en-US" sz="4800" baseline="-25000" dirty="0"/>
              <a:t>4</a:t>
            </a:r>
            <a:r>
              <a:rPr lang="en-US" sz="4800" baseline="-25000" dirty="0" smtClean="0"/>
              <a:t/>
            </a:r>
            <a:br>
              <a:rPr lang="en-US" sz="4800" baseline="-250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7860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56827"/>
            <a:ext cx="7581901" cy="1653988"/>
          </a:xfrm>
        </p:spPr>
        <p:txBody>
          <a:bodyPr/>
          <a:lstStyle/>
          <a:p>
            <a:r>
              <a:rPr lang="en-US" sz="3600" dirty="0" smtClean="0"/>
              <a:t>Write the chemical formula of the following compound:</a:t>
            </a:r>
            <a:br>
              <a:rPr lang="en-US" sz="3600" dirty="0" smtClean="0"/>
            </a:br>
            <a:r>
              <a:rPr lang="en-US" sz="3600" dirty="0" smtClean="0"/>
              <a:t>barium sulfate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78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56827"/>
            <a:ext cx="7581901" cy="1653988"/>
          </a:xfrm>
        </p:spPr>
        <p:txBody>
          <a:bodyPr/>
          <a:lstStyle/>
          <a:p>
            <a:r>
              <a:rPr lang="en-US" sz="3600" dirty="0" smtClean="0"/>
              <a:t>Write the chemical formula of the following compound:</a:t>
            </a:r>
            <a:br>
              <a:rPr lang="en-US" sz="3600" dirty="0" smtClean="0"/>
            </a:br>
            <a:r>
              <a:rPr lang="en-US" sz="3600" dirty="0" smtClean="0"/>
              <a:t>magnesium permanganate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30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56827"/>
            <a:ext cx="7581901" cy="1653988"/>
          </a:xfrm>
        </p:spPr>
        <p:txBody>
          <a:bodyPr/>
          <a:lstStyle/>
          <a:p>
            <a:r>
              <a:rPr lang="en-US" sz="3600" dirty="0" smtClean="0"/>
              <a:t>Write the chemical formula of the following compound:</a:t>
            </a:r>
            <a:br>
              <a:rPr lang="en-US" sz="3600" dirty="0" smtClean="0"/>
            </a:br>
            <a:r>
              <a:rPr lang="en-US" sz="3600" dirty="0" smtClean="0"/>
              <a:t>sodium bicarbonate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30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</a:rPr>
              <a:t>Balancing the Following Chemical Equations:</a:t>
            </a:r>
          </a:p>
          <a:p>
            <a:pPr marL="0" indent="0">
              <a:buNone/>
            </a:pPr>
            <a:endParaRPr lang="en-US" sz="4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FFFFFF"/>
                </a:solidFill>
              </a:rPr>
              <a:t>Ca</a:t>
            </a:r>
            <a:r>
              <a:rPr lang="en-US" sz="4800" dirty="0">
                <a:solidFill>
                  <a:srgbClr val="FFFFFF"/>
                </a:solidFill>
              </a:rPr>
              <a:t> + H</a:t>
            </a:r>
            <a:r>
              <a:rPr lang="en-US" sz="4800" baseline="-25000" dirty="0">
                <a:solidFill>
                  <a:srgbClr val="FFFFFF"/>
                </a:solidFill>
              </a:rPr>
              <a:t>2</a:t>
            </a:r>
            <a:r>
              <a:rPr lang="en-US" sz="4800" dirty="0">
                <a:solidFill>
                  <a:srgbClr val="FFFFFF"/>
                </a:solidFill>
              </a:rPr>
              <a:t>O </a:t>
            </a:r>
            <a:r>
              <a:rPr lang="en-US" sz="4800" dirty="0">
                <a:solidFill>
                  <a:srgbClr val="FFFFFF"/>
                </a:solidFill>
                <a:sym typeface="Wingdings"/>
              </a:rPr>
              <a:t> </a:t>
            </a:r>
            <a:r>
              <a:rPr lang="en-US" sz="4800" dirty="0" err="1">
                <a:solidFill>
                  <a:srgbClr val="FFFFFF"/>
                </a:solidFill>
                <a:sym typeface="Wingdings"/>
              </a:rPr>
              <a:t>Ca</a:t>
            </a:r>
            <a:r>
              <a:rPr lang="en-US" sz="4800" dirty="0">
                <a:solidFill>
                  <a:srgbClr val="FFFFFF"/>
                </a:solidFill>
                <a:sym typeface="Wingdings"/>
              </a:rPr>
              <a:t>(OH)</a:t>
            </a:r>
            <a:r>
              <a:rPr lang="en-US" sz="4800" baseline="-25000" dirty="0">
                <a:solidFill>
                  <a:srgbClr val="FFFFFF"/>
                </a:solidFill>
                <a:sym typeface="Wingdings"/>
              </a:rPr>
              <a:t>2</a:t>
            </a:r>
            <a:r>
              <a:rPr lang="en-US" sz="4800" dirty="0">
                <a:solidFill>
                  <a:srgbClr val="FFFFFF"/>
                </a:solidFill>
                <a:sym typeface="Wingdings"/>
              </a:rPr>
              <a:t> + H</a:t>
            </a:r>
            <a:r>
              <a:rPr lang="en-US" sz="4800" baseline="-25000" dirty="0">
                <a:solidFill>
                  <a:srgbClr val="FFFFFF"/>
                </a:solidFill>
                <a:sym typeface="Wingdings"/>
              </a:rPr>
              <a:t>2</a:t>
            </a:r>
            <a:endParaRPr lang="en-US" sz="4800" dirty="0">
              <a:solidFill>
                <a:srgbClr val="FFFFFF"/>
              </a:solidFill>
              <a:sym typeface="Wingdings"/>
            </a:endParaRPr>
          </a:p>
          <a:p>
            <a:pPr marL="0" indent="0">
              <a:buNone/>
            </a:pPr>
            <a:endParaRPr lang="en-US" sz="4800" dirty="0">
              <a:solidFill>
                <a:srgbClr val="FFFF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3533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Balancing the Following Chemical Equations: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Fe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3</a:t>
            </a:r>
            <a:r>
              <a:rPr lang="en-US" sz="4800" dirty="0" smtClean="0"/>
              <a:t> </a:t>
            </a:r>
            <a:r>
              <a:rPr lang="en-US" sz="4800" dirty="0"/>
              <a:t>(s)+ CO(g) </a:t>
            </a:r>
            <a:r>
              <a:rPr lang="en-US" sz="4800" dirty="0">
                <a:sym typeface="Wingdings"/>
              </a:rPr>
              <a:t> Fe(s) + CO</a:t>
            </a:r>
            <a:r>
              <a:rPr lang="en-US" sz="4800" baseline="-25000" dirty="0">
                <a:sym typeface="Wingdings"/>
              </a:rPr>
              <a:t>2</a:t>
            </a:r>
            <a:r>
              <a:rPr lang="en-US" sz="4800" dirty="0">
                <a:sym typeface="Wingdings"/>
              </a:rPr>
              <a:t>(</a:t>
            </a:r>
            <a:r>
              <a:rPr lang="en-US" sz="4800" dirty="0" smtClean="0">
                <a:sym typeface="Wingdings"/>
              </a:rPr>
              <a:t>g)</a:t>
            </a:r>
          </a:p>
          <a:p>
            <a:pPr marL="0" indent="0">
              <a:buNone/>
            </a:pPr>
            <a:endParaRPr lang="en-US" sz="48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6655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5368"/>
          </a:xfrm>
        </p:spPr>
        <p:txBody>
          <a:bodyPr/>
          <a:lstStyle/>
          <a:p>
            <a:r>
              <a:rPr lang="en-US" sz="4000" dirty="0" smtClean="0"/>
              <a:t>Balancing Equations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89" y="655052"/>
            <a:ext cx="884989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Balance the following chemical equations on a separate piece of paper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2</a:t>
            </a:r>
            <a:r>
              <a:rPr lang="en-US" sz="2600" dirty="0" smtClean="0"/>
              <a:t>) </a:t>
            </a:r>
            <a:r>
              <a:rPr lang="en-US" sz="2600" dirty="0"/>
              <a:t>MgF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 smtClean="0"/>
              <a:t>+ </a:t>
            </a:r>
            <a:r>
              <a:rPr lang="en-US" sz="2600" dirty="0"/>
              <a:t>Li</a:t>
            </a:r>
            <a:r>
              <a:rPr lang="en-US" sz="2600" baseline="-25000" dirty="0"/>
              <a:t>2</a:t>
            </a:r>
            <a:r>
              <a:rPr lang="en-US" sz="2600" dirty="0"/>
              <a:t>CO</a:t>
            </a:r>
            <a:r>
              <a:rPr lang="en-US" sz="2600" baseline="-25000" dirty="0"/>
              <a:t>3</a:t>
            </a:r>
            <a:r>
              <a:rPr lang="en-US" sz="2600" dirty="0"/>
              <a:t>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</a:t>
            </a:r>
            <a:r>
              <a:rPr lang="en-US" sz="2600" dirty="0"/>
              <a:t>MgCO</a:t>
            </a:r>
            <a:r>
              <a:rPr lang="en-US" sz="2600" baseline="-25000" dirty="0"/>
              <a:t>3</a:t>
            </a:r>
            <a:r>
              <a:rPr lang="en-US" sz="2600" dirty="0"/>
              <a:t> + </a:t>
            </a:r>
            <a:r>
              <a:rPr lang="en-US" sz="2600" dirty="0" err="1" smtClean="0"/>
              <a:t>LiF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3</a:t>
            </a:r>
            <a:r>
              <a:rPr lang="en-US" sz="2600" dirty="0" smtClean="0"/>
              <a:t>) P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 </a:t>
            </a:r>
            <a:r>
              <a:rPr lang="en-US" sz="2600" dirty="0"/>
              <a:t>+ 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</a:t>
            </a:r>
            <a:r>
              <a:rPr lang="en-US" sz="2600" dirty="0" smtClean="0"/>
              <a:t> P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baseline="-25000" dirty="0" smtClean="0"/>
              <a:t>3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4</a:t>
            </a:r>
            <a:r>
              <a:rPr lang="en-US" sz="2600" dirty="0" smtClean="0"/>
              <a:t>) RbNO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</a:t>
            </a:r>
            <a:r>
              <a:rPr lang="en-US" sz="2600" dirty="0"/>
              <a:t>+ </a:t>
            </a:r>
            <a:r>
              <a:rPr lang="en-US" sz="2600" dirty="0" smtClean="0"/>
              <a:t>BeF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</a:t>
            </a:r>
            <a:r>
              <a:rPr lang="en-US" sz="2600" dirty="0" smtClean="0"/>
              <a:t>Be</a:t>
            </a:r>
            <a:r>
              <a:rPr lang="en-US" sz="2600" dirty="0"/>
              <a:t>(NO</a:t>
            </a:r>
            <a:r>
              <a:rPr lang="en-US" sz="2600" baseline="-25000" dirty="0"/>
              <a:t>3</a:t>
            </a:r>
            <a:r>
              <a:rPr lang="en-US" sz="2600" dirty="0"/>
              <a:t>)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 smtClean="0"/>
              <a:t>+ </a:t>
            </a:r>
            <a:r>
              <a:rPr lang="en-US" sz="2600" dirty="0" err="1" smtClean="0"/>
              <a:t>RbF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5) 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(SO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)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+ </a:t>
            </a:r>
            <a:r>
              <a:rPr lang="en-US" sz="2600" dirty="0" err="1" smtClean="0"/>
              <a:t>Ca</a:t>
            </a:r>
            <a:r>
              <a:rPr lang="en-US" sz="2600" dirty="0" smtClean="0"/>
              <a:t>(OH)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/>
              </a:rPr>
              <a:t> Al(OH)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 + CaSO</a:t>
            </a:r>
            <a:r>
              <a:rPr lang="en-US" sz="2600" baseline="-25000" dirty="0" smtClean="0">
                <a:sym typeface="Wingdings"/>
              </a:rPr>
              <a:t>4</a:t>
            </a:r>
            <a:endParaRPr lang="en-US" sz="2600" dirty="0" smtClean="0">
              <a:sym typeface="Wingdings"/>
            </a:endParaRPr>
          </a:p>
          <a:p>
            <a:pPr marL="0" indent="0">
              <a:buNone/>
            </a:pPr>
            <a:r>
              <a:rPr lang="en-US" sz="2600" dirty="0" smtClean="0">
                <a:sym typeface="Wingdings"/>
              </a:rPr>
              <a:t>6) AgNO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 + K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PO</a:t>
            </a:r>
            <a:r>
              <a:rPr lang="en-US" sz="2600" baseline="-25000" dirty="0" smtClean="0">
                <a:sym typeface="Wingdings"/>
              </a:rPr>
              <a:t>4</a:t>
            </a:r>
            <a:r>
              <a:rPr lang="en-US" sz="2600" dirty="0" smtClean="0">
                <a:sym typeface="Wingdings"/>
              </a:rPr>
              <a:t>  Ag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PO</a:t>
            </a:r>
            <a:r>
              <a:rPr lang="en-US" sz="2600" baseline="-25000" dirty="0" smtClean="0">
                <a:sym typeface="Wingdings"/>
              </a:rPr>
              <a:t>4</a:t>
            </a:r>
            <a:r>
              <a:rPr lang="en-US" sz="2600" dirty="0" smtClean="0">
                <a:sym typeface="Wingdings"/>
              </a:rPr>
              <a:t> + KNO</a:t>
            </a:r>
            <a:r>
              <a:rPr lang="en-US" sz="2600" baseline="-25000" dirty="0" smtClean="0">
                <a:sym typeface="Wingdings"/>
              </a:rPr>
              <a:t>3</a:t>
            </a:r>
          </a:p>
          <a:p>
            <a:pPr marL="0" indent="0">
              <a:buNone/>
            </a:pPr>
            <a:r>
              <a:rPr lang="en-US" sz="2600" dirty="0" smtClean="0">
                <a:sym typeface="Wingdings"/>
              </a:rPr>
              <a:t>7) Calcium hydroxide reacts with phosphoric acid (H</a:t>
            </a:r>
            <a:r>
              <a:rPr lang="en-US" sz="2600" baseline="-25000" dirty="0" smtClean="0">
                <a:sym typeface="Wingdings"/>
              </a:rPr>
              <a:t>3</a:t>
            </a:r>
            <a:r>
              <a:rPr lang="en-US" sz="2600" dirty="0" smtClean="0">
                <a:sym typeface="Wingdings"/>
              </a:rPr>
              <a:t>PO</a:t>
            </a:r>
            <a:r>
              <a:rPr lang="en-US" sz="2600" baseline="-25000" dirty="0" smtClean="0">
                <a:sym typeface="Wingdings"/>
              </a:rPr>
              <a:t>4</a:t>
            </a:r>
            <a:r>
              <a:rPr lang="en-US" sz="2600" dirty="0" smtClean="0">
                <a:sym typeface="Wingdings"/>
              </a:rPr>
              <a:t>) to produce calcium phosphate and water.</a:t>
            </a:r>
          </a:p>
          <a:p>
            <a:pPr marL="0" indent="0">
              <a:buNone/>
            </a:pPr>
            <a:r>
              <a:rPr lang="en-US" sz="2600" dirty="0" smtClean="0">
                <a:sym typeface="Wingdings"/>
              </a:rPr>
              <a:t>8) Copper iodide reacts with potassium carbonate to yield potassium iodide, copper (I) oxide and carbon dioxide.</a:t>
            </a:r>
          </a:p>
          <a:p>
            <a:pPr marL="0" indent="0">
              <a:buNone/>
            </a:pPr>
            <a:endParaRPr lang="en-US" sz="2600" baseline="-25000" dirty="0" smtClean="0">
              <a:sym typeface="Wingdings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537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Quizzes, Exams, and Lab Reports </a:t>
            </a:r>
            <a:r>
              <a:rPr lang="en-US" dirty="0" smtClean="0"/>
              <a:t>- 40%</a:t>
            </a:r>
          </a:p>
          <a:p>
            <a:r>
              <a:rPr lang="en-US" i="1" dirty="0" smtClean="0"/>
              <a:t>Benchmark Exam – 30%</a:t>
            </a:r>
          </a:p>
          <a:p>
            <a:r>
              <a:rPr lang="en-US" i="1" dirty="0" smtClean="0"/>
              <a:t>Classwork/Homework -30%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6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Words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042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Combines/Reacts = +</a:t>
            </a:r>
          </a:p>
          <a:p>
            <a:pPr lvl="0"/>
            <a:r>
              <a:rPr lang="en-US" dirty="0"/>
              <a:t>Heat = add the delta(little triangle)  above the arrow</a:t>
            </a:r>
          </a:p>
          <a:p>
            <a:pPr lvl="0"/>
            <a:r>
              <a:rPr lang="en-US" dirty="0"/>
              <a:t>Combusts/burns = + O</a:t>
            </a:r>
            <a:r>
              <a:rPr lang="en-US" baseline="-25000" dirty="0"/>
              <a:t>2</a:t>
            </a:r>
            <a:r>
              <a:rPr lang="en-US" dirty="0"/>
              <a:t>(g)</a:t>
            </a:r>
          </a:p>
          <a:p>
            <a:pPr lvl="0"/>
            <a:r>
              <a:rPr lang="en-US" dirty="0"/>
              <a:t>Vapor = (g) </a:t>
            </a:r>
          </a:p>
          <a:p>
            <a:pPr lvl="0"/>
            <a:r>
              <a:rPr lang="en-US" dirty="0"/>
              <a:t>Solid = (s)</a:t>
            </a:r>
          </a:p>
          <a:p>
            <a:pPr lvl="0"/>
            <a:r>
              <a:rPr lang="en-US" dirty="0"/>
              <a:t>Liquid = (l)</a:t>
            </a:r>
          </a:p>
          <a:p>
            <a:pPr lvl="0"/>
            <a:r>
              <a:rPr lang="en-US" dirty="0"/>
              <a:t>A solution of… = 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8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diatomic molecules…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W</a:t>
            </a:r>
            <a:r>
              <a:rPr lang="en-US" dirty="0" smtClean="0"/>
              <a:t>hen the following elements are by themselves (not bonded to anything) they are found as:</a:t>
            </a:r>
          </a:p>
          <a:p>
            <a:pPr marL="0" indent="0">
              <a:buNone/>
            </a:pPr>
            <a:r>
              <a:rPr lang="en-US" dirty="0" smtClean="0"/>
              <a:t>Chlorine is found as Cl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 err="1" smtClean="0"/>
              <a:t>Flourine</a:t>
            </a:r>
            <a:r>
              <a:rPr lang="en-US" dirty="0" smtClean="0"/>
              <a:t> is found as F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Oxygen is found as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Nitrogen is found as 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Hydrogen is found as 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Bromine is found as Br</a:t>
            </a:r>
            <a:r>
              <a:rPr lang="en-US" baseline="-25000" dirty="0"/>
              <a:t>2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18506"/>
              </p:ext>
            </p:extLst>
          </p:nvPr>
        </p:nvGraphicFramePr>
        <p:xfrm>
          <a:off x="1143000" y="1536700"/>
          <a:ext cx="6858000" cy="378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9232900" imgH="5092700" progId="Word.Document.12">
                  <p:embed/>
                </p:oleObj>
              </mc:Choice>
              <mc:Fallback>
                <p:oleObj name="Document" r:id="rId3" imgW="9232900" imgH="509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536700"/>
                        <a:ext cx="6858000" cy="378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96173"/>
              </p:ext>
            </p:extLst>
          </p:nvPr>
        </p:nvGraphicFramePr>
        <p:xfrm>
          <a:off x="0" y="-91022"/>
          <a:ext cx="10805309" cy="669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5" imgW="9232900" imgH="5092700" progId="Word.Document.12">
                  <p:embed/>
                </p:oleObj>
              </mc:Choice>
              <mc:Fallback>
                <p:oleObj name="Document" r:id="rId5" imgW="9232900" imgH="509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91022"/>
                        <a:ext cx="10805309" cy="669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80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999066"/>
            <a:ext cx="8619066" cy="5858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9076267" cy="999067"/>
          </a:xfrm>
        </p:spPr>
        <p:txBody>
          <a:bodyPr/>
          <a:lstStyle/>
          <a:p>
            <a:pPr algn="l"/>
            <a:r>
              <a:rPr lang="en-US" sz="4000" dirty="0" smtClean="0"/>
              <a:t>Don</a:t>
            </a:r>
            <a:r>
              <a:rPr lang="fr-FR" sz="4000" dirty="0" smtClean="0"/>
              <a:t>’</a:t>
            </a:r>
            <a:r>
              <a:rPr lang="en-US" sz="4000" dirty="0" smtClean="0"/>
              <a:t>t forget your polyatomic ions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0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21" y="1417638"/>
            <a:ext cx="7931479" cy="4983162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Sentence</a:t>
            </a:r>
            <a:r>
              <a:rPr lang="en-US" dirty="0"/>
              <a:t>: Solid sodium reacts with chlorine gas to produce solid sodium chloride.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8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Sentence: When </a:t>
            </a:r>
            <a:r>
              <a:rPr lang="en-US" dirty="0"/>
              <a:t>heated, Solid mercury (II) oxide decomposes to liquid mercury and oxygen gas. </a:t>
            </a:r>
          </a:p>
        </p:txBody>
      </p:sp>
    </p:spTree>
    <p:extLst>
      <p:ext uri="{BB962C8B-B14F-4D97-AF65-F5344CB8AC3E}">
        <p14:creationId xmlns:p14="http://schemas.microsoft.com/office/powerpoint/2010/main" val="392038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Sentence: Propane </a:t>
            </a:r>
            <a:r>
              <a:rPr lang="en-US" dirty="0"/>
              <a:t>gas is burned to produce carbon dioxide gas and water </a:t>
            </a:r>
            <a:r>
              <a:rPr lang="en-US" dirty="0" smtClean="0"/>
              <a:t>vapor.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0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A solution of potassium nitrate and sodium sulfate are combined to produce potassium sulfate and sodium nitrate.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5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NOW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882588"/>
            <a:ext cx="8699500" cy="3953436"/>
          </a:xfrm>
        </p:spPr>
        <p:txBody>
          <a:bodyPr/>
          <a:lstStyle/>
          <a:p>
            <a:r>
              <a:rPr lang="en-US" dirty="0" smtClean="0"/>
              <a:t>ALWAYS USE CHEMICAL NAMES WHEN REFERRING TO A COMPOUND. For example, instead of calling N2O5 by its symbols and subscripts, actually say “</a:t>
            </a:r>
            <a:r>
              <a:rPr lang="en-US" dirty="0" err="1" smtClean="0"/>
              <a:t>dinitrogen</a:t>
            </a:r>
            <a:r>
              <a:rPr lang="en-US" dirty="0" smtClean="0"/>
              <a:t> </a:t>
            </a:r>
            <a:r>
              <a:rPr lang="en-US" dirty="0" err="1" smtClean="0"/>
              <a:t>pentoxide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06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8" y="1576917"/>
            <a:ext cx="8392582" cy="4259107"/>
          </a:xfrm>
        </p:spPr>
        <p:txBody>
          <a:bodyPr/>
          <a:lstStyle/>
          <a:p>
            <a:r>
              <a:rPr lang="en-US" dirty="0" smtClean="0"/>
              <a:t>Memorize polyatomic ions</a:t>
            </a:r>
          </a:p>
          <a:p>
            <a:r>
              <a:rPr lang="en-US" dirty="0" smtClean="0"/>
              <a:t>Review everything in the review packet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1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58285"/>
            <a:ext cx="7581901" cy="688760"/>
          </a:xfrm>
        </p:spPr>
        <p:txBody>
          <a:bodyPr/>
          <a:lstStyle/>
          <a:p>
            <a:r>
              <a:rPr lang="en-US" dirty="0" smtClean="0"/>
              <a:t>Are you up for the challenge?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232"/>
            <a:ext cx="9143999" cy="52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Chemistry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82041"/>
            <a:ext cx="9144000" cy="407445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6600"/>
                </a:solidFill>
              </a:rPr>
              <a:t>Monday, May 6, 2013</a:t>
            </a:r>
            <a:endParaRPr lang="en-US" sz="7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65275"/>
            <a:ext cx="5499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score a 4 or 5…(sometimes a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943100"/>
            <a:ext cx="8120063" cy="4210424"/>
          </a:xfrm>
        </p:spPr>
        <p:txBody>
          <a:bodyPr/>
          <a:lstStyle/>
          <a:p>
            <a:r>
              <a:rPr lang="en-US" dirty="0" smtClean="0"/>
              <a:t>Most colleges will grant you credit and you will have the chance to skip introductory chemistry in your first year</a:t>
            </a:r>
          </a:p>
          <a:p>
            <a:pPr lvl="1"/>
            <a:r>
              <a:rPr lang="en-US" dirty="0" smtClean="0"/>
              <a:t>This can save you money! </a:t>
            </a:r>
          </a:p>
          <a:p>
            <a:r>
              <a:rPr lang="en-US" dirty="0" smtClean="0"/>
              <a:t>You must maintain an organized, neat lab notebook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2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2244</TotalTime>
  <Words>1736</Words>
  <Application>Microsoft Macintosh PowerPoint</Application>
  <PresentationFormat>On-screen Show (4:3)</PresentationFormat>
  <Paragraphs>231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Orbit</vt:lpstr>
      <vt:lpstr>Document</vt:lpstr>
      <vt:lpstr>Microsoft Word Document</vt:lpstr>
      <vt:lpstr>Welcome to AP Chemistry</vt:lpstr>
      <vt:lpstr>Agenda 9/7/12</vt:lpstr>
      <vt:lpstr>What is AP Chemistry?</vt:lpstr>
      <vt:lpstr>Course Objectives</vt:lpstr>
      <vt:lpstr>Required Materials</vt:lpstr>
      <vt:lpstr>Grading Policy</vt:lpstr>
      <vt:lpstr>Are you up for the challenge?</vt:lpstr>
      <vt:lpstr>AP Chemistry Exam</vt:lpstr>
      <vt:lpstr>If you score a 4 or 5…(sometimes a 3)</vt:lpstr>
      <vt:lpstr>Expectations</vt:lpstr>
      <vt:lpstr>Verbal Drill</vt:lpstr>
      <vt:lpstr>CP Chemistry Review</vt:lpstr>
      <vt:lpstr>Measurements and Calculations </vt:lpstr>
      <vt:lpstr>Unit Conversions</vt:lpstr>
      <vt:lpstr>PowerPoint Presentation</vt:lpstr>
      <vt:lpstr>PowerPoint Presentation</vt:lpstr>
      <vt:lpstr>PowerPoint Presentation</vt:lpstr>
      <vt:lpstr>Rules for Significant Figures (MEMORIZE THESE)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 unit for the following measurements? (List all the ones you know.)</vt:lpstr>
      <vt:lpstr>PowerPoint Presentation</vt:lpstr>
      <vt:lpstr>PowerPoint Presentation</vt:lpstr>
      <vt:lpstr>PowerPoint Presentation</vt:lpstr>
      <vt:lpstr>PowerPoint Presentation</vt:lpstr>
      <vt:lpstr>Atoms: The Building Blocks of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the ground-state electron configuration Zirconium </vt:lpstr>
      <vt:lpstr>Write the ground-state electron configuration Krypton </vt:lpstr>
      <vt:lpstr>Write the ground-state electron configuration of Aluminum using orbital notation </vt:lpstr>
      <vt:lpstr>Name the following compound  Al2(SO4)3 </vt:lpstr>
      <vt:lpstr>Name the following compound  HCN </vt:lpstr>
      <vt:lpstr>Name the following compound  HCl </vt:lpstr>
      <vt:lpstr>Name the following compound  Na3PO4 </vt:lpstr>
      <vt:lpstr>Name the following compound  P4O10 </vt:lpstr>
      <vt:lpstr>Name the following compound  N2O4 </vt:lpstr>
      <vt:lpstr>Write the chemical formula of the following compound: barium sulfate</vt:lpstr>
      <vt:lpstr>Write the chemical formula of the following compound: magnesium permanganate </vt:lpstr>
      <vt:lpstr>Write the chemical formula of the following compound: sodium bicarbonate</vt:lpstr>
      <vt:lpstr>PowerPoint Presentation</vt:lpstr>
      <vt:lpstr>PowerPoint Presentation</vt:lpstr>
      <vt:lpstr>Balancing Equations Practice</vt:lpstr>
      <vt:lpstr>Some Key Words</vt:lpstr>
      <vt:lpstr>Remember the diatomic molecules…</vt:lpstr>
      <vt:lpstr>PowerPoint Presentation</vt:lpstr>
      <vt:lpstr>Don’t forget your polyatomic ions!</vt:lpstr>
      <vt:lpstr>Example#1</vt:lpstr>
      <vt:lpstr>Example#2</vt:lpstr>
      <vt:lpstr>Example#3</vt:lpstr>
      <vt:lpstr>Example #4</vt:lpstr>
      <vt:lpstr>FROM NOW ON…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Chemistry</dc:title>
  <dc:creator>Bruce Gutierrez</dc:creator>
  <cp:lastModifiedBy>Bruce Gutierrez</cp:lastModifiedBy>
  <cp:revision>29</cp:revision>
  <dcterms:created xsi:type="dcterms:W3CDTF">2012-09-03T03:50:39Z</dcterms:created>
  <dcterms:modified xsi:type="dcterms:W3CDTF">2012-09-07T03:16:31Z</dcterms:modified>
</cp:coreProperties>
</file>