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256" r:id="rId9"/>
    <p:sldId id="271" r:id="rId10"/>
    <p:sldId id="268" r:id="rId11"/>
    <p:sldId id="270" r:id="rId12"/>
    <p:sldId id="258" r:id="rId13"/>
    <p:sldId id="259" r:id="rId14"/>
    <p:sldId id="273" r:id="rId15"/>
    <p:sldId id="275" r:id="rId16"/>
    <p:sldId id="276" r:id="rId17"/>
    <p:sldId id="266" r:id="rId18"/>
    <p:sldId id="260" r:id="rId19"/>
    <p:sldId id="305" r:id="rId20"/>
    <p:sldId id="308" r:id="rId21"/>
    <p:sldId id="261" r:id="rId22"/>
    <p:sldId id="306" r:id="rId23"/>
    <p:sldId id="262" r:id="rId24"/>
    <p:sldId id="263" r:id="rId25"/>
    <p:sldId id="309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48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3B3D-4736-4449-BE1E-21E8871C2D7E}" type="datetimeFigureOut">
              <a:rPr lang="en-US" smtClean="0"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57483-BE1E-C54E-A76A-0436B45F0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D228C-CD1D-4AFA-BCE7-466FBB8859A3}" type="slidenum">
              <a:rPr lang="en-US"/>
              <a:pPr/>
              <a:t>12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07116-0397-4310-B977-E4C740C04E34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9FFE3-B5D9-4C9D-9AB9-32D9B6806EFE}" type="slidenum">
              <a:rPr lang="en-US"/>
              <a:pPr/>
              <a:t>18</a:t>
            </a:fld>
            <a:endParaRPr lang="en-US"/>
          </a:p>
        </p:txBody>
      </p:sp>
      <p:sp>
        <p:nvSpPr>
          <p:cNvPr id="155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3CB5E-3A95-4F1E-A9E0-7238C2D1FC47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8F030-0311-4623-9DC8-0D122C808D9D}" type="slidenum">
              <a:rPr lang="en-US"/>
              <a:pPr/>
              <a:t>23</a:t>
            </a:fld>
            <a:endParaRPr lang="en-US"/>
          </a:p>
        </p:txBody>
      </p:sp>
      <p:sp>
        <p:nvSpPr>
          <p:cNvPr id="159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2BE1B-0BF2-4D5D-9893-3CDD77643200}" type="slidenum">
              <a:rPr lang="en-US"/>
              <a:pPr/>
              <a:t>24</a:t>
            </a:fld>
            <a:endParaRPr lang="en-US"/>
          </a:p>
        </p:txBody>
      </p:sp>
      <p:sp>
        <p:nvSpPr>
          <p:cNvPr id="161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D18551-527C-BD42-92D2-2BD97FC79169}" type="datetimeFigureOut">
              <a:rPr lang="en-US" smtClean="0"/>
              <a:t>5/29/14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808A78-2399-4B48-8B5D-7CAB9BFA89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ofscience.weebly.com/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microsoft.com/office/2007/relationships/media" Target="file:///C:\CCWINMAN\wrra\Theme.wav" TargetMode="External"/><Relationship Id="rId2" Type="http://schemas.openxmlformats.org/officeDocument/2006/relationships/audio" Target="file:///C:\CCWINMAN\wrra\Theme.wa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737" y="857250"/>
            <a:ext cx="79248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b="1" dirty="0" smtClean="0"/>
              <a:t>Catalyst 5/</a:t>
            </a:r>
            <a:r>
              <a:rPr lang="en-US" b="1" dirty="0" smtClean="0"/>
              <a:t>29/</a:t>
            </a:r>
            <a:r>
              <a:rPr lang="en-US" b="1" dirty="0" smtClean="0"/>
              <a:t>14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3737" y="1850803"/>
            <a:ext cx="8970263" cy="44209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b="1" dirty="0" smtClean="0"/>
              <a:t>Go on the class website </a:t>
            </a:r>
            <a:r>
              <a:rPr lang="en-US" sz="2400" b="1" dirty="0" smtClean="0">
                <a:hlinkClick r:id="rId2"/>
              </a:rPr>
              <a:t>http://aofscience.weebly.com</a:t>
            </a:r>
            <a:endParaRPr lang="en-US" sz="2400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sz="2400" b="1" dirty="0" smtClean="0"/>
              <a:t>Answer the questions online and press submit. (Don’t have a computer? Grab a CATALYST SHEET IN THE BACK and answer the questions below.)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QUESTION</a:t>
            </a:r>
            <a:r>
              <a:rPr lang="en-US" sz="2400" b="1" dirty="0" smtClean="0"/>
              <a:t>: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/>
              <a:t>What is energy? *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400" dirty="0"/>
              <a:t>What are the different forms of energy?</a:t>
            </a:r>
            <a:r>
              <a:rPr lang="en-US" sz="2400" dirty="0" smtClean="0"/>
              <a:t>*</a:t>
            </a:r>
            <a:endParaRPr lang="en-US" sz="2400" dirty="0"/>
          </a:p>
          <a:p>
            <a:pPr marL="36576" indent="0">
              <a:buNone/>
            </a:pPr>
            <a:r>
              <a:rPr lang="en-US" sz="2400" dirty="0"/>
              <a:t>*Use your prior knowledge. Don’t use your book or Google!</a:t>
            </a:r>
          </a:p>
        </p:txBody>
      </p:sp>
      <p:pic>
        <p:nvPicPr>
          <p:cNvPr id="6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00" y="511822"/>
            <a:ext cx="1734431" cy="13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89" y="237424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5/29/14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465526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Define energy and differentiate between kinetic and potential energy.</a:t>
            </a:r>
          </a:p>
          <a:p>
            <a:r>
              <a:rPr lang="en-US" dirty="0" smtClean="0"/>
              <a:t>Identify different forms of energy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3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464" y="231858"/>
            <a:ext cx="9062356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Science </a:t>
            </a:r>
            <a:br>
              <a:rPr lang="en-US" b="1" dirty="0" smtClean="0"/>
            </a:br>
            <a:r>
              <a:rPr lang="en-US" b="1" dirty="0" smtClean="0"/>
              <a:t>Verbal Drill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45830"/>
            <a:ext cx="8948624" cy="1936193"/>
          </a:xfrm>
        </p:spPr>
        <p:txBody>
          <a:bodyPr>
            <a:noAutofit/>
          </a:bodyPr>
          <a:lstStyle/>
          <a:p>
            <a:r>
              <a:rPr lang="en-US" sz="3000" dirty="0" smtClean="0"/>
              <a:t>One person will volunteer to start and that person will chose the next student to answer.</a:t>
            </a:r>
          </a:p>
          <a:p>
            <a:r>
              <a:rPr lang="en-US" sz="3000" dirty="0" smtClean="0"/>
              <a:t>If you don’t know the answer, look it up in your notes or </a:t>
            </a:r>
            <a:r>
              <a:rPr lang="en-US" sz="3000" i="1" dirty="0" smtClean="0"/>
              <a:t>discuss it</a:t>
            </a:r>
            <a:r>
              <a:rPr lang="en-US" sz="3000" dirty="0" smtClean="0"/>
              <a:t> with a classmate. (i.e. don’t just ask for the answer)</a:t>
            </a:r>
          </a:p>
          <a:p>
            <a:r>
              <a:rPr lang="en-US" sz="3000" dirty="0" smtClean="0"/>
              <a:t>If the class reaches 25 points, extra points will be given on the next unit exam.</a:t>
            </a:r>
          </a:p>
          <a:p>
            <a:r>
              <a:rPr lang="en-US" sz="3000" dirty="0" smtClean="0"/>
              <a:t>The class will have 2 minutes.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774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" name="Picture 30" descr="Tslide 3 nrel 07744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065213"/>
            <a:ext cx="8967787" cy="5716587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-1055992" y="68580"/>
            <a:ext cx="10111092" cy="2301240"/>
          </a:xfrm>
        </p:spPr>
        <p:txBody>
          <a:bodyPr/>
          <a:lstStyle/>
          <a:p>
            <a:r>
              <a:rPr lang="en-US" dirty="0"/>
              <a:t>Lesson 17.1 Energy: An Overview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6324600" y="1219200"/>
            <a:ext cx="2514600" cy="15240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The United States has only 4.5% of the world’s population but uses 21.1% of the world’s energy.</a:t>
            </a:r>
          </a:p>
        </p:txBody>
      </p:sp>
    </p:spTree>
    <p:extLst>
      <p:ext uri="{BB962C8B-B14F-4D97-AF65-F5344CB8AC3E}">
        <p14:creationId xmlns:p14="http://schemas.microsoft.com/office/powerpoint/2010/main" val="192813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What Is Energy?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05800" cy="5105400"/>
          </a:xfrm>
        </p:spPr>
        <p:txBody>
          <a:bodyPr>
            <a:normAutofit/>
          </a:bodyPr>
          <a:lstStyle/>
          <a:p>
            <a:pPr marL="225425" indent="-225425">
              <a:spcBef>
                <a:spcPct val="50000"/>
              </a:spcBef>
            </a:pPr>
            <a:r>
              <a:rPr lang="en-US" sz="3200" i="1" dirty="0"/>
              <a:t>The ability to do work or cause a change</a:t>
            </a:r>
          </a:p>
          <a:p>
            <a:pPr lvl="1">
              <a:spcBef>
                <a:spcPct val="50000"/>
              </a:spcBef>
            </a:pPr>
            <a:r>
              <a:rPr lang="en-US" sz="3200" b="1" dirty="0"/>
              <a:t>Kinetic energy: </a:t>
            </a:r>
            <a:r>
              <a:rPr lang="en-US" sz="3200" dirty="0"/>
              <a:t>Due to </a:t>
            </a:r>
            <a:r>
              <a:rPr lang="en-US" sz="3200" b="1" dirty="0">
                <a:solidFill>
                  <a:srgbClr val="FF0000"/>
                </a:solidFill>
              </a:rPr>
              <a:t>motion</a:t>
            </a:r>
          </a:p>
          <a:p>
            <a:pPr lvl="1">
              <a:spcBef>
                <a:spcPct val="50000"/>
              </a:spcBef>
            </a:pPr>
            <a:r>
              <a:rPr lang="en-US" sz="3200" b="1" dirty="0"/>
              <a:t>Potential energy:</a:t>
            </a:r>
            <a:r>
              <a:rPr lang="en-US" sz="3200" dirty="0"/>
              <a:t> Due to an </a:t>
            </a:r>
            <a:r>
              <a:rPr lang="en-US" sz="3200" b="1" dirty="0">
                <a:solidFill>
                  <a:srgbClr val="FF0000"/>
                </a:solidFill>
              </a:rPr>
              <a:t>object’s position or shape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pic>
        <p:nvPicPr>
          <p:cNvPr id="11299" name="Picture 35" descr="Tslide 4 noaa anim0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4292600"/>
            <a:ext cx="3937000" cy="256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15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rebuchet MS" charset="0"/>
              </a:rPr>
              <a:t>Potential and Kinetic Energy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endParaRPr lang="en-US">
              <a:latin typeface="Georgia" charset="0"/>
            </a:endParaRPr>
          </a:p>
        </p:txBody>
      </p:sp>
      <p:pic>
        <p:nvPicPr>
          <p:cNvPr id="2052" name="Them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image05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7164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46563"/>
      </p:ext>
    </p:extLst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304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rebuchet MS" charset="0"/>
              </a:rPr>
              <a:t>Potential </a:t>
            </a:r>
            <a:r>
              <a:rPr lang="en-US" dirty="0">
                <a:latin typeface="Trebuchet MS" charset="0"/>
              </a:rPr>
              <a:t>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1038" indent="-571500"/>
            <a:r>
              <a:rPr lang="en-US" sz="3600" u="sng" dirty="0" smtClean="0">
                <a:latin typeface="Georgia" charset="0"/>
              </a:rPr>
              <a:t>Potential </a:t>
            </a:r>
            <a:r>
              <a:rPr lang="en-US" sz="3600" u="sng" dirty="0">
                <a:latin typeface="Georgia" charset="0"/>
              </a:rPr>
              <a:t>Energy</a:t>
            </a:r>
            <a:r>
              <a:rPr lang="en-US" sz="3600" dirty="0">
                <a:latin typeface="Georgia" charset="0"/>
              </a:rPr>
              <a:t>: energy of </a:t>
            </a:r>
            <a:r>
              <a:rPr lang="en-US" sz="3600" dirty="0" smtClean="0">
                <a:latin typeface="Georgia" charset="0"/>
              </a:rPr>
              <a:t>position or </a:t>
            </a:r>
            <a:r>
              <a:rPr lang="ja-JP" altLang="en-US" sz="3600" dirty="0">
                <a:latin typeface="Georgia" charset="0"/>
              </a:rPr>
              <a:t>“</a:t>
            </a:r>
            <a:r>
              <a:rPr lang="en-US" sz="3600" dirty="0">
                <a:latin typeface="Georgia" charset="0"/>
              </a:rPr>
              <a:t>stored energy</a:t>
            </a:r>
            <a:r>
              <a:rPr lang="ja-JP" altLang="en-US" sz="3600" dirty="0" smtClean="0">
                <a:latin typeface="Georgia" charset="0"/>
              </a:rPr>
              <a:t>”</a:t>
            </a:r>
            <a:endParaRPr lang="en-US" altLang="ja-JP" sz="3600" dirty="0" smtClean="0">
              <a:latin typeface="Georgia" charset="0"/>
            </a:endParaRPr>
          </a:p>
          <a:p>
            <a:pPr marL="109538" indent="0">
              <a:buNone/>
            </a:pPr>
            <a:endParaRPr lang="en-US" sz="3600" dirty="0">
              <a:latin typeface="Georgia" charset="0"/>
            </a:endParaRPr>
          </a:p>
          <a:p>
            <a:pPr marL="681038" indent="-571500"/>
            <a:r>
              <a:rPr lang="en-US" sz="3600" dirty="0" smtClean="0">
                <a:latin typeface="Georgia" charset="0"/>
              </a:rPr>
              <a:t>Depends </a:t>
            </a:r>
            <a:r>
              <a:rPr lang="en-US" sz="3600" dirty="0">
                <a:latin typeface="Georgia" charset="0"/>
              </a:rPr>
              <a:t>on: mass, height</a:t>
            </a:r>
          </a:p>
        </p:txBody>
      </p:sp>
    </p:spTree>
    <p:extLst>
      <p:ext uri="{BB962C8B-B14F-4D97-AF65-F5344CB8AC3E}">
        <p14:creationId xmlns:p14="http://schemas.microsoft.com/office/powerpoint/2010/main" val="417526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rebuchet MS" charset="0"/>
              </a:rPr>
              <a:t>Potential </a:t>
            </a:r>
            <a:r>
              <a:rPr lang="en-US" dirty="0">
                <a:latin typeface="Trebuchet MS" charset="0"/>
              </a:rPr>
              <a:t>Energy</a:t>
            </a:r>
          </a:p>
        </p:txBody>
      </p:sp>
      <p:pic>
        <p:nvPicPr>
          <p:cNvPr id="11267" name="Content Placeholder 6" descr="stair_potential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6010275" cy="4267200"/>
          </a:xfrm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24625" y="2362200"/>
            <a:ext cx="27114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+mn-ea"/>
              </a:rPr>
              <a:t>The person has more potential energy at the top of the stairs than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41915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714936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different forms of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8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464" y="0"/>
            <a:ext cx="7467600" cy="11430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Forms of Energy 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8744"/>
            <a:ext cx="9313901" cy="3137755"/>
          </a:xfrm>
        </p:spPr>
        <p:txBody>
          <a:bodyPr>
            <a:noAutofit/>
          </a:bodyPr>
          <a:lstStyle/>
          <a:p>
            <a:pPr lvl="1">
              <a:spcBef>
                <a:spcPct val="50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Mechanical: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/>
              <a:t>Associated with the </a:t>
            </a:r>
            <a:r>
              <a:rPr lang="en-US" sz="3000" b="1" dirty="0">
                <a:solidFill>
                  <a:srgbClr val="FF0000"/>
                </a:solidFill>
              </a:rPr>
              <a:t>motion</a:t>
            </a:r>
            <a:r>
              <a:rPr lang="en-US" sz="3000" dirty="0"/>
              <a:t> and </a:t>
            </a:r>
            <a:r>
              <a:rPr lang="en-US" sz="3000" b="1" dirty="0">
                <a:solidFill>
                  <a:srgbClr val="FF0000"/>
                </a:solidFill>
              </a:rPr>
              <a:t>position </a:t>
            </a:r>
            <a:r>
              <a:rPr lang="en-US" sz="3000" dirty="0"/>
              <a:t>of an object; can be kinetic or </a:t>
            </a:r>
            <a:r>
              <a:rPr lang="en-US" sz="3000" dirty="0" smtClean="0"/>
              <a:t>potential</a:t>
            </a:r>
          </a:p>
          <a:p>
            <a:pPr marL="448056" lvl="1" indent="0">
              <a:spcBef>
                <a:spcPct val="50000"/>
              </a:spcBef>
              <a:buNone/>
            </a:pPr>
            <a:endParaRPr lang="en-US" sz="3000" dirty="0"/>
          </a:p>
          <a:p>
            <a:pPr marL="448056" lvl="1" indent="0">
              <a:spcBef>
                <a:spcPct val="50000"/>
              </a:spcBef>
              <a:buNone/>
            </a:pPr>
            <a:endParaRPr lang="en-US" sz="3000" dirty="0" smtClean="0"/>
          </a:p>
          <a:p>
            <a:pPr marL="448056" lvl="1" indent="0">
              <a:spcBef>
                <a:spcPct val="50000"/>
              </a:spcBef>
              <a:buNone/>
            </a:pPr>
            <a:endParaRPr lang="en-US" sz="3000" dirty="0"/>
          </a:p>
          <a:p>
            <a:pPr lvl="1">
              <a:spcBef>
                <a:spcPct val="50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Electrical:</a:t>
            </a:r>
            <a:r>
              <a:rPr lang="en-US" sz="3000" dirty="0"/>
              <a:t> Associated with </a:t>
            </a:r>
            <a:br>
              <a:rPr lang="en-US" sz="3000" dirty="0"/>
            </a:br>
            <a:r>
              <a:rPr lang="en-US" sz="3000" b="1" dirty="0">
                <a:solidFill>
                  <a:srgbClr val="FF0000"/>
                </a:solidFill>
              </a:rPr>
              <a:t>electric charges</a:t>
            </a:r>
            <a:r>
              <a:rPr lang="en-US" sz="3000" dirty="0"/>
              <a:t>; can be kinetic </a:t>
            </a:r>
            <a:br>
              <a:rPr lang="en-US" sz="3000" dirty="0"/>
            </a:br>
            <a:r>
              <a:rPr lang="en-US" sz="3000" dirty="0"/>
              <a:t>or potential</a:t>
            </a:r>
          </a:p>
          <a:p>
            <a:pPr lvl="1"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434176" y="6110124"/>
            <a:ext cx="327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Overhead transmission lines carry electrical current.</a:t>
            </a:r>
            <a:endParaRPr lang="en-US" dirty="0"/>
          </a:p>
        </p:txBody>
      </p:sp>
      <p:pic>
        <p:nvPicPr>
          <p:cNvPr id="154634" name="Picture 10" descr="Tslide 5 nrel 10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2934412"/>
            <a:ext cx="2552700" cy="32004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83089"/>
            <a:ext cx="1792605" cy="1883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85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Forms of Energy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375" y="1600200"/>
            <a:ext cx="8937625" cy="45259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Thermal</a:t>
            </a:r>
            <a:r>
              <a:rPr lang="en-US" b="1" dirty="0"/>
              <a:t>:</a:t>
            </a:r>
            <a:r>
              <a:rPr lang="en-US" dirty="0"/>
              <a:t> Kinetic energy of </a:t>
            </a:r>
            <a:br>
              <a:rPr lang="en-US" dirty="0"/>
            </a:br>
            <a:r>
              <a:rPr lang="en-US" dirty="0"/>
              <a:t>atoms and molecules—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faster</a:t>
            </a:r>
            <a:r>
              <a:rPr lang="en-US" dirty="0"/>
              <a:t> atoms and </a:t>
            </a:r>
            <a:br>
              <a:rPr lang="en-US" dirty="0"/>
            </a:br>
            <a:r>
              <a:rPr lang="en-US" dirty="0"/>
              <a:t>molecules move in an </a:t>
            </a:r>
            <a:br>
              <a:rPr lang="en-US" dirty="0"/>
            </a:br>
            <a:r>
              <a:rPr lang="en-US" dirty="0"/>
              <a:t>object, the </a:t>
            </a:r>
            <a:r>
              <a:rPr lang="en-US" b="1" dirty="0">
                <a:solidFill>
                  <a:srgbClr val="FF0000"/>
                </a:solidFill>
              </a:rPr>
              <a:t>warmer </a:t>
            </a:r>
            <a:r>
              <a:rPr lang="en-US" dirty="0"/>
              <a:t>it </a:t>
            </a:r>
            <a:br>
              <a:rPr lang="en-US" dirty="0"/>
            </a:br>
            <a:r>
              <a:rPr lang="en-US" dirty="0" smtClean="0"/>
              <a:t>becomes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317875"/>
            <a:ext cx="3730625" cy="2657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8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0"/>
            <a:ext cx="7924800" cy="857250"/>
          </a:xfrm>
        </p:spPr>
        <p:txBody>
          <a:bodyPr/>
          <a:lstStyle/>
          <a:p>
            <a:r>
              <a:rPr lang="en-US" b="1" dirty="0" smtClean="0"/>
              <a:t>Agenda 5/29/14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87664"/>
            <a:ext cx="9144000" cy="59925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Catalyst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Announcements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Benchmark dates – </a:t>
            </a:r>
            <a:r>
              <a:rPr lang="en-US" sz="2800" b="1" dirty="0" smtClean="0">
                <a:solidFill>
                  <a:srgbClr val="9C0001"/>
                </a:solidFill>
              </a:rPr>
              <a:t>June 10 and June 11.</a:t>
            </a:r>
          </a:p>
          <a:p>
            <a:pPr lvl="1"/>
            <a:r>
              <a:rPr lang="en-US" sz="2800" b="1" dirty="0" smtClean="0"/>
              <a:t>Chapter 15 and 16 Note Packets will be collected next Monday.</a:t>
            </a:r>
          </a:p>
          <a:p>
            <a:pPr lvl="1"/>
            <a:r>
              <a:rPr lang="en-US" sz="2800" b="1" dirty="0" smtClean="0"/>
              <a:t>Quiz on Energy on Monday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Verbal </a:t>
            </a:r>
            <a:r>
              <a:rPr lang="en-US" sz="2800" dirty="0">
                <a:solidFill>
                  <a:srgbClr val="FFFFFF"/>
                </a:solidFill>
              </a:rPr>
              <a:t>Drill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Types of Energy Discussion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Classwork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3,2,1 Exit Slip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Reminders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b="1" dirty="0">
                <a:solidFill>
                  <a:srgbClr val="FFFF00"/>
                </a:solidFill>
              </a:rPr>
              <a:t>Chemical: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Potential energy stored in </a:t>
            </a:r>
            <a:r>
              <a:rPr lang="en-US" b="1" dirty="0">
                <a:solidFill>
                  <a:srgbClr val="FF0000"/>
                </a:solidFill>
              </a:rPr>
              <a:t>molecular bonds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3" y="3426777"/>
            <a:ext cx="2248852" cy="119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5" y="3292475"/>
            <a:ext cx="3073400" cy="26543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023201"/>
            <a:ext cx="2381250" cy="1923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Forms of </a:t>
            </a:r>
            <a:r>
              <a:rPr lang="en-US" b="1" dirty="0" smtClean="0">
                <a:latin typeface="Arial" pitchFamily="-123" charset="0"/>
              </a:rPr>
              <a:t>Energy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7423"/>
            <a:ext cx="9144000" cy="5105400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Electromagnetic: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Kinetic energy that travels as </a:t>
            </a:r>
            <a:r>
              <a:rPr lang="en-US" sz="3200" b="1" dirty="0" smtClean="0">
                <a:solidFill>
                  <a:srgbClr val="FF0000"/>
                </a:solidFill>
              </a:rPr>
              <a:t>waves</a:t>
            </a:r>
          </a:p>
          <a:p>
            <a:pPr marL="448056" lvl="1" indent="0">
              <a:spcBef>
                <a:spcPct val="50000"/>
              </a:spcBef>
              <a:buNone/>
            </a:pPr>
            <a:endParaRPr lang="en-US" sz="3200" dirty="0"/>
          </a:p>
          <a:p>
            <a:pPr marL="448056" lvl="1" indent="0">
              <a:spcBef>
                <a:spcPct val="50000"/>
              </a:spcBef>
              <a:buNone/>
            </a:pPr>
            <a:endParaRPr lang="en-US" sz="3200" dirty="0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2397126"/>
            <a:ext cx="6162674" cy="156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7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-123" charset="0"/>
              </a:rPr>
              <a:t>Forms of 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750" y="1600200"/>
            <a:ext cx="8985250" cy="49403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b="1" dirty="0" smtClean="0">
                <a:solidFill>
                  <a:srgbClr val="FFFF00"/>
                </a:solidFill>
              </a:rPr>
              <a:t>Nuclear:</a:t>
            </a:r>
            <a:r>
              <a:rPr lang="en-US" dirty="0" smtClean="0"/>
              <a:t> Potential energy stored by</a:t>
            </a:r>
            <a:r>
              <a:rPr lang="en-US" b="1" dirty="0" smtClean="0">
                <a:solidFill>
                  <a:srgbClr val="FF0000"/>
                </a:solidFill>
              </a:rPr>
              <a:t> forces </a:t>
            </a:r>
            <a:r>
              <a:rPr lang="en-US" dirty="0" smtClean="0"/>
              <a:t>that hold </a:t>
            </a:r>
            <a:r>
              <a:rPr lang="en-US" b="1" dirty="0" smtClean="0">
                <a:solidFill>
                  <a:srgbClr val="FF0000"/>
                </a:solidFill>
              </a:rPr>
              <a:t>atomic nuclei together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752724"/>
            <a:ext cx="4622800" cy="30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5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itchFamily="-123" charset="0"/>
              </a:rPr>
              <a:t>Energy </a:t>
            </a:r>
            <a:r>
              <a:rPr lang="en-US" b="1" dirty="0" smtClean="0">
                <a:latin typeface="Arial" pitchFamily="-123" charset="0"/>
              </a:rPr>
              <a:t>Conversion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 marL="225425" indent="-225425">
              <a:spcBef>
                <a:spcPct val="50000"/>
              </a:spcBef>
            </a:pPr>
            <a:r>
              <a:rPr lang="en-US" sz="3200" dirty="0"/>
              <a:t>Energy </a:t>
            </a:r>
            <a:r>
              <a:rPr lang="en-US" sz="3200" b="1" dirty="0">
                <a:solidFill>
                  <a:srgbClr val="FF0000"/>
                </a:solidFill>
              </a:rPr>
              <a:t>cannot be destroyed</a:t>
            </a:r>
            <a:r>
              <a:rPr lang="en-US" sz="3200" dirty="0"/>
              <a:t>; it can only be </a:t>
            </a:r>
            <a:r>
              <a:rPr lang="en-US" sz="3200" b="1" dirty="0">
                <a:solidFill>
                  <a:srgbClr val="FF0000"/>
                </a:solidFill>
              </a:rPr>
              <a:t>converted, or changed</a:t>
            </a:r>
            <a:r>
              <a:rPr lang="en-US" sz="3200" dirty="0"/>
              <a:t>, from one form to another.</a:t>
            </a:r>
          </a:p>
          <a:p>
            <a:pPr marL="225425" indent="-225425">
              <a:spcBef>
                <a:spcPct val="50000"/>
              </a:spcBef>
            </a:pPr>
            <a:r>
              <a:rPr lang="en-US" sz="3200" dirty="0" smtClean="0"/>
              <a:t>Example: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en-US" sz="3200" i="1" dirty="0"/>
              <a:t>Combustion</a:t>
            </a:r>
            <a:r>
              <a:rPr lang="en-US" sz="3200" dirty="0"/>
              <a:t> is the process by which a fuel burns because it combines rapidly with oxygen. It converts </a:t>
            </a:r>
            <a:r>
              <a:rPr lang="en-US" sz="3200" b="1" dirty="0" smtClean="0">
                <a:solidFill>
                  <a:srgbClr val="FF0000"/>
                </a:solidFill>
              </a:rPr>
              <a:t>chemical energy </a:t>
            </a:r>
            <a:r>
              <a:rPr lang="en-US" sz="3200" dirty="0" smtClean="0"/>
              <a:t>to </a:t>
            </a:r>
            <a:r>
              <a:rPr lang="en-US" sz="3200" b="1" dirty="0" smtClean="0">
                <a:solidFill>
                  <a:srgbClr val="FF0000"/>
                </a:solidFill>
              </a:rPr>
              <a:t>electromagnetic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thermal energy</a:t>
            </a:r>
            <a:r>
              <a:rPr lang="en-US" sz="3200" dirty="0" smtClean="0"/>
              <a:t>. </a:t>
            </a:r>
            <a:r>
              <a:rPr lang="en-US" sz="3200" dirty="0"/>
              <a:t>You feel the thermal energy as heat and see the electromagnetic energy as light.</a:t>
            </a:r>
          </a:p>
          <a:p>
            <a:pPr marL="225425" indent="-225425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21750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0800"/>
            <a:ext cx="7772400" cy="9144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Energy </a:t>
            </a:r>
            <a:r>
              <a:rPr lang="en-US" b="1" dirty="0" smtClean="0">
                <a:latin typeface="Arial" pitchFamily="-123" charset="0"/>
              </a:rPr>
              <a:t>Sources</a:t>
            </a:r>
            <a:endParaRPr lang="en-US" dirty="0"/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1169"/>
              </p:ext>
            </p:extLst>
          </p:nvPr>
        </p:nvGraphicFramePr>
        <p:xfrm>
          <a:off x="0" y="1142999"/>
          <a:ext cx="9144000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05476">
                <a:tc>
                  <a:txBody>
                    <a:bodyPr/>
                    <a:lstStyle/>
                    <a:p>
                      <a:r>
                        <a:rPr lang="en-US" dirty="0" smtClean="0"/>
                        <a:t>RENEWABLE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NONRENEWABLE SOURCE***</a:t>
                      </a:r>
                      <a:endParaRPr lang="en-US" dirty="0"/>
                    </a:p>
                  </a:txBody>
                  <a:tcPr/>
                </a:tc>
              </a:tr>
              <a:tr h="47666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Nearly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always available </a:t>
                      </a:r>
                      <a:r>
                        <a:rPr lang="en-US" sz="3200" dirty="0" smtClean="0"/>
                        <a:t>or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replaceable</a:t>
                      </a:r>
                      <a:r>
                        <a:rPr lang="en-US" sz="3200" dirty="0" smtClean="0"/>
                        <a:t> in a relatively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short time;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Includes: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sunlight</a:t>
                      </a:r>
                      <a:r>
                        <a:rPr lang="en-US" sz="3200" dirty="0" smtClean="0"/>
                        <a:t>, wind, flowing water, heat from Earth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Cannot be replaced </a:t>
                      </a:r>
                      <a:r>
                        <a:rPr lang="en-US" sz="3200" dirty="0" smtClean="0"/>
                        <a:t>in a reasonable time;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Includes: fossil fuels and nuclear energy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0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Energy Use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lvl="1">
              <a:spcBef>
                <a:spcPct val="40000"/>
              </a:spcBef>
            </a:pPr>
            <a:r>
              <a:rPr lang="en-US" b="1" dirty="0" smtClean="0"/>
              <a:t>Four </a:t>
            </a:r>
            <a:r>
              <a:rPr lang="en-US" b="1" dirty="0"/>
              <a:t>uses of energy: </a:t>
            </a:r>
            <a:r>
              <a:rPr lang="en-US" dirty="0"/>
              <a:t>Industrial, transportation, residential, commercial</a:t>
            </a:r>
          </a:p>
          <a:p>
            <a:pPr marL="547688" lvl="1">
              <a:spcBef>
                <a:spcPct val="40000"/>
              </a:spcBef>
            </a:pPr>
            <a:r>
              <a:rPr lang="en-US" dirty="0"/>
              <a:t>Developed nations tend to use more energy than developing </a:t>
            </a:r>
            <a:r>
              <a:rPr lang="en-US" dirty="0" smtClean="0"/>
              <a:t>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1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r>
              <a:rPr lang="en-US" dirty="0" smtClean="0"/>
              <a:t>What are the different forms of energy?</a:t>
            </a:r>
          </a:p>
          <a:p>
            <a:r>
              <a:rPr lang="en-US" dirty="0" smtClean="0"/>
              <a:t>Explain the difference between kinetic and potential energy.</a:t>
            </a:r>
            <a:endParaRPr lang="en-US" dirty="0"/>
          </a:p>
          <a:p>
            <a:r>
              <a:rPr lang="en-US" dirty="0" smtClean="0"/>
              <a:t>How do humans use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9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49" y="38704"/>
            <a:ext cx="8995551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 </a:t>
            </a:r>
            <a:r>
              <a:rPr lang="en-US" dirty="0"/>
              <a:t>7</a:t>
            </a:r>
            <a:r>
              <a:rPr lang="en-US" dirty="0" smtClean="0"/>
              <a:t> DAYS TO GET THROUGH NEW MATERIAL. WE WILL NOW SPEED UP 2x. Confused? Come to after school tutoring. Otherwise, it is a personal problem.</a:t>
            </a:r>
            <a:endParaRPr lang="en-US" dirty="0"/>
          </a:p>
        </p:txBody>
      </p:sp>
      <p:pic>
        <p:nvPicPr>
          <p:cNvPr id="4" name="Picture 3" descr="increase-spe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5" y="3286729"/>
            <a:ext cx="4998121" cy="2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75"/>
            <a:ext cx="3892643" cy="6913143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43" y="0"/>
            <a:ext cx="5251357" cy="2857500"/>
          </a:xfrm>
          <a:prstGeom prst="rect">
            <a:avLst/>
          </a:prstGeom>
        </p:spPr>
      </p:pic>
      <p:pic>
        <p:nvPicPr>
          <p:cNvPr id="6" name="Picture 5" descr="Studying-Notice-How-They-Conveniently-Put-Dying-At-The-End-Of-This-Wo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26" y="2162175"/>
            <a:ext cx="5905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6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2513" y="368490"/>
            <a:ext cx="5923093" cy="14138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  <a:ea typeface="ＭＳ Ｐゴシック" charset="0"/>
              </a:rPr>
              <a:t>Environmental Science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Gpoints</a:t>
            </a:r>
            <a:endParaRPr lang="en-US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97904" y="1858481"/>
            <a:ext cx="2801587" cy="38897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 smtClean="0"/>
              <a:t>P6:</a:t>
            </a:r>
            <a:r>
              <a:rPr lang="en-US" sz="2400" b="1" dirty="0"/>
              <a:t> </a:t>
            </a:r>
            <a:r>
              <a:rPr lang="en-US" sz="2400" b="1" dirty="0" smtClean="0"/>
              <a:t>43 </a:t>
            </a:r>
            <a:r>
              <a:rPr lang="en-US" sz="2400" b="1" dirty="0"/>
              <a:t>(on time, neat room</a:t>
            </a:r>
            <a:r>
              <a:rPr lang="en-US" sz="2400" b="1" dirty="0" smtClean="0"/>
              <a:t>, focused)</a:t>
            </a: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sz="2400" b="1" dirty="0"/>
              <a:t>P10: </a:t>
            </a:r>
            <a:r>
              <a:rPr lang="en-US" sz="2400" b="1" dirty="0" smtClean="0"/>
              <a:t>43 </a:t>
            </a:r>
            <a:r>
              <a:rPr lang="en-US" sz="2400" b="1" dirty="0"/>
              <a:t>(on time, </a:t>
            </a:r>
            <a:r>
              <a:rPr lang="en-US" sz="2400" b="1" dirty="0" smtClean="0"/>
              <a:t>focused, neat room)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8615" y="1782366"/>
            <a:ext cx="5398983" cy="36873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7800" dirty="0"/>
              <a:t>Your class can earn class points if:</a:t>
            </a:r>
          </a:p>
          <a:p>
            <a:pPr marL="0" indent="0">
              <a:buNone/>
              <a:defRPr/>
            </a:pPr>
            <a:r>
              <a:rPr lang="en-US" sz="7800" dirty="0"/>
              <a:t>	</a:t>
            </a:r>
            <a:r>
              <a:rPr lang="en-US" sz="7800" b="1" i="1" dirty="0"/>
              <a:t>everyone</a:t>
            </a:r>
            <a:r>
              <a:rPr lang="en-US" sz="7800" b="1" dirty="0"/>
              <a:t> </a:t>
            </a:r>
            <a:r>
              <a:rPr lang="en-US" sz="7800" dirty="0"/>
              <a:t>in class:</a:t>
            </a:r>
          </a:p>
          <a:p>
            <a:pPr>
              <a:defRPr/>
            </a:pPr>
            <a:r>
              <a:rPr lang="en-US" sz="7800" dirty="0"/>
              <a:t>Comes to class quietly and on time </a:t>
            </a:r>
          </a:p>
          <a:p>
            <a:pPr>
              <a:defRPr/>
            </a:pPr>
            <a:r>
              <a:rPr lang="en-US" sz="7800" dirty="0"/>
              <a:t>Stays focused and on task during class</a:t>
            </a:r>
          </a:p>
          <a:p>
            <a:pPr>
              <a:defRPr/>
            </a:pPr>
            <a:r>
              <a:rPr lang="en-US" sz="7800" dirty="0"/>
              <a:t>Leaves classroom neat and organized</a:t>
            </a:r>
          </a:p>
          <a:p>
            <a:pPr>
              <a:defRPr/>
            </a:pPr>
            <a:r>
              <a:rPr lang="en-US" sz="7800" dirty="0"/>
              <a:t>Students are teaching other students</a:t>
            </a:r>
          </a:p>
          <a:p>
            <a:pPr>
              <a:defRPr/>
            </a:pPr>
            <a:r>
              <a:rPr lang="en-US" sz="7800" dirty="0"/>
              <a:t>Majority of class participates</a:t>
            </a:r>
          </a:p>
          <a:p>
            <a:pPr>
              <a:defRPr/>
            </a:pPr>
            <a:r>
              <a:rPr lang="en-US" sz="7800" dirty="0"/>
              <a:t>Follows all classroom expectations and procedures</a:t>
            </a:r>
          </a:p>
          <a:p>
            <a:pPr>
              <a:defRPr/>
            </a:pPr>
            <a:r>
              <a:rPr lang="en-US" sz="7800" dirty="0"/>
              <a:t>And more…</a:t>
            </a:r>
            <a:endParaRPr lang="en-US" sz="7800" b="1" dirty="0"/>
          </a:p>
        </p:txBody>
      </p:sp>
    </p:spTree>
    <p:extLst>
      <p:ext uri="{BB962C8B-B14F-4D97-AF65-F5344CB8AC3E}">
        <p14:creationId xmlns:p14="http://schemas.microsoft.com/office/powerpoint/2010/main" val="5702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0069" y="1031143"/>
            <a:ext cx="6796767" cy="6512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Science </a:t>
            </a:r>
            <a:br>
              <a:rPr lang="en-US" b="1" dirty="0" smtClean="0"/>
            </a:br>
            <a:r>
              <a:rPr lang="en-US" b="1" dirty="0" smtClean="0"/>
              <a:t>Verbal Drill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143000" y="1717267"/>
            <a:ext cx="6711468" cy="14521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" indent="0">
              <a:buNone/>
            </a:pPr>
            <a:endParaRPr lang="en-US" sz="2250" dirty="0"/>
          </a:p>
          <a:p>
            <a:r>
              <a:rPr lang="en-US" sz="2250" dirty="0"/>
              <a:t>You must answer if the toy is passed to you. (Points deducted from your weekly participation grade if you refuse.)</a:t>
            </a:r>
          </a:p>
          <a:p>
            <a:r>
              <a:rPr lang="en-US" sz="2250" dirty="0"/>
              <a:t>If you don’t know the answer, look it up in your notes or </a:t>
            </a:r>
            <a:r>
              <a:rPr lang="en-US" sz="2250" i="1" dirty="0"/>
              <a:t>discuss it</a:t>
            </a:r>
            <a:r>
              <a:rPr lang="en-US" sz="2250" dirty="0"/>
              <a:t> with a classmate. (i.e. don’t just ask for the answer)</a:t>
            </a:r>
          </a:p>
          <a:p>
            <a:r>
              <a:rPr lang="en-US" sz="2250" dirty="0"/>
              <a:t>If the class reaches 25 points, extra points will be given on the next unit exam.</a:t>
            </a:r>
          </a:p>
          <a:p>
            <a:r>
              <a:rPr lang="en-US" sz="2250" dirty="0"/>
              <a:t>The class will have 3 minutes to earn as many points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9934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698498" y="2945606"/>
            <a:ext cx="2825496" cy="24395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Period 6:</a:t>
            </a:r>
          </a:p>
          <a:p>
            <a:pPr marL="3429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sz="2400" b="1" dirty="0" smtClean="0"/>
              <a:t>53</a:t>
            </a:r>
            <a:r>
              <a:rPr lang="en-US" sz="2400" b="1" dirty="0" smtClean="0">
                <a:solidFill>
                  <a:schemeClr val="tx1"/>
                </a:solidFill>
              </a:rPr>
              <a:t>pts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19065" y="2945606"/>
            <a:ext cx="2825496" cy="24395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Period </a:t>
            </a:r>
            <a:r>
              <a:rPr lang="en-US" sz="2400" b="1" dirty="0" smtClean="0">
                <a:solidFill>
                  <a:schemeClr val="tx1"/>
                </a:solidFill>
              </a:rPr>
              <a:t>10: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52</a:t>
            </a:r>
            <a:r>
              <a:rPr lang="en-US" sz="2400" b="1" dirty="0" smtClean="0">
                <a:solidFill>
                  <a:schemeClr val="tx1"/>
                </a:solidFill>
              </a:rPr>
              <a:t>pts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Science Verbal drill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5/6/13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Please make sure you have your IDs and uniforms on properly.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5/6/13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HW: Read and outline pages 516 - 521</a:t>
            </a:r>
          </a:p>
          <a:p>
            <a:r>
              <a:rPr lang="en-US" dirty="0" smtClean="0"/>
              <a:t>Verbal Drill</a:t>
            </a:r>
          </a:p>
          <a:p>
            <a:r>
              <a:rPr lang="en-US" dirty="0" smtClean="0"/>
              <a:t>Introduction to Energy</a:t>
            </a:r>
          </a:p>
          <a:p>
            <a:pPr lvl="1"/>
            <a:r>
              <a:rPr lang="en-US" dirty="0"/>
              <a:t>Velocity Mini-</a:t>
            </a:r>
            <a:r>
              <a:rPr lang="en-US" dirty="0" smtClean="0"/>
              <a:t>Lesson</a:t>
            </a:r>
          </a:p>
          <a:p>
            <a:r>
              <a:rPr lang="en-US" dirty="0" smtClean="0"/>
              <a:t>Class Check Point</a:t>
            </a:r>
          </a:p>
          <a:p>
            <a:r>
              <a:rPr lang="en-US" dirty="0" smtClean="0"/>
              <a:t>Recycling Plan Discussion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274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131</TotalTime>
  <Words>783</Words>
  <Application>Microsoft Macintosh PowerPoint</Application>
  <PresentationFormat>On-screen Show (4:3)</PresentationFormat>
  <Paragraphs>130</Paragraphs>
  <Slides>26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ENVIRONMENTAL SCIENCE Catalyst 5/29/14</vt:lpstr>
      <vt:lpstr>Agenda 5/29/14</vt:lpstr>
      <vt:lpstr>WE HAVE 7 DAYS TO GET THROUGH NEW MATERIAL. WE WILL NOW SPEED UP 2x. Confused? Come to after school tutoring. Otherwise, it is a personal problem.</vt:lpstr>
      <vt:lpstr>PowerPoint Presentation</vt:lpstr>
      <vt:lpstr>Environmental Science Gpoints</vt:lpstr>
      <vt:lpstr>Environmental Science  Verbal Drill</vt:lpstr>
      <vt:lpstr>Environmental Science Verbal drill points</vt:lpstr>
      <vt:lpstr>Catalyst 5/6/13</vt:lpstr>
      <vt:lpstr>Agenda 5/6/13</vt:lpstr>
      <vt:lpstr>Objective 5/29/14</vt:lpstr>
      <vt:lpstr>Environmental Science  Verbal Drill</vt:lpstr>
      <vt:lpstr>Lesson 17.1 Energy: An Overview</vt:lpstr>
      <vt:lpstr>What Is Energy?</vt:lpstr>
      <vt:lpstr>Potential and Kinetic Energy</vt:lpstr>
      <vt:lpstr>Potential Energy</vt:lpstr>
      <vt:lpstr>Potential Energy</vt:lpstr>
      <vt:lpstr>What are the different forms of energy?</vt:lpstr>
      <vt:lpstr>Forms of Energy </vt:lpstr>
      <vt:lpstr>Forms of Energy</vt:lpstr>
      <vt:lpstr>Forms of Energy</vt:lpstr>
      <vt:lpstr>Forms of Energy</vt:lpstr>
      <vt:lpstr>Forms of Energy</vt:lpstr>
      <vt:lpstr>Energy Conversion</vt:lpstr>
      <vt:lpstr>Energy Sources</vt:lpstr>
      <vt:lpstr>Energy Use </vt:lpstr>
      <vt:lpstr>CheckPoint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62</cp:revision>
  <dcterms:created xsi:type="dcterms:W3CDTF">2013-05-02T05:06:03Z</dcterms:created>
  <dcterms:modified xsi:type="dcterms:W3CDTF">2014-05-29T07:27:40Z</dcterms:modified>
</cp:coreProperties>
</file>