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7"/>
  </p:notesMasterIdLst>
  <p:sldIdLst>
    <p:sldId id="299" r:id="rId2"/>
    <p:sldId id="300" r:id="rId3"/>
    <p:sldId id="303" r:id="rId4"/>
    <p:sldId id="304" r:id="rId5"/>
    <p:sldId id="305" r:id="rId6"/>
    <p:sldId id="277" r:id="rId7"/>
    <p:sldId id="268" r:id="rId8"/>
    <p:sldId id="269" r:id="rId9"/>
    <p:sldId id="295" r:id="rId10"/>
    <p:sldId id="279" r:id="rId11"/>
    <p:sldId id="270" r:id="rId12"/>
    <p:sldId id="271" r:id="rId13"/>
    <p:sldId id="298" r:id="rId14"/>
    <p:sldId id="289" r:id="rId15"/>
    <p:sldId id="293" r:id="rId16"/>
    <p:sldId id="290" r:id="rId17"/>
    <p:sldId id="294" r:id="rId18"/>
    <p:sldId id="291" r:id="rId19"/>
    <p:sldId id="296" r:id="rId20"/>
    <p:sldId id="297" r:id="rId21"/>
    <p:sldId id="301" r:id="rId22"/>
    <p:sldId id="292" r:id="rId23"/>
    <p:sldId id="306" r:id="rId24"/>
    <p:sldId id="307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08BC-F64D-1346-8621-2D1F833F0A5C}" type="datetimeFigureOut">
              <a:rPr lang="en-US" smtClean="0"/>
              <a:t>5/30/14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96C0-35E8-A34C-A479-840F6B28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D18A7-D072-4B3E-BF12-75E4891D9C9A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78E2-0D07-4100-A3C9-8A3EDD831798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EB466-42D3-411A-AA2D-8AD0BF8E3EA0}" type="slidenum">
              <a:rPr lang="en-US"/>
              <a:pPr/>
              <a:t>11</a:t>
            </a:fld>
            <a:endParaRPr lang="en-US"/>
          </a:p>
        </p:txBody>
      </p:sp>
      <p:sp>
        <p:nvSpPr>
          <p:cNvPr id="163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90662-03FE-41E2-8BC7-533A264E5C6E}" type="slidenum">
              <a:rPr lang="en-US"/>
              <a:pPr/>
              <a:t>12</a:t>
            </a:fld>
            <a:endParaRPr lang="en-US"/>
          </a:p>
        </p:txBody>
      </p:sp>
      <p:sp>
        <p:nvSpPr>
          <p:cNvPr id="165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1040F-3A5F-4EC4-B956-38BC6C873BFE}" type="slidenum">
              <a:rPr lang="en-US"/>
              <a:pPr/>
              <a:t>14</a:t>
            </a:fld>
            <a:endParaRPr lang="en-US"/>
          </a:p>
        </p:txBody>
      </p:sp>
      <p:sp>
        <p:nvSpPr>
          <p:cNvPr id="167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9A504-761C-472C-A16B-033577989797}" type="slidenum">
              <a:rPr lang="en-US"/>
              <a:pPr/>
              <a:t>16</a:t>
            </a:fld>
            <a:endParaRPr lang="en-US"/>
          </a:p>
        </p:txBody>
      </p:sp>
      <p:sp>
        <p:nvSpPr>
          <p:cNvPr id="169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30F88-B44D-4042-A5FD-6AE68C3CF1CA}" type="slidenum">
              <a:rPr lang="en-US"/>
              <a:pPr/>
              <a:t>18</a:t>
            </a:fld>
            <a:endParaRPr lang="en-US"/>
          </a:p>
        </p:txBody>
      </p:sp>
      <p:sp>
        <p:nvSpPr>
          <p:cNvPr id="172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AE4DC-3C9B-491E-AA70-8954F3E29F62}" type="slidenum">
              <a:rPr lang="en-US"/>
              <a:pPr/>
              <a:t>22</a:t>
            </a:fld>
            <a:endParaRPr lang="en-US"/>
          </a:p>
        </p:txBody>
      </p:sp>
      <p:sp>
        <p:nvSpPr>
          <p:cNvPr id="174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417638"/>
            <a:ext cx="9144000" cy="5447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C0181F-5384-964A-9620-06B71DADE7EA}" type="datetimeFigureOut">
              <a:rPr lang="en-US" smtClean="0"/>
              <a:t>5/30/14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A31C70-5BCB-6B47-A977-ABB9849EF7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ofscience.weebly.com/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RARgmEh-L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k-jrbCi7S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SmSNRTU1V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socrative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737" y="291038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b="1" dirty="0" smtClean="0"/>
              <a:t>Catalyst 5/30/14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3737" y="1639161"/>
            <a:ext cx="8970263" cy="50071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800" b="1" dirty="0" smtClean="0"/>
              <a:t>Go on the class website </a:t>
            </a:r>
            <a:r>
              <a:rPr lang="en-US" sz="2800" b="1" dirty="0" smtClean="0">
                <a:hlinkClick r:id="rId2"/>
              </a:rPr>
              <a:t>http://aofscience.weebly.com</a:t>
            </a:r>
            <a:endParaRPr lang="en-US" sz="2800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sz="2800" b="1" dirty="0" smtClean="0"/>
              <a:t>Answer the questions online and press submit. (Don’t have a computer? Grab a CATALYST SHEET IN THE BACK and answer the questions below.)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QUESTION:</a:t>
            </a:r>
          </a:p>
          <a:p>
            <a:pPr marL="493776" indent="-457200">
              <a:buFont typeface="+mj-lt"/>
              <a:buAutoNum type="arabicPeriod"/>
            </a:pPr>
            <a:r>
              <a:rPr lang="en-US" sz="2800" dirty="0" smtClean="0"/>
              <a:t>Read </a:t>
            </a:r>
            <a:r>
              <a:rPr lang="en-US" sz="2800" dirty="0"/>
              <a:t>"Warmer Water Temperature" on page 499 of your textbook. How does global climate change affect the algae in corals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6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00" y="511822"/>
            <a:ext cx="1734431" cy="13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Deposits are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http://www.youtube.com/watch?v=_RARgmEh-</a:t>
            </a:r>
            <a:r>
              <a:rPr lang="en-US" dirty="0" smtClean="0">
                <a:hlinkClick r:id="rId2"/>
              </a:rPr>
              <a:t>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05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" pitchFamily="-123" charset="0"/>
              </a:rPr>
              <a:t>1. Coal</a:t>
            </a:r>
            <a:endParaRPr lang="en-US" b="1" dirty="0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915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Formed from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plant remains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subjected to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high heat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and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pressures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 over millions of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years</a:t>
            </a:r>
            <a:endParaRPr lang="en-US" sz="3200" b="0" dirty="0">
              <a:ea typeface="Osaka" pitchFamily="-123" charset="-128"/>
              <a:cs typeface="Osaka" pitchFamily="-123" charset="-128"/>
            </a:endParaRP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Provides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1/4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of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the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world’s energy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Relatively cheap, easy to process and transport</a:t>
            </a:r>
            <a:endParaRPr lang="en-US" sz="3200" b="0" dirty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9" y="4478338"/>
            <a:ext cx="3306491" cy="23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Coal Mining</a:t>
            </a:r>
            <a:endParaRPr lang="en-US" b="1" dirty="0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6135"/>
            <a:ext cx="9144000" cy="435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381000" y="1371600"/>
            <a:ext cx="3675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Osaka" pitchFamily="-123" charset="-128"/>
                <a:cs typeface="Osaka" pitchFamily="-123" charset="-128"/>
              </a:rPr>
              <a:t>Strip mining:</a:t>
            </a:r>
            <a:r>
              <a:rPr lang="en-US" sz="2400" b="0" dirty="0">
                <a:solidFill>
                  <a:srgbClr val="000000"/>
                </a:solidFill>
                <a:ea typeface="Osaka" pitchFamily="-123" charset="-128"/>
                <a:cs typeface="Osaka" pitchFamily="-123" charset="-128"/>
              </a:rPr>
              <a:t> Overlying rock and soil are removed to access </a:t>
            </a:r>
            <a:r>
              <a:rPr lang="en-US" sz="2400" b="0" dirty="0">
                <a:ea typeface="Osaka" pitchFamily="-123" charset="-128"/>
                <a:cs typeface="Osaka" pitchFamily="-123" charset="-128"/>
              </a:rPr>
              <a:t>coal (safer for miners).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0" y="56261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pitchFamily="-123" charset="0"/>
              <a:buNone/>
            </a:pPr>
            <a:r>
              <a:rPr lang="en-US" sz="2800" dirty="0">
                <a:ea typeface="Osaka" pitchFamily="-123" charset="-128"/>
                <a:cs typeface="Osaka" pitchFamily="-123" charset="-128"/>
              </a:rPr>
              <a:t>Subsurface mining:</a:t>
            </a:r>
            <a:r>
              <a:rPr lang="en-US" sz="2800" b="0" dirty="0">
                <a:ea typeface="Osaka" pitchFamily="-123" charset="-128"/>
                <a:cs typeface="Osaka" pitchFamily="-123" charset="-128"/>
              </a:rPr>
              <a:t> Underground shafts are dug to access coal under Earth’s surface.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http://www.youtube.com/watch?v=Bk-</a:t>
            </a:r>
            <a:r>
              <a:rPr lang="en-US" dirty="0" smtClean="0">
                <a:hlinkClick r:id="rId2"/>
              </a:rPr>
              <a:t>jrbCi7Sc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4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7772400" cy="914400"/>
          </a:xfrm>
        </p:spPr>
        <p:txBody>
          <a:bodyPr/>
          <a:lstStyle/>
          <a:p>
            <a:r>
              <a:rPr lang="en-US" b="1" dirty="0" smtClean="0">
                <a:latin typeface="Arial" pitchFamily="-123" charset="0"/>
              </a:rPr>
              <a:t>2. Oil (Petroleum)</a:t>
            </a:r>
            <a:endParaRPr lang="en-US" b="1" dirty="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28600" y="1007445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Dark, liquid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fossil fuel made up mostly of hydrocarbons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Formed from the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remains of ancient marine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organisms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and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found in underground deposits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Used in fuel for </a:t>
            </a:r>
            <a:r>
              <a:rPr lang="en-US" sz="32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cars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, trucks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,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planes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,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ships</a:t>
            </a:r>
            <a:endParaRPr lang="en-US" sz="3200" b="0" dirty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622800"/>
            <a:ext cx="3251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32533596a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4" y="0"/>
            <a:ext cx="9132756" cy="655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34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Drilling and Refining Oil</a:t>
            </a:r>
            <a:endParaRPr lang="en-US" b="1" dirty="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  <a:p>
            <a:pPr marL="457200" indent="-457200">
              <a:spcBef>
                <a:spcPct val="50000"/>
              </a:spcBef>
              <a:buFont typeface="Times" pitchFamily="-123" charset="0"/>
              <a:buChar char="•"/>
            </a:pP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94581"/>
            <a:ext cx="2895600" cy="40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926" y="1143000"/>
            <a:ext cx="295712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2438400" y="518160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buFontTx/>
              <a:buChar char="•"/>
            </a:pPr>
            <a:r>
              <a:rPr lang="en-US" sz="2000">
                <a:ea typeface="Osaka" pitchFamily="-123" charset="-128"/>
                <a:cs typeface="Osaka" pitchFamily="-123" charset="-128"/>
              </a:rPr>
              <a:t>Primary extraction:</a:t>
            </a:r>
            <a:r>
              <a:rPr lang="en-US" sz="2000" b="0">
                <a:ea typeface="Osaka" pitchFamily="-123" charset="-128"/>
                <a:cs typeface="Osaka" pitchFamily="-123" charset="-128"/>
              </a:rPr>
              <a:t> </a:t>
            </a:r>
            <a:br>
              <a:rPr lang="en-US" sz="2000" b="0">
                <a:ea typeface="Osaka" pitchFamily="-123" charset="-128"/>
                <a:cs typeface="Osaka" pitchFamily="-123" charset="-128"/>
              </a:rPr>
            </a:br>
            <a:r>
              <a:rPr lang="en-US" sz="2000" b="0">
                <a:ea typeface="Osaka" pitchFamily="-123" charset="-128"/>
                <a:cs typeface="Osaka" pitchFamily="-123" charset="-128"/>
              </a:rPr>
              <a:t>Oil flows out of the well, because it is already under pressure.</a:t>
            </a:r>
            <a:endParaRPr lang="en-US" sz="2400" b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5791200" y="5181600"/>
            <a:ext cx="312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buFontTx/>
              <a:buChar char="•"/>
            </a:pPr>
            <a:r>
              <a:rPr lang="en-US" sz="2000" dirty="0">
                <a:ea typeface="Osaka" pitchFamily="-123" charset="-128"/>
                <a:cs typeface="Osaka" pitchFamily="-123" charset="-128"/>
              </a:rPr>
              <a:t>Secondary extraction:</a:t>
            </a:r>
            <a:r>
              <a:rPr lang="en-US" sz="2000" b="0" dirty="0">
                <a:ea typeface="Osaka" pitchFamily="-123" charset="-128"/>
                <a:cs typeface="Osaka" pitchFamily="-123" charset="-128"/>
              </a:rPr>
              <a:t> Increased pressure or injections needed to remove oil</a:t>
            </a:r>
            <a:endParaRPr lang="en-US" sz="2400" b="0" dirty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0" y="1752600"/>
            <a:ext cx="22333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0500" indent="-190500">
              <a:buFontTx/>
              <a:buChar char="•"/>
            </a:pPr>
            <a:r>
              <a:rPr lang="en-US" sz="2400" b="0" dirty="0">
                <a:ea typeface="Osaka" pitchFamily="-123" charset="-128"/>
                <a:cs typeface="Osaka" pitchFamily="-123" charset="-128"/>
              </a:rPr>
              <a:t>After crude oil is extracted from the ground, it is separated into different fuels in a refinery.</a:t>
            </a:r>
          </a:p>
        </p:txBody>
      </p:sp>
    </p:spTree>
    <p:extLst>
      <p:ext uri="{BB962C8B-B14F-4D97-AF65-F5344CB8AC3E}">
        <p14:creationId xmlns:p14="http://schemas.microsoft.com/office/powerpoint/2010/main" val="398702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0SmSNRTU1Vw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Arial" pitchFamily="-123" charset="0"/>
              </a:rPr>
              <a:t>3. Natural </a:t>
            </a:r>
            <a:r>
              <a:rPr lang="en-US" b="1" dirty="0">
                <a:latin typeface="Arial" pitchFamily="-123" charset="0"/>
              </a:rPr>
              <a:t>Gas</a:t>
            </a:r>
            <a:endParaRPr lang="en-US" b="1" dirty="0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Natural gas consists of </a:t>
            </a:r>
            <a:r>
              <a:rPr lang="en-US" sz="3200" b="1" dirty="0" smtClean="0">
                <a:solidFill>
                  <a:srgbClr val="FF0000"/>
                </a:solidFill>
              </a:rPr>
              <a:t>methane gas </a:t>
            </a:r>
            <a:r>
              <a:rPr lang="en-US" sz="3200" dirty="0" smtClean="0"/>
              <a:t>mixed </a:t>
            </a:r>
            <a:r>
              <a:rPr lang="en-US" sz="3200" dirty="0"/>
              <a:t>in with small amounts of other gases.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Often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found above oil or coal </a:t>
            </a:r>
            <a:br>
              <a:rPr lang="en-US" sz="3200" b="0" dirty="0">
                <a:ea typeface="Osaka" pitchFamily="-123" charset="-128"/>
                <a:cs typeface="Osaka" pitchFamily="-123" charset="-128"/>
              </a:rPr>
            </a:br>
            <a:r>
              <a:rPr lang="en-US" sz="3200" b="0" dirty="0">
                <a:ea typeface="Osaka" pitchFamily="-123" charset="-128"/>
                <a:cs typeface="Osaka" pitchFamily="-123" charset="-128"/>
              </a:rPr>
              <a:t>deposits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Much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less polluting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than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coal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or oil and releases </a:t>
            </a:r>
            <a:r>
              <a:rPr lang="en-US" sz="32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more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energy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when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combusted</a:t>
            </a:r>
            <a:endParaRPr lang="en-US" sz="3200" b="0" dirty="0">
              <a:ea typeface="Osaka" pitchFamily="-123" charset="-128"/>
              <a:cs typeface="Osaka" pitchFamily="-123" charset="-128"/>
            </a:endParaRP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Used for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heating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, </a:t>
            </a:r>
            <a:r>
              <a:rPr lang="en-US" sz="3200" b="0" dirty="0" smtClean="0">
                <a:ea typeface="Osaka" pitchFamily="-123" charset="-128"/>
                <a:cs typeface="Osaka" pitchFamily="-123" charset="-128"/>
              </a:rPr>
              <a:t>appliances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(stoves, dryers), </a:t>
            </a:r>
            <a:br>
              <a:rPr lang="en-US" sz="3200" b="0" dirty="0">
                <a:ea typeface="Osaka" pitchFamily="-123" charset="-128"/>
                <a:cs typeface="Osaka" pitchFamily="-123" charset="-128"/>
              </a:rPr>
            </a:br>
            <a:r>
              <a:rPr lang="en-US" sz="3200" b="0" dirty="0">
                <a:ea typeface="Osaka" pitchFamily="-123" charset="-128"/>
                <a:cs typeface="Osaka" pitchFamily="-123" charset="-128"/>
              </a:rPr>
              <a:t>and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making electricity</a:t>
            </a:r>
          </a:p>
        </p:txBody>
      </p:sp>
      <p:pic>
        <p:nvPicPr>
          <p:cNvPr id="171017" name="Picture 9" descr="Tslide 15 nrel 127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631" y="1848616"/>
            <a:ext cx="2014369" cy="1962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35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6" y="1204118"/>
            <a:ext cx="8731594" cy="54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97" y="-103277"/>
            <a:ext cx="7924800" cy="857250"/>
          </a:xfrm>
        </p:spPr>
        <p:txBody>
          <a:bodyPr/>
          <a:lstStyle/>
          <a:p>
            <a:r>
              <a:rPr lang="en-US" b="1" dirty="0" smtClean="0"/>
              <a:t>Agenda 5/30/14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50869"/>
            <a:ext cx="9144000" cy="59925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Catalyst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Announcements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Benchmark dates – </a:t>
            </a:r>
            <a:r>
              <a:rPr lang="en-US" sz="2800" b="1" dirty="0" smtClean="0">
                <a:solidFill>
                  <a:srgbClr val="CCFFCC"/>
                </a:solidFill>
              </a:rPr>
              <a:t>June 10 and June 11.</a:t>
            </a:r>
          </a:p>
          <a:p>
            <a:pPr lvl="1"/>
            <a:r>
              <a:rPr lang="en-US" sz="2800" b="1" dirty="0" smtClean="0"/>
              <a:t>Quiz on Energy on Monday</a:t>
            </a:r>
          </a:p>
          <a:p>
            <a:pPr lvl="1"/>
            <a:r>
              <a:rPr lang="en-US" sz="2800" b="1" dirty="0" smtClean="0"/>
              <a:t>P6: Climate Change Outlines???</a:t>
            </a:r>
          </a:p>
          <a:p>
            <a:pPr lvl="1"/>
            <a:r>
              <a:rPr lang="en-US" sz="2800" b="1" dirty="0" smtClean="0"/>
              <a:t>P10: </a:t>
            </a:r>
            <a:r>
              <a:rPr lang="en-US" sz="2800" b="1" dirty="0" err="1" smtClean="0"/>
              <a:t>Koshland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WebQuest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Infographic</a:t>
            </a:r>
            <a:r>
              <a:rPr lang="en-US" sz="2800" b="1" dirty="0" smtClean="0"/>
              <a:t> – </a:t>
            </a:r>
            <a:r>
              <a:rPr lang="en-US" sz="2800" b="1" dirty="0" smtClean="0"/>
              <a:t>SUBMIT by Monday</a:t>
            </a:r>
            <a:r>
              <a:rPr lang="en-US" sz="2800" b="1" dirty="0" smtClean="0"/>
              <a:t>, June 2.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Verbal </a:t>
            </a:r>
            <a:r>
              <a:rPr lang="en-US" sz="2800" dirty="0">
                <a:solidFill>
                  <a:srgbClr val="FFFFFF"/>
                </a:solidFill>
              </a:rPr>
              <a:t>Drill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Fossil </a:t>
            </a:r>
            <a:r>
              <a:rPr lang="en-US" sz="2800" smtClean="0">
                <a:solidFill>
                  <a:srgbClr val="FFFFFF"/>
                </a:solidFill>
              </a:rPr>
              <a:t>Fuels Discussion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Classwork</a:t>
            </a:r>
          </a:p>
          <a:p>
            <a:r>
              <a:rPr lang="en-US" sz="2800" dirty="0" err="1" smtClean="0">
                <a:solidFill>
                  <a:srgbClr val="FFFFFF"/>
                </a:solidFill>
              </a:rPr>
              <a:t>Socrative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Exit </a:t>
            </a:r>
            <a:r>
              <a:rPr lang="en-US" sz="2800" dirty="0" smtClean="0">
                <a:solidFill>
                  <a:srgbClr val="FFFFFF"/>
                </a:solidFill>
              </a:rPr>
              <a:t>Slip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Reminders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73" y="490339"/>
            <a:ext cx="5794028" cy="60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32533596a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8" y="-113961"/>
            <a:ext cx="9039172" cy="6971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1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0588" y="62274"/>
            <a:ext cx="7772400" cy="914400"/>
          </a:xfrm>
        </p:spPr>
        <p:txBody>
          <a:bodyPr/>
          <a:lstStyle/>
          <a:p>
            <a:r>
              <a:rPr lang="en-US" b="1" dirty="0">
                <a:latin typeface="Arial" pitchFamily="-123" charset="0"/>
              </a:rPr>
              <a:t>Fossil Fuel Supply</a:t>
            </a:r>
            <a:endParaRPr lang="en-US" b="1" dirty="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52400" y="1447800"/>
            <a:ext cx="84582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651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 b="0" dirty="0">
                <a:ea typeface="Osaka" pitchFamily="-123" charset="-128"/>
                <a:cs typeface="Osaka" pitchFamily="-123" charset="-128"/>
              </a:rPr>
              <a:t>Consumption is still rising, but new fossil fuels do not form on a human timescale.</a:t>
            </a:r>
          </a:p>
          <a:p>
            <a:pPr marL="190500" indent="-1651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 b="0" dirty="0">
                <a:ea typeface="Osaka" pitchFamily="-123" charset="-128"/>
                <a:cs typeface="Osaka" pitchFamily="-123" charset="-128"/>
              </a:rPr>
              <a:t>New oil sources—oil sands, oil shale, methane hydrates—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are expensive,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energy-intensive,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and can be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hazardous to obtain.</a:t>
            </a:r>
          </a:p>
          <a:p>
            <a:pPr marL="190500" indent="-1651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 b="0" dirty="0">
                <a:ea typeface="Osaka" pitchFamily="-123" charset="-128"/>
                <a:cs typeface="Osaka" pitchFamily="-123" charset="-128"/>
              </a:rPr>
              <a:t>Coal sources are still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relatively abundant, </a:t>
            </a:r>
            <a:br>
              <a:rPr lang="en-US" sz="2400" b="0" dirty="0">
                <a:ea typeface="Osaka" pitchFamily="-123" charset="-128"/>
                <a:cs typeface="Osaka" pitchFamily="-123" charset="-128"/>
              </a:rPr>
            </a:br>
            <a:r>
              <a:rPr lang="en-US" sz="2400" b="0" dirty="0">
                <a:ea typeface="Osaka" pitchFamily="-123" charset="-128"/>
                <a:cs typeface="Osaka" pitchFamily="-123" charset="-128"/>
              </a:rPr>
              <a:t>but not infinite.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28600" y="5257800"/>
            <a:ext cx="2819400" cy="1447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dirty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 i="1" dirty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 i="1" dirty="0"/>
              <a:t>Some studies </a:t>
            </a:r>
            <a:r>
              <a:rPr lang="en-US" sz="1400" b="0" i="1" dirty="0">
                <a:solidFill>
                  <a:schemeClr val="bg1"/>
                </a:solidFill>
              </a:rPr>
              <a:t>suggest we have extracted nearly half Earth’s oil, and that U.S. coal supplies may last just 130 years.</a:t>
            </a:r>
            <a:endParaRPr lang="en-US" sz="2000" b="0" dirty="0">
              <a:solidFill>
                <a:schemeClr val="bg1"/>
              </a:solidFill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73064" name="Picture 8" descr="0132533596a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00375"/>
            <a:ext cx="5715000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1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149225" y="358775"/>
            <a:ext cx="7585075" cy="1004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orbel" charset="0"/>
              </a:rPr>
              <a:t>During Classwork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663"/>
            <a:ext cx="4800600" cy="54070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Stay focused on the assignments you are given.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Do the questions INDEPENDENTLY (on your own).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Keep the noise level down.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Ask THREE before you ask ME.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You may put earphones on and listen to music quietly as you do your work. (Pick a playlist and stick with it!)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You must finish a certain number of questions</a:t>
            </a:r>
            <a:r>
              <a:rPr lang="en-US" sz="3200" dirty="0" smtClean="0">
                <a:solidFill>
                  <a:schemeClr val="tx1"/>
                </a:solidFill>
              </a:rPr>
              <a:t> (depends on the person) by the end of the period.</a:t>
            </a:r>
          </a:p>
          <a:p>
            <a:pPr marL="0" indent="0">
              <a:buFont typeface="Wingdings" charset="0"/>
              <a:buNone/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4" y="5218371"/>
            <a:ext cx="1639630" cy="16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0"/>
            <a:ext cx="1327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5029200" y="1981200"/>
            <a:ext cx="388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/>
              <a:t>TASK:</a:t>
            </a:r>
          </a:p>
          <a:p>
            <a:pPr eaLnBrk="1" hangingPunct="1"/>
            <a:endParaRPr lang="en-US" sz="3200" b="1" dirty="0"/>
          </a:p>
          <a:p>
            <a:pPr eaLnBrk="1" hangingPunct="1"/>
            <a:r>
              <a:rPr lang="en-US" sz="3200" b="1" i="1" dirty="0" smtClean="0"/>
              <a:t>Chapter 17 Packet  (DO DEFINITIONS FOR HW)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8141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Socrative</a:t>
            </a:r>
            <a:r>
              <a:rPr lang="en-US" dirty="0" smtClean="0"/>
              <a:t> Exit Slip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http://m.socrative.com</a:t>
            </a:r>
            <a:endParaRPr lang="en-US" dirty="0" smtClean="0"/>
          </a:p>
          <a:p>
            <a:r>
              <a:rPr lang="en-US" dirty="0" smtClean="0"/>
              <a:t>Join room #66355</a:t>
            </a:r>
          </a:p>
          <a:p>
            <a:r>
              <a:rPr lang="en-US" dirty="0" smtClean="0"/>
              <a:t>Wait for instructions.</a:t>
            </a:r>
          </a:p>
          <a:p>
            <a:r>
              <a:rPr lang="en-US" dirty="0" smtClean="0"/>
              <a:t>Answer the following questions in the space provided: </a:t>
            </a:r>
            <a:endParaRPr lang="en-US" dirty="0" smtClean="0"/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How do fossi</a:t>
            </a:r>
            <a:r>
              <a:rPr lang="en-US" dirty="0" smtClean="0"/>
              <a:t>l fuels form?</a:t>
            </a:r>
            <a:endParaRPr lang="en-US" dirty="0" smtClean="0"/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Explain the differences between coal, oil, and natural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REMINDERS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0">
              <a:buNone/>
            </a:pPr>
            <a:r>
              <a:rPr lang="en-US" sz="2800" b="1" dirty="0" smtClean="0">
                <a:solidFill>
                  <a:srgbClr val="CCFFCC"/>
                </a:solidFill>
              </a:rPr>
              <a:t>DON’T FORGET YOUR PACKET STAMPS!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Benchmark </a:t>
            </a:r>
            <a:r>
              <a:rPr lang="en-US" sz="2800" dirty="0">
                <a:solidFill>
                  <a:srgbClr val="FFFFFF"/>
                </a:solidFill>
              </a:rPr>
              <a:t>dates – </a:t>
            </a:r>
            <a:r>
              <a:rPr lang="en-US" sz="2800" b="1" dirty="0">
                <a:solidFill>
                  <a:srgbClr val="CCFFCC"/>
                </a:solidFill>
              </a:rPr>
              <a:t>June 10 and June 11.</a:t>
            </a:r>
          </a:p>
          <a:p>
            <a:pPr lvl="1"/>
            <a:r>
              <a:rPr lang="en-US" sz="2800" b="1" dirty="0"/>
              <a:t>Quiz on Energy on Monday</a:t>
            </a:r>
          </a:p>
          <a:p>
            <a:pPr lvl="1"/>
            <a:r>
              <a:rPr lang="en-US" sz="2800" b="1" dirty="0"/>
              <a:t>P6: Climate Change Outlines???</a:t>
            </a:r>
          </a:p>
          <a:p>
            <a:pPr lvl="1"/>
            <a:r>
              <a:rPr lang="en-US" sz="2800" b="1" dirty="0"/>
              <a:t>P10: </a:t>
            </a:r>
            <a:r>
              <a:rPr lang="en-US" sz="2800" b="1" dirty="0" err="1"/>
              <a:t>Koshland</a:t>
            </a:r>
            <a:r>
              <a:rPr lang="en-US" sz="2800" b="1" dirty="0"/>
              <a:t> </a:t>
            </a:r>
            <a:r>
              <a:rPr lang="en-US" sz="2800" b="1" dirty="0" err="1"/>
              <a:t>WebQuest</a:t>
            </a:r>
            <a:r>
              <a:rPr lang="en-US" sz="2800" b="1" dirty="0"/>
              <a:t> and </a:t>
            </a:r>
            <a:r>
              <a:rPr lang="en-US" sz="2800" b="1" dirty="0" err="1"/>
              <a:t>Infographic</a:t>
            </a:r>
            <a:r>
              <a:rPr lang="en-US" sz="2800" b="1" dirty="0"/>
              <a:t> – Monday, June 2.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25088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2513" y="368490"/>
            <a:ext cx="5923093" cy="14138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  <a:ea typeface="ＭＳ Ｐゴシック" charset="0"/>
              </a:rPr>
              <a:t>Environmental Science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Gpoints</a:t>
            </a:r>
            <a:endParaRPr lang="en-US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97904" y="1858481"/>
            <a:ext cx="2801587" cy="38897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 smtClean="0"/>
              <a:t>P6:</a:t>
            </a:r>
            <a:r>
              <a:rPr lang="en-US" sz="2400" b="1" dirty="0"/>
              <a:t> </a:t>
            </a:r>
            <a:r>
              <a:rPr lang="en-US" sz="2400" b="1" dirty="0" smtClean="0"/>
              <a:t>43 </a:t>
            </a:r>
            <a:r>
              <a:rPr lang="en-US" sz="2400" b="1" dirty="0"/>
              <a:t>(on time, neat room</a:t>
            </a:r>
            <a:r>
              <a:rPr lang="en-US" sz="2400" b="1" dirty="0" smtClean="0"/>
              <a:t>, focused)</a:t>
            </a: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r>
              <a:rPr lang="en-US" sz="2400" b="1" dirty="0"/>
              <a:t>P10: </a:t>
            </a:r>
            <a:r>
              <a:rPr lang="en-US" sz="2400" b="1" dirty="0" smtClean="0"/>
              <a:t>43 </a:t>
            </a:r>
            <a:r>
              <a:rPr lang="en-US" sz="2400" b="1" dirty="0"/>
              <a:t>(on time, </a:t>
            </a:r>
            <a:r>
              <a:rPr lang="en-US" sz="2400" b="1" dirty="0" smtClean="0"/>
              <a:t>focused, neat room)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8615" y="1782366"/>
            <a:ext cx="5398983" cy="36873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7800" dirty="0"/>
              <a:t>Your class can earn class points if:</a:t>
            </a:r>
          </a:p>
          <a:p>
            <a:pPr marL="0" indent="0">
              <a:buNone/>
              <a:defRPr/>
            </a:pPr>
            <a:r>
              <a:rPr lang="en-US" sz="7800" dirty="0"/>
              <a:t>	</a:t>
            </a:r>
            <a:r>
              <a:rPr lang="en-US" sz="7800" b="1" i="1" dirty="0"/>
              <a:t>everyone</a:t>
            </a:r>
            <a:r>
              <a:rPr lang="en-US" sz="7800" b="1" dirty="0"/>
              <a:t> </a:t>
            </a:r>
            <a:r>
              <a:rPr lang="en-US" sz="7800" dirty="0"/>
              <a:t>in class:</a:t>
            </a:r>
          </a:p>
          <a:p>
            <a:pPr>
              <a:defRPr/>
            </a:pPr>
            <a:r>
              <a:rPr lang="en-US" sz="7800" dirty="0"/>
              <a:t>Comes to class quietly and on time </a:t>
            </a:r>
          </a:p>
          <a:p>
            <a:pPr>
              <a:defRPr/>
            </a:pPr>
            <a:r>
              <a:rPr lang="en-US" sz="7800" dirty="0"/>
              <a:t>Stays focused and on task during class</a:t>
            </a:r>
          </a:p>
          <a:p>
            <a:pPr>
              <a:defRPr/>
            </a:pPr>
            <a:r>
              <a:rPr lang="en-US" sz="7800" dirty="0"/>
              <a:t>Leaves classroom neat and organized</a:t>
            </a:r>
          </a:p>
          <a:p>
            <a:pPr>
              <a:defRPr/>
            </a:pPr>
            <a:r>
              <a:rPr lang="en-US" sz="7800" dirty="0"/>
              <a:t>Students are teaching other students</a:t>
            </a:r>
          </a:p>
          <a:p>
            <a:pPr>
              <a:defRPr/>
            </a:pPr>
            <a:r>
              <a:rPr lang="en-US" sz="7800" dirty="0"/>
              <a:t>Majority of class participates</a:t>
            </a:r>
          </a:p>
          <a:p>
            <a:pPr>
              <a:defRPr/>
            </a:pPr>
            <a:r>
              <a:rPr lang="en-US" sz="7800" dirty="0"/>
              <a:t>Follows all classroom expectations and procedures</a:t>
            </a:r>
          </a:p>
          <a:p>
            <a:pPr>
              <a:defRPr/>
            </a:pPr>
            <a:r>
              <a:rPr lang="en-US" sz="7800" dirty="0"/>
              <a:t>And more…</a:t>
            </a:r>
            <a:endParaRPr lang="en-US" sz="7800" b="1" dirty="0"/>
          </a:p>
        </p:txBody>
      </p:sp>
    </p:spTree>
    <p:extLst>
      <p:ext uri="{BB962C8B-B14F-4D97-AF65-F5344CB8AC3E}">
        <p14:creationId xmlns:p14="http://schemas.microsoft.com/office/powerpoint/2010/main" val="21479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182" y="387432"/>
            <a:ext cx="9034817" cy="6512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Science </a:t>
            </a:r>
            <a:br>
              <a:rPr lang="en-US" b="1" dirty="0" smtClean="0"/>
            </a:br>
            <a:r>
              <a:rPr lang="en-US" b="1" dirty="0" smtClean="0"/>
              <a:t>Verbal Drill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9181" y="1403369"/>
            <a:ext cx="8775511" cy="14521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" indent="0">
              <a:buNone/>
            </a:pPr>
            <a:endParaRPr lang="en-US" sz="2800" dirty="0"/>
          </a:p>
          <a:p>
            <a:r>
              <a:rPr lang="en-US" sz="2800" dirty="0"/>
              <a:t>You must answer if the toy is passed to you. (Points deducted from your weekly participation grade if you refuse.)</a:t>
            </a:r>
          </a:p>
          <a:p>
            <a:r>
              <a:rPr lang="en-US" sz="2800" dirty="0"/>
              <a:t>If you don’t know the answer, look it up in your notes or </a:t>
            </a:r>
            <a:r>
              <a:rPr lang="en-US" sz="2800" i="1" dirty="0"/>
              <a:t>discuss it</a:t>
            </a:r>
            <a:r>
              <a:rPr lang="en-US" sz="2800" dirty="0"/>
              <a:t> with a classmate. (i.e. don’t just ask for the answer)</a:t>
            </a:r>
          </a:p>
          <a:p>
            <a:r>
              <a:rPr lang="en-US" sz="2800" dirty="0"/>
              <a:t>If the class reaches 25 points, extra points will be given on the next unit exam.</a:t>
            </a:r>
          </a:p>
          <a:p>
            <a:r>
              <a:rPr lang="en-US" sz="2800" dirty="0"/>
              <a:t>The class will have 3 minutes to earn as many points as possible.</a:t>
            </a:r>
          </a:p>
        </p:txBody>
      </p:sp>
    </p:spTree>
    <p:extLst>
      <p:ext uri="{BB962C8B-B14F-4D97-AF65-F5344CB8AC3E}">
        <p14:creationId xmlns:p14="http://schemas.microsoft.com/office/powerpoint/2010/main" val="3311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05740" y="2766060"/>
            <a:ext cx="4318254" cy="2619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Period 6:</a:t>
            </a:r>
          </a:p>
          <a:p>
            <a:pPr marL="3429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en-US" b="1" dirty="0" smtClean="0"/>
              <a:t>     </a:t>
            </a:r>
            <a:r>
              <a:rPr lang="en-US" b="1" dirty="0" smtClean="0"/>
              <a:t>61</a:t>
            </a:r>
            <a:r>
              <a:rPr lang="en-US" b="1" dirty="0" smtClean="0">
                <a:solidFill>
                  <a:schemeClr val="tx1"/>
                </a:solidFill>
              </a:rPr>
              <a:t>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29200" y="2766060"/>
            <a:ext cx="3261181" cy="2619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Period </a:t>
            </a:r>
            <a:r>
              <a:rPr lang="en-US" b="1" dirty="0" smtClean="0">
                <a:solidFill>
                  <a:schemeClr val="tx1"/>
                </a:solidFill>
              </a:rPr>
              <a:t>10: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59</a:t>
            </a:r>
            <a:r>
              <a:rPr lang="en-US" b="1" dirty="0" smtClean="0">
                <a:solidFill>
                  <a:schemeClr val="tx1"/>
                </a:solidFill>
              </a:rPr>
              <a:t>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Environmental Science Verbal Drill </a:t>
            </a:r>
            <a:r>
              <a:rPr lang="en-US" b="1" dirty="0"/>
              <a:t>P</a:t>
            </a:r>
            <a:r>
              <a:rPr lang="en-US" b="1" dirty="0" smtClean="0"/>
              <a:t>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0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89" y="237424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5/30/14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465526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Explain how fossil fuels are formed.</a:t>
            </a:r>
          </a:p>
          <a:p>
            <a:r>
              <a:rPr lang="en-US" dirty="0" smtClean="0"/>
              <a:t>Describe the uses of oil and how it is extracted.</a:t>
            </a:r>
          </a:p>
          <a:p>
            <a:r>
              <a:rPr lang="en-US" sz="3200" dirty="0" smtClean="0"/>
              <a:t>Describe the characteristics and uses of natural gases.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3" name="Picture 47" descr="Tslide 9 nrel 06989 copy"/>
          <p:cNvPicPr>
            <a:picLocks noChangeAspect="1" noChangeArrowheads="1"/>
          </p:cNvPicPr>
          <p:nvPr/>
        </p:nvPicPr>
        <p:blipFill>
          <a:blip r:embed="rId3"/>
          <a:srcRect l="400" t="3075"/>
          <a:stretch>
            <a:fillRect/>
          </a:stretch>
        </p:blipFill>
        <p:spPr bwMode="auto">
          <a:xfrm>
            <a:off x="98425" y="1106488"/>
            <a:ext cx="8969375" cy="5675312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533400" y="47802"/>
            <a:ext cx="8610600" cy="2301240"/>
          </a:xfrm>
        </p:spPr>
        <p:txBody>
          <a:bodyPr/>
          <a:lstStyle/>
          <a:p>
            <a:r>
              <a:rPr lang="en-US" dirty="0"/>
              <a:t>Lesson 17.2  Fossil Fuels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638800"/>
            <a:ext cx="4114800" cy="685800"/>
          </a:xfrm>
          <a:ln/>
        </p:spPr>
        <p:txBody>
          <a:bodyPr/>
          <a:lstStyle/>
          <a:p>
            <a:r>
              <a:rPr lang="en-US"/>
              <a:t>One quarter of global coal reserves are found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54521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latin typeface="Arial" pitchFamily="-123" charset="0"/>
              </a:rPr>
              <a:t>Fossil Fuels</a:t>
            </a:r>
            <a:endParaRPr lang="en-US" b="1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304800" y="1654175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Include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coal, oil</a:t>
            </a:r>
            <a:r>
              <a:rPr lang="en-US" sz="32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,</a:t>
            </a:r>
            <a:r>
              <a:rPr lang="en-US" sz="3200" dirty="0" smtClean="0">
                <a:ea typeface="Osaka" pitchFamily="-123" charset="-128"/>
                <a:cs typeface="Osaka" pitchFamily="-123" charset="-128"/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natural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gas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Formed from the </a:t>
            </a:r>
            <a:r>
              <a:rPr lang="en-US" sz="3200" b="1" dirty="0">
                <a:solidFill>
                  <a:srgbClr val="FF0000"/>
                </a:solidFill>
                <a:ea typeface="Osaka" pitchFamily="-123" charset="-128"/>
                <a:cs typeface="Osaka" pitchFamily="-123" charset="-128"/>
              </a:rPr>
              <a:t>remains of organisms </a:t>
            </a:r>
            <a:r>
              <a:rPr lang="en-US" sz="3200" b="0" dirty="0">
                <a:ea typeface="Osaka" pitchFamily="-123" charset="-128"/>
                <a:cs typeface="Osaka" pitchFamily="-123" charset="-128"/>
              </a:rPr>
              <a:t>over millions of years</a:t>
            </a:r>
          </a:p>
          <a:p>
            <a:pPr marL="190500" indent="-1905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3200" b="0" dirty="0">
                <a:ea typeface="Osaka" pitchFamily="-123" charset="-128"/>
                <a:cs typeface="Osaka" pitchFamily="-123" charset="-128"/>
              </a:rPr>
              <a:t>Different conditions produce different fossil fuels</a:t>
            </a:r>
          </a:p>
        </p:txBody>
      </p:sp>
      <p:sp>
        <p:nvSpPr>
          <p:cNvPr id="26857" name="Rectangle 233"/>
          <p:cNvSpPr>
            <a:spLocks noChangeArrowheads="1"/>
          </p:cNvSpPr>
          <p:nvPr/>
        </p:nvSpPr>
        <p:spPr bwMode="auto">
          <a:xfrm>
            <a:off x="6553200" y="5257800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Verdana" pitchFamily="-123" charset="0"/>
              </a:rPr>
              <a:t>A front loader </a:t>
            </a:r>
            <a:br>
              <a:rPr lang="en-US" sz="1400" b="0">
                <a:solidFill>
                  <a:srgbClr val="000000"/>
                </a:solidFill>
                <a:latin typeface="Verdana" pitchFamily="-123" charset="0"/>
              </a:rPr>
            </a:br>
            <a:r>
              <a:rPr lang="en-US" sz="1400" b="0">
                <a:solidFill>
                  <a:srgbClr val="000000"/>
                </a:solidFill>
                <a:latin typeface="Verdana" pitchFamily="-123" charset="0"/>
              </a:rPr>
              <a:t>piles coal at a steam station in Dunkirk,</a:t>
            </a:r>
            <a:br>
              <a:rPr lang="en-US" sz="1400" b="0">
                <a:solidFill>
                  <a:srgbClr val="000000"/>
                </a:solidFill>
                <a:latin typeface="Verdana" pitchFamily="-123" charset="0"/>
              </a:rPr>
            </a:br>
            <a:r>
              <a:rPr lang="en-US" sz="1400" b="0">
                <a:solidFill>
                  <a:srgbClr val="000000"/>
                </a:solidFill>
                <a:latin typeface="Verdana" pitchFamily="-123" charset="0"/>
              </a:rPr>
              <a:t>New York.</a:t>
            </a:r>
          </a:p>
        </p:txBody>
      </p:sp>
      <p:pic>
        <p:nvPicPr>
          <p:cNvPr id="26858" name="Picture 234" descr="Tslide 10 nrel 0673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3605" y="4302774"/>
            <a:ext cx="3400622" cy="226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32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33724751a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700"/>
            <a:ext cx="8991600" cy="65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37267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754</TotalTime>
  <Words>805</Words>
  <Application>Microsoft Macintosh PowerPoint</Application>
  <PresentationFormat>On-screen Show (4:3)</PresentationFormat>
  <Paragraphs>125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ENVIRONMENTAL SCIENCE Catalyst 5/30/14</vt:lpstr>
      <vt:lpstr>Agenda 5/30/14</vt:lpstr>
      <vt:lpstr>Environmental Science Gpoints</vt:lpstr>
      <vt:lpstr>Environmental Science  Verbal Drill</vt:lpstr>
      <vt:lpstr>Environmental Science Verbal Drill Points</vt:lpstr>
      <vt:lpstr>Objective 5/30/14</vt:lpstr>
      <vt:lpstr>Lesson 17.2  Fossil Fuels</vt:lpstr>
      <vt:lpstr>Fossil Fuels</vt:lpstr>
      <vt:lpstr>PowerPoint Presentation</vt:lpstr>
      <vt:lpstr>How Deposits are Formed</vt:lpstr>
      <vt:lpstr>1. Coal</vt:lpstr>
      <vt:lpstr>Coal Mining</vt:lpstr>
      <vt:lpstr>Coal Mining</vt:lpstr>
      <vt:lpstr>2. Oil (Petroleum)</vt:lpstr>
      <vt:lpstr>PowerPoint Presentation</vt:lpstr>
      <vt:lpstr>Drilling and Refining Oil</vt:lpstr>
      <vt:lpstr>Oil Well</vt:lpstr>
      <vt:lpstr>3. Natural Gas</vt:lpstr>
      <vt:lpstr>PowerPoint Presentation</vt:lpstr>
      <vt:lpstr>PowerPoint Presentation</vt:lpstr>
      <vt:lpstr>PowerPoint Presentation</vt:lpstr>
      <vt:lpstr>Fossil Fuel Supply</vt:lpstr>
      <vt:lpstr>During Classwork Time</vt:lpstr>
      <vt:lpstr>Socrative Exit Slip</vt:lpstr>
      <vt:lpstr>REMINDERS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50</cp:revision>
  <dcterms:created xsi:type="dcterms:W3CDTF">2013-05-07T03:15:00Z</dcterms:created>
  <dcterms:modified xsi:type="dcterms:W3CDTF">2014-05-30T12:19:42Z</dcterms:modified>
</cp:coreProperties>
</file>