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3" r:id="rId3"/>
    <p:sldId id="284" r:id="rId4"/>
    <p:sldId id="265" r:id="rId5"/>
    <p:sldId id="286" r:id="rId6"/>
    <p:sldId id="272" r:id="rId7"/>
    <p:sldId id="268" r:id="rId8"/>
    <p:sldId id="270" r:id="rId9"/>
    <p:sldId id="259" r:id="rId10"/>
    <p:sldId id="271" r:id="rId11"/>
    <p:sldId id="258" r:id="rId12"/>
    <p:sldId id="260" r:id="rId13"/>
    <p:sldId id="276" r:id="rId14"/>
    <p:sldId id="277" r:id="rId15"/>
    <p:sldId id="278" r:id="rId16"/>
    <p:sldId id="263" r:id="rId17"/>
    <p:sldId id="279" r:id="rId18"/>
    <p:sldId id="281" r:id="rId19"/>
    <p:sldId id="285" r:id="rId20"/>
    <p:sldId id="282" r:id="rId21"/>
    <p:sldId id="280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E7B7-E0BC-B648-9476-38404171C265}" type="datetimeFigureOut">
              <a:rPr lang="en-US" smtClean="0"/>
              <a:t>5/27/13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2439-CC86-1848-B18D-CA09F612C1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E7B7-E0BC-B648-9476-38404171C265}" type="datetimeFigureOut">
              <a:rPr lang="en-US" smtClean="0"/>
              <a:t>5/27/13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2439-CC86-1848-B18D-CA09F612C1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7EE7B7-E0BC-B648-9476-38404171C265}" type="datetimeFigureOut">
              <a:rPr lang="en-US" smtClean="0"/>
              <a:t>5/27/13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2439-CC86-1848-B18D-CA09F612C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7EE7B7-E0BC-B648-9476-38404171C265}" type="datetimeFigureOut">
              <a:rPr lang="en-US" smtClean="0"/>
              <a:t>5/27/13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2439-CC86-1848-B18D-CA09F612C1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7EE7B7-E0BC-B648-9476-38404171C265}" type="datetimeFigureOut">
              <a:rPr lang="en-US" smtClean="0"/>
              <a:t>5/27/13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2439-CC86-1848-B18D-CA09F612C1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E7B7-E0BC-B648-9476-38404171C265}" type="datetimeFigureOut">
              <a:rPr lang="en-US" smtClean="0"/>
              <a:t>5/27/13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2439-CC86-1848-B18D-CA09F612C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E7B7-E0BC-B648-9476-38404171C265}" type="datetimeFigureOut">
              <a:rPr lang="en-US" smtClean="0"/>
              <a:t>5/27/13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2439-CC86-1848-B18D-CA09F612C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E7B7-E0BC-B648-9476-38404171C265}" type="datetimeFigureOut">
              <a:rPr lang="en-US" smtClean="0"/>
              <a:t>5/27/13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2439-CC86-1848-B18D-CA09F612C1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E7B7-E0BC-B648-9476-38404171C265}" type="datetimeFigureOut">
              <a:rPr lang="en-US" smtClean="0"/>
              <a:t>5/27/13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2439-CC86-1848-B18D-CA09F612C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7EE7B7-E0BC-B648-9476-38404171C265}" type="datetimeFigureOut">
              <a:rPr lang="en-US" smtClean="0"/>
              <a:t>5/27/13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152439-CC86-1848-B18D-CA09F612C1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E7B7-E0BC-B648-9476-38404171C265}" type="datetimeFigureOut">
              <a:rPr lang="en-US" smtClean="0"/>
              <a:t>5/27/13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2439-CC86-1848-B18D-CA09F612C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E7B7-E0BC-B648-9476-38404171C265}" type="datetimeFigureOut">
              <a:rPr lang="en-US" smtClean="0"/>
              <a:t>5/27/13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2439-CC86-1848-B18D-CA09F612C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E7B7-E0BC-B648-9476-38404171C265}" type="datetimeFigureOut">
              <a:rPr lang="en-US" smtClean="0"/>
              <a:t>5/27/13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2439-CC86-1848-B18D-CA09F612C1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E7B7-E0BC-B648-9476-38404171C265}" type="datetimeFigureOut">
              <a:rPr lang="en-US" smtClean="0"/>
              <a:t>5/27/13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2439-CC86-1848-B18D-CA09F612C1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E7B7-E0BC-B648-9476-38404171C265}" type="datetimeFigureOut">
              <a:rPr lang="en-US" smtClean="0"/>
              <a:t>5/27/13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2439-CC86-1848-B18D-CA09F612C1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E7B7-E0BC-B648-9476-38404171C265}" type="datetimeFigureOut">
              <a:rPr lang="en-US" smtClean="0"/>
              <a:t>5/27/13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2439-CC86-1848-B18D-CA09F612C1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7EE7B7-E0BC-B648-9476-38404171C265}" type="datetimeFigureOut">
              <a:rPr lang="en-US" smtClean="0"/>
              <a:t>5/27/13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152439-CC86-1848-B18D-CA09F612C1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utierrezbr@elizabeth.k12.nj.u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Catalyst 5/23/13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0374" y="1363079"/>
            <a:ext cx="8973626" cy="421315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Consider the burning of glucose, a type of sugar we desperately need to survive:</a:t>
            </a:r>
          </a:p>
          <a:p>
            <a:pPr marL="0" indent="0">
              <a:buNone/>
            </a:pPr>
            <a:r>
              <a:rPr lang="en-US" sz="3200" dirty="0" smtClean="0"/>
              <a:t> C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 +  6O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/>
              </a:rPr>
              <a:t>    CO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 +   H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O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sym typeface="Wingdings"/>
              </a:rPr>
              <a:t>How many grams of water will be produced from 2.5 moles of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?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Express 5.3 </a:t>
            </a:r>
            <a:r>
              <a:rPr lang="en-US" sz="3200" dirty="0" err="1" smtClean="0"/>
              <a:t>atm</a:t>
            </a:r>
            <a:r>
              <a:rPr lang="en-US" sz="3200" dirty="0" smtClean="0"/>
              <a:t> in </a:t>
            </a:r>
            <a:r>
              <a:rPr lang="en-US" sz="3200" dirty="0" err="1" smtClean="0"/>
              <a:t>Torr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 smtClean="0">
              <a:sym typeface="Wingdings"/>
            </a:endParaRPr>
          </a:p>
          <a:p>
            <a:pPr marL="457200" indent="-457200">
              <a:buAutoNum type="arabicPeriod"/>
            </a:pPr>
            <a:endParaRPr lang="en-US" sz="32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51138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 you think will happen to the can?</a:t>
            </a:r>
            <a:endParaRPr lang="en-US" b="1" dirty="0"/>
          </a:p>
        </p:txBody>
      </p:sp>
      <p:pic>
        <p:nvPicPr>
          <p:cNvPr id="4" name="Crushing a Soda Can Gay-Lussacs Law - Mr. Mulic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000" y="1931995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Gay-Lussac’s Law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76849" y="2784475"/>
            <a:ext cx="3767328" cy="32527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Looks familiar?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" y="2153048"/>
            <a:ext cx="5173146" cy="4537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695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Gay-Lussac’s Law Formula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9396" y="2369902"/>
            <a:ext cx="8547404" cy="396532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Mathematically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698491"/>
              </p:ext>
            </p:extLst>
          </p:nvPr>
        </p:nvGraphicFramePr>
        <p:xfrm>
          <a:off x="2741457" y="3095302"/>
          <a:ext cx="3716385" cy="32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3" imgW="495300" imgH="431800" progId="Equation.3">
                  <p:embed/>
                </p:oleObj>
              </mc:Choice>
              <mc:Fallback>
                <p:oleObj name="Equation" r:id="rId3" imgW="495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1457" y="3095302"/>
                        <a:ext cx="3716385" cy="323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93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for some algebra…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971198"/>
            <a:ext cx="8228013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Gas Laws calculations will be the only chapter that I will allow you to “cross multiply.”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780243"/>
            <a:ext cx="8228013" cy="106680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00"/>
                </a:solidFill>
              </a:rPr>
              <a:t>When are you allowed to cross multiply?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007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Gay-Lussac’s Law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9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2016"/>
            <a:ext cx="9144000" cy="1143000"/>
          </a:xfrm>
        </p:spPr>
        <p:txBody>
          <a:bodyPr/>
          <a:lstStyle/>
          <a:p>
            <a:r>
              <a:rPr lang="en-US" sz="2600" i="1" dirty="0"/>
              <a:t>Example#1</a:t>
            </a:r>
            <a:r>
              <a:rPr lang="en-US" sz="2600" dirty="0"/>
              <a:t>. The gas in a container is at a pressure of 3.00 </a:t>
            </a:r>
            <a:r>
              <a:rPr lang="en-US" sz="2600" dirty="0" err="1"/>
              <a:t>atm</a:t>
            </a:r>
            <a:r>
              <a:rPr lang="en-US" sz="2600" dirty="0"/>
              <a:t> at 25 degrees Celsius. Directions on the container warn the user not to keep it in a place where the temperature exceeds 52 degrees Celsius. What would the gas pressure in the container be at 52 degrees Celsius?</a:t>
            </a:r>
            <a:br>
              <a:rPr lang="en-US" sz="2600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70543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Gay-Lussac’s Law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5600"/>
            <a:ext cx="9144000" cy="4673973"/>
          </a:xfrm>
        </p:spPr>
        <p:txBody>
          <a:bodyPr>
            <a:noAutofit/>
          </a:bodyPr>
          <a:lstStyle/>
          <a:p>
            <a:r>
              <a:rPr lang="en-US" sz="2800" i="1" dirty="0"/>
              <a:t>Example#2</a:t>
            </a:r>
            <a:r>
              <a:rPr lang="en-US" sz="2800" dirty="0"/>
              <a:t>. A sample of helium gas has a pressure of 1.20 </a:t>
            </a:r>
            <a:r>
              <a:rPr lang="en-US" sz="2800" dirty="0" err="1"/>
              <a:t>atm</a:t>
            </a:r>
            <a:r>
              <a:rPr lang="en-US" sz="2800" dirty="0"/>
              <a:t> at 22 degrees Celsius. At what Celsius temperature, will the helium reach a pressure of 2.00 </a:t>
            </a:r>
            <a:r>
              <a:rPr lang="en-US" sz="2800" dirty="0" err="1"/>
              <a:t>atm</a:t>
            </a:r>
            <a:r>
              <a:rPr lang="en-US" sz="2800" dirty="0"/>
              <a:t>, assuming constant volume? </a:t>
            </a:r>
            <a:r>
              <a:rPr lang="en-US" sz="2800" strike="dblStrike" dirty="0"/>
              <a:t>(Because this asks for temperature in Celsius, you do not need to convert the given temperature to Kelvin.</a:t>
            </a:r>
            <a:r>
              <a:rPr lang="en-US" sz="2800" strike="dblStrike" dirty="0" smtClean="0"/>
              <a:t>) </a:t>
            </a: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What’s written in parentheses is NOT correct. Please cross it out!!!</a:t>
            </a:r>
            <a:r>
              <a:rPr lang="en-US" sz="2600" b="1" i="1" dirty="0">
                <a:solidFill>
                  <a:srgbClr val="FF0000"/>
                </a:solidFill>
              </a:rPr>
              <a:t> </a:t>
            </a:r>
            <a:endParaRPr lang="en-US" sz="26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 smtClean="0"/>
              <a:t>IMPORTANT</a:t>
            </a:r>
            <a:r>
              <a:rPr lang="en-US" sz="2600" dirty="0"/>
              <a:t>: When doing calculations using ANY of the gas laws, you must use Kelvin as your unit for temperature!!! </a:t>
            </a:r>
          </a:p>
        </p:txBody>
      </p:sp>
    </p:spTree>
    <p:extLst>
      <p:ext uri="{BB962C8B-B14F-4D97-AF65-F5344CB8AC3E}">
        <p14:creationId xmlns:p14="http://schemas.microsoft.com/office/powerpoint/2010/main" val="24502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/>
              <a:t>Example#2</a:t>
            </a:r>
            <a:r>
              <a:rPr lang="en-US" sz="2800" dirty="0"/>
              <a:t>. A sample of helium gas has a pressure of 1.20 </a:t>
            </a:r>
            <a:r>
              <a:rPr lang="en-US" sz="2800" dirty="0" err="1"/>
              <a:t>atm</a:t>
            </a:r>
            <a:r>
              <a:rPr lang="en-US" sz="2800" dirty="0"/>
              <a:t> at 22 degrees Celsius. At what Celsius temperature, will the helium reach a pressure of 2.00 </a:t>
            </a:r>
            <a:r>
              <a:rPr lang="en-US" sz="2800" dirty="0" err="1"/>
              <a:t>atm</a:t>
            </a:r>
            <a:r>
              <a:rPr lang="en-US" sz="2800" dirty="0"/>
              <a:t>, assuming constant volume?</a:t>
            </a:r>
          </a:p>
        </p:txBody>
      </p:sp>
    </p:spTree>
    <p:extLst>
      <p:ext uri="{BB962C8B-B14F-4D97-AF65-F5344CB8AC3E}">
        <p14:creationId xmlns:p14="http://schemas.microsoft.com/office/powerpoint/2010/main" val="277457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75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Buddy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56" y="2394435"/>
            <a:ext cx="8656618" cy="399175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Choose a partner next to you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Create at least 3 questions from the material we have covered in this unit on Notability (or piece of paper). Try to stump your partner!</a:t>
            </a:r>
          </a:p>
          <a:p>
            <a:r>
              <a:rPr lang="en-US" sz="3200" dirty="0" smtClean="0"/>
              <a:t>Swap questions and do your best to answer them.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284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8498"/>
            <a:ext cx="8229600" cy="1143000"/>
          </a:xfrm>
        </p:spPr>
        <p:txBody>
          <a:bodyPr/>
          <a:lstStyle/>
          <a:p>
            <a:pPr marL="0" indent="0" algn="l"/>
            <a:r>
              <a:rPr lang="en-US" sz="2800" dirty="0"/>
              <a:t>Consider the burning of glucose, a type of sugar we desperately need to survive:</a:t>
            </a:r>
            <a:br>
              <a:rPr lang="en-US" sz="2800" dirty="0"/>
            </a:br>
            <a:r>
              <a:rPr lang="en-US" sz="2800" dirty="0"/>
              <a:t> C</a:t>
            </a:r>
            <a:r>
              <a:rPr lang="en-US" sz="2800" baseline="-25000" dirty="0"/>
              <a:t>6</a:t>
            </a:r>
            <a:r>
              <a:rPr lang="en-US" sz="2800" dirty="0"/>
              <a:t>H</a:t>
            </a:r>
            <a:r>
              <a:rPr lang="en-US" sz="2800" baseline="-25000" dirty="0"/>
              <a:t>12</a:t>
            </a:r>
            <a:r>
              <a:rPr lang="en-US" sz="2800" dirty="0"/>
              <a:t>O</a:t>
            </a:r>
            <a:r>
              <a:rPr lang="en-US" sz="2800" baseline="-25000" dirty="0"/>
              <a:t>6</a:t>
            </a:r>
            <a:r>
              <a:rPr lang="en-US" sz="2800" dirty="0"/>
              <a:t> +  6O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>
                <a:sym typeface="Wingdings"/>
              </a:rPr>
              <a:t>    CO</a:t>
            </a:r>
            <a:r>
              <a:rPr lang="en-US" sz="2800" baseline="-25000" dirty="0">
                <a:sym typeface="Wingdings"/>
              </a:rPr>
              <a:t>2</a:t>
            </a:r>
            <a:r>
              <a:rPr lang="en-US" sz="2800" dirty="0">
                <a:sym typeface="Wingdings"/>
              </a:rPr>
              <a:t> +   H</a:t>
            </a:r>
            <a:r>
              <a:rPr lang="en-US" sz="2800" baseline="-25000" dirty="0">
                <a:sym typeface="Wingdings"/>
              </a:rPr>
              <a:t>2</a:t>
            </a:r>
            <a:r>
              <a:rPr lang="en-US" sz="2800" dirty="0">
                <a:sym typeface="Wingdings"/>
              </a:rPr>
              <a:t>O</a:t>
            </a:r>
            <a:br>
              <a:rPr lang="en-US" sz="2800" dirty="0">
                <a:sym typeface="Wingdings"/>
              </a:rPr>
            </a:br>
            <a:r>
              <a:rPr lang="en-US" sz="2800" dirty="0">
                <a:sym typeface="Wingdings"/>
              </a:rPr>
              <a:t>How many grams of water will be produced from 2.5 </a:t>
            </a:r>
            <a:r>
              <a:rPr lang="en-US" sz="2800" dirty="0">
                <a:solidFill>
                  <a:schemeClr val="tx1"/>
                </a:solidFill>
                <a:sym typeface="Wingdings"/>
              </a:rPr>
              <a:t>moles of </a:t>
            </a:r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en-US" sz="2800" baseline="-25000" dirty="0">
                <a:solidFill>
                  <a:schemeClr val="tx1"/>
                </a:solidFill>
              </a:rPr>
              <a:t>6</a:t>
            </a:r>
            <a:r>
              <a:rPr lang="en-US" sz="2800" dirty="0">
                <a:solidFill>
                  <a:schemeClr val="tx1"/>
                </a:solidFill>
              </a:rPr>
              <a:t>H</a:t>
            </a:r>
            <a:r>
              <a:rPr lang="en-US" sz="2800" baseline="-25000" dirty="0">
                <a:solidFill>
                  <a:schemeClr val="tx1"/>
                </a:solidFill>
              </a:rPr>
              <a:t>12</a:t>
            </a:r>
            <a:r>
              <a:rPr lang="en-US" sz="2800" dirty="0">
                <a:solidFill>
                  <a:schemeClr val="tx1"/>
                </a:solidFill>
              </a:rPr>
              <a:t>O</a:t>
            </a:r>
            <a:r>
              <a:rPr lang="en-US" sz="2800" baseline="-25000" dirty="0">
                <a:solidFill>
                  <a:schemeClr val="tx1"/>
                </a:solidFill>
              </a:rPr>
              <a:t>6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089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75"/>
            <a:ext cx="8229600" cy="1143000"/>
          </a:xfrm>
        </p:spPr>
        <p:txBody>
          <a:bodyPr/>
          <a:lstStyle/>
          <a:p>
            <a:r>
              <a:rPr lang="en-US" b="1" dirty="0" smtClean="0"/>
              <a:t>Summary of Gas Laws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440641"/>
              </p:ext>
            </p:extLst>
          </p:nvPr>
        </p:nvGraphicFramePr>
        <p:xfrm>
          <a:off x="205430" y="1792697"/>
          <a:ext cx="8938570" cy="4817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9285"/>
                <a:gridCol w="4469285"/>
              </a:tblGrid>
              <a:tr h="16059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Boyle’s Law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  <a:tr h="16059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Charles’ Law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16059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Gay-Lussac’s Law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123664"/>
              </p:ext>
            </p:extLst>
          </p:nvPr>
        </p:nvGraphicFramePr>
        <p:xfrm>
          <a:off x="5098415" y="2166176"/>
          <a:ext cx="3049785" cy="971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8415" y="2166176"/>
                        <a:ext cx="3049785" cy="971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56725"/>
              </p:ext>
            </p:extLst>
          </p:nvPr>
        </p:nvGraphicFramePr>
        <p:xfrm>
          <a:off x="5527954" y="5020995"/>
          <a:ext cx="1904902" cy="1660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5" imgW="495300" imgH="431800" progId="Equation.3">
                  <p:embed/>
                </p:oleObj>
              </mc:Choice>
              <mc:Fallback>
                <p:oleObj name="Equation" r:id="rId5" imgW="495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27954" y="5020995"/>
                        <a:ext cx="1904902" cy="1660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667022"/>
              </p:ext>
            </p:extLst>
          </p:nvPr>
        </p:nvGraphicFramePr>
        <p:xfrm>
          <a:off x="5680354" y="3360311"/>
          <a:ext cx="1904902" cy="1660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7" imgW="495300" imgH="431800" progId="Equation.3">
                  <p:embed/>
                </p:oleObj>
              </mc:Choice>
              <mc:Fallback>
                <p:oleObj name="Equation" r:id="rId7" imgW="495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80354" y="3360311"/>
                        <a:ext cx="1904902" cy="1660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848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78" y="358163"/>
            <a:ext cx="7584452" cy="1005679"/>
          </a:xfrm>
        </p:spPr>
        <p:txBody>
          <a:bodyPr/>
          <a:lstStyle/>
          <a:p>
            <a:r>
              <a:rPr lang="en-US" dirty="0" smtClean="0"/>
              <a:t>During Classwork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3842"/>
            <a:ext cx="9144000" cy="5613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Stay focused on the assignments you are given.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Do the questions INDEPENDENTLY (on your own).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Keep the noise level down.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Ask THREE before you ask ME.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You may put earphones on and listen to music quietly as you do your work.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0000"/>
                </a:solidFill>
              </a:rPr>
              <a:t>You must finish a certain number of questions</a:t>
            </a:r>
            <a:r>
              <a:rPr lang="en-US" sz="3200" dirty="0" smtClean="0">
                <a:solidFill>
                  <a:srgbClr val="000000"/>
                </a:solidFill>
              </a:rPr>
              <a:t> (depends on the person) by the end of the period.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DO NOT FORGET YOUR STAMPS! </a:t>
            </a:r>
            <a:r>
              <a:rPr lang="en-US" dirty="0" smtClean="0">
                <a:solidFill>
                  <a:srgbClr val="000000"/>
                </a:solidFill>
              </a:rPr>
              <a:t>You cannot get them once you leave the class.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046" y="25921"/>
            <a:ext cx="1144954" cy="145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335" y="2423547"/>
            <a:ext cx="1476196" cy="1476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731" y="2423547"/>
            <a:ext cx="1327862" cy="129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0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" y="0"/>
            <a:ext cx="8913813" cy="914400"/>
          </a:xfrm>
        </p:spPr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60" y="1891753"/>
            <a:ext cx="9130965" cy="619466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/>
              <a:t>QUIETLY and INDEPENDENTLY answer the following on </a:t>
            </a:r>
            <a:r>
              <a:rPr lang="en-US" sz="2800" b="1" dirty="0">
                <a:solidFill>
                  <a:srgbClr val="3366FF"/>
                </a:solidFill>
              </a:rPr>
              <a:t>Notability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email</a:t>
            </a:r>
            <a:r>
              <a:rPr lang="en-US" sz="2800" dirty="0"/>
              <a:t> it to </a:t>
            </a:r>
            <a:r>
              <a:rPr lang="en-US" sz="2800" dirty="0">
                <a:hlinkClick r:id="rId2"/>
              </a:rPr>
              <a:t>gutierrezbr@elizabeth.k12.nj.us</a:t>
            </a:r>
            <a:r>
              <a:rPr lang="en-US" sz="2800" dirty="0"/>
              <a:t> with “</a:t>
            </a:r>
            <a:r>
              <a:rPr lang="en-US" sz="2800" dirty="0" smtClean="0"/>
              <a:t>p6 </a:t>
            </a:r>
            <a:r>
              <a:rPr lang="en-US" sz="2800" dirty="0"/>
              <a:t>ES </a:t>
            </a:r>
            <a:r>
              <a:rPr lang="en-US" sz="2800" dirty="0" smtClean="0"/>
              <a:t>5/20” </a:t>
            </a:r>
            <a:r>
              <a:rPr lang="en-US" sz="2800" dirty="0"/>
              <a:t>on the subject line. I must receive it by the </a:t>
            </a:r>
            <a:r>
              <a:rPr lang="en-US" sz="2800" u="sng" dirty="0"/>
              <a:t>end of the period</a:t>
            </a:r>
            <a:r>
              <a:rPr lang="en-US" sz="2800" dirty="0"/>
              <a:t>. </a:t>
            </a:r>
            <a:r>
              <a:rPr lang="en-US" sz="4000" b="1" dirty="0">
                <a:solidFill>
                  <a:srgbClr val="FF0000"/>
                </a:solidFill>
              </a:rPr>
              <a:t>If you are talking or copying, you will not receive credit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r>
              <a:rPr lang="en-US" sz="4000" b="1" i="1" dirty="0" smtClean="0">
                <a:solidFill>
                  <a:schemeClr val="tx1"/>
                </a:solidFill>
              </a:rPr>
              <a:t>*Each E.S. worth 20 pts.</a:t>
            </a:r>
            <a:endParaRPr lang="en-US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/>
              <a:t>At 120 degrees Celsius, the pressure of a sample of nitrogen is 1.07 atm. What will the pressure be at 205 degrees Celsius, assuming constant volume?</a:t>
            </a:r>
          </a:p>
        </p:txBody>
      </p:sp>
    </p:spTree>
    <p:extLst>
      <p:ext uri="{BB962C8B-B14F-4D97-AF65-F5344CB8AC3E}">
        <p14:creationId xmlns:p14="http://schemas.microsoft.com/office/powerpoint/2010/main" val="132079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Express 5.3 </a:t>
            </a:r>
            <a:r>
              <a:rPr lang="en-US" sz="4800" dirty="0" err="1"/>
              <a:t>atm</a:t>
            </a:r>
            <a:r>
              <a:rPr lang="en-US" sz="4800" dirty="0"/>
              <a:t> in </a:t>
            </a:r>
            <a:r>
              <a:rPr lang="en-US" sz="4800" dirty="0" err="1"/>
              <a:t>Torr</a:t>
            </a:r>
            <a:r>
              <a:rPr lang="en-US" sz="48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3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 5/23/13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6" y="2660012"/>
            <a:ext cx="8921750" cy="3887878"/>
          </a:xfrm>
        </p:spPr>
        <p:txBody>
          <a:bodyPr>
            <a:noAutofit/>
          </a:bodyPr>
          <a:lstStyle/>
          <a:p>
            <a:r>
              <a:rPr lang="en-US" sz="3200" dirty="0" smtClean="0"/>
              <a:t>Catalyst</a:t>
            </a:r>
          </a:p>
          <a:p>
            <a:r>
              <a:rPr lang="en-US" sz="3200" dirty="0" smtClean="0"/>
              <a:t>Gay-Lussac’s Law Discussion</a:t>
            </a:r>
          </a:p>
          <a:p>
            <a:r>
              <a:rPr lang="en-US" sz="3200" dirty="0" smtClean="0"/>
              <a:t>Class Practice</a:t>
            </a:r>
          </a:p>
          <a:p>
            <a:r>
              <a:rPr lang="en-US" sz="3200" dirty="0" smtClean="0"/>
              <a:t>Gas Laws Review</a:t>
            </a:r>
          </a:p>
          <a:p>
            <a:r>
              <a:rPr lang="en-US" sz="3200" dirty="0" smtClean="0"/>
              <a:t>Exit Slip/Self-Assessment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333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14338" y="-421402"/>
            <a:ext cx="8229600" cy="1600201"/>
          </a:xfrm>
        </p:spPr>
        <p:txBody>
          <a:bodyPr/>
          <a:lstStyle/>
          <a:p>
            <a:r>
              <a:rPr lang="en-US" b="1" dirty="0">
                <a:latin typeface="Corbel" charset="0"/>
              </a:rPr>
              <a:t>Class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42714" y="1675902"/>
            <a:ext cx="4801286" cy="6058382"/>
          </a:xfrm>
          <a:prstGeom prst="rect">
            <a:avLst/>
          </a:prstGeom>
        </p:spPr>
        <p:txBody>
          <a:bodyPr rtlCol="0">
            <a:normAutofit fontScale="47500" lnSpcReduction="20000"/>
          </a:bodyPr>
          <a:lstStyle/>
          <a:p>
            <a:pPr marL="0" indent="0">
              <a:buNone/>
              <a:defRPr/>
            </a:pP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P3: 16 (focused)</a:t>
            </a:r>
          </a:p>
          <a:p>
            <a:pPr marL="0" indent="0">
              <a:buNone/>
              <a:defRPr/>
            </a:pPr>
            <a:r>
              <a:rPr lang="en-US" sz="9800" b="1" dirty="0" smtClean="0">
                <a:solidFill>
                  <a:srgbClr val="000000"/>
                </a:solidFill>
              </a:rPr>
              <a:t>P4: 20 (on time, neat room, focused)</a:t>
            </a:r>
            <a:endParaRPr lang="en-US" sz="98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P6: 24 (on time, neat room, focused, ready before 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" y="799618"/>
            <a:ext cx="4546523" cy="145117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200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dirty="0" smtClean="0">
                <a:ea typeface="+mn-ea"/>
                <a:cs typeface="+mn-cs"/>
              </a:rPr>
              <a:t>Your </a:t>
            </a:r>
            <a:r>
              <a:rPr lang="en-US" sz="2200" dirty="0">
                <a:ea typeface="+mn-ea"/>
                <a:cs typeface="+mn-cs"/>
              </a:rPr>
              <a:t>class can earn class points </a:t>
            </a:r>
            <a:r>
              <a:rPr lang="en-US" sz="2200" dirty="0" smtClean="0">
                <a:ea typeface="+mn-ea"/>
                <a:cs typeface="+mn-cs"/>
              </a:rPr>
              <a:t>if </a:t>
            </a:r>
            <a:r>
              <a:rPr lang="en-US" sz="2200" b="1" i="1" dirty="0" smtClean="0">
                <a:ea typeface="+mn-ea"/>
                <a:cs typeface="+mn-cs"/>
              </a:rPr>
              <a:t>everyone</a:t>
            </a:r>
            <a:r>
              <a:rPr lang="en-US" sz="2200" b="1" dirty="0" smtClean="0">
                <a:ea typeface="+mn-ea"/>
                <a:cs typeface="+mn-cs"/>
              </a:rPr>
              <a:t> </a:t>
            </a:r>
            <a:r>
              <a:rPr lang="en-US" sz="2200" dirty="0">
                <a:ea typeface="+mn-ea"/>
                <a:cs typeface="+mn-cs"/>
              </a:rPr>
              <a:t>in class: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>
                <a:ea typeface="+mn-ea"/>
                <a:cs typeface="+mn-cs"/>
              </a:rPr>
              <a:t>Comes to </a:t>
            </a:r>
            <a:r>
              <a:rPr lang="en-US" sz="2200" dirty="0" smtClean="0">
                <a:ea typeface="+mn-ea"/>
                <a:cs typeface="+mn-cs"/>
              </a:rPr>
              <a:t>class quietly and </a:t>
            </a:r>
            <a:r>
              <a:rPr lang="en-US" sz="2200" dirty="0">
                <a:ea typeface="+mn-ea"/>
                <a:cs typeface="+mn-cs"/>
              </a:rPr>
              <a:t>on </a:t>
            </a:r>
            <a:r>
              <a:rPr lang="en-US" sz="2200" dirty="0" smtClean="0">
                <a:ea typeface="+mn-ea"/>
                <a:cs typeface="+mn-cs"/>
              </a:rPr>
              <a:t>time </a:t>
            </a:r>
            <a:endParaRPr lang="en-US" sz="22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>
                <a:ea typeface="+mn-ea"/>
                <a:cs typeface="+mn-cs"/>
              </a:rPr>
              <a:t>Stays focused and on task during class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>
                <a:ea typeface="+mn-ea"/>
                <a:cs typeface="+mn-cs"/>
              </a:rPr>
              <a:t>Leaves classroom neat and organized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>
                <a:ea typeface="+mn-ea"/>
                <a:cs typeface="+mn-cs"/>
              </a:rPr>
              <a:t>Students are teaching other </a:t>
            </a:r>
            <a:r>
              <a:rPr lang="en-US" sz="2200" dirty="0" smtClean="0">
                <a:ea typeface="+mn-ea"/>
                <a:cs typeface="+mn-cs"/>
              </a:rPr>
              <a:t>students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 smtClean="0">
                <a:ea typeface="+mn-ea"/>
                <a:cs typeface="+mn-cs"/>
              </a:rPr>
              <a:t>Majority of class participates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 smtClean="0">
                <a:ea typeface="+mn-ea"/>
                <a:cs typeface="+mn-cs"/>
              </a:rPr>
              <a:t>Follows all classroom expectations and procedures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 smtClean="0">
                <a:ea typeface="+mn-ea"/>
                <a:cs typeface="+mn-cs"/>
              </a:rPr>
              <a:t>And more…</a:t>
            </a:r>
            <a:endParaRPr lang="en-US" sz="2200" b="1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23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9143999" cy="914400"/>
          </a:xfrm>
        </p:spPr>
        <p:txBody>
          <a:bodyPr/>
          <a:lstStyle/>
          <a:p>
            <a:r>
              <a:rPr lang="en-US" b="1" dirty="0" smtClean="0"/>
              <a:t>Objective 5/23/13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05669"/>
            <a:ext cx="9143999" cy="5372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We </a:t>
            </a:r>
            <a:r>
              <a:rPr lang="en-US" sz="3200" dirty="0">
                <a:solidFill>
                  <a:srgbClr val="000000"/>
                </a:solidFill>
              </a:rPr>
              <a:t>will be able </a:t>
            </a:r>
            <a:r>
              <a:rPr lang="en-US" sz="3200" dirty="0" smtClean="0">
                <a:solidFill>
                  <a:srgbClr val="000000"/>
                </a:solidFill>
              </a:rPr>
              <a:t>to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We will be able to use Gay-Lussac’s Law to calculate pressure-temperature changes at constant volume.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46" y="5144998"/>
            <a:ext cx="1144954" cy="145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135" y="5119077"/>
            <a:ext cx="1476196" cy="1476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7430" y="4789714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latin typeface="Webdings"/>
                <a:ea typeface="Webdings"/>
                <a:cs typeface="Webdings"/>
              </a:rPr>
              <a:t></a:t>
            </a:r>
            <a:endParaRPr lang="en-US" sz="12000" dirty="0"/>
          </a:p>
        </p:txBody>
      </p:sp>
      <p:sp>
        <p:nvSpPr>
          <p:cNvPr id="7" name="Rectangle 6"/>
          <p:cNvSpPr/>
          <p:nvPr/>
        </p:nvSpPr>
        <p:spPr>
          <a:xfrm>
            <a:off x="7218367" y="4792007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latin typeface="Webdings"/>
                <a:ea typeface="Webdings"/>
                <a:cs typeface="Webdings"/>
              </a:rPr>
              <a:t></a:t>
            </a:r>
            <a:endParaRPr lang="en-US" sz="1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110" y="5234966"/>
            <a:ext cx="1641320" cy="1605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39" y="5035046"/>
            <a:ext cx="2407412" cy="18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6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Laws We’ve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04" y="2555776"/>
            <a:ext cx="8720003" cy="348148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 smtClean="0"/>
              <a:t>Boyle’s Law</a:t>
            </a:r>
          </a:p>
          <a:p>
            <a:pPr marL="342900" lvl="1" indent="0">
              <a:buNone/>
            </a:pPr>
            <a:r>
              <a:rPr lang="en-US" sz="3200" dirty="0" smtClean="0"/>
              <a:t>   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Charles’ Law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39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Laws We’ve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04" y="2555776"/>
            <a:ext cx="8720003" cy="399630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 smtClean="0"/>
              <a:t>Boyle’s Law: Pressure and volume are inversely proportional at constant temperature</a:t>
            </a:r>
          </a:p>
          <a:p>
            <a:pPr marL="342900" lvl="1" indent="0">
              <a:buNone/>
            </a:pPr>
            <a:r>
              <a:rPr lang="en-US" sz="3200" dirty="0" smtClean="0"/>
              <a:t>   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Charles’ Law: Volume and temperature are directly proportional at constant pressure.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292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Gay-Lussac’s Law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9775" y="2382855"/>
            <a:ext cx="7662864" cy="3267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Gay-Lussac’s Law states that the </a:t>
            </a:r>
            <a:r>
              <a:rPr lang="en-US" sz="3200" b="1" dirty="0" smtClean="0"/>
              <a:t>pressure </a:t>
            </a:r>
            <a:r>
              <a:rPr lang="en-US" sz="3200" dirty="0" smtClean="0"/>
              <a:t>of a gas is directly proportional to the </a:t>
            </a:r>
            <a:r>
              <a:rPr lang="en-US" sz="3200" b="1" dirty="0" smtClean="0"/>
              <a:t>temperature </a:t>
            </a:r>
            <a:r>
              <a:rPr lang="en-US" sz="3200" dirty="0" smtClean="0"/>
              <a:t>of a gas at constant volume.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In other words, as pressure increases, temperature increases or as pressure decreases, temperature decreases.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225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1776</TotalTime>
  <Words>804</Words>
  <Application>Microsoft Macintosh PowerPoint</Application>
  <PresentationFormat>On-screen Show (4:3)</PresentationFormat>
  <Paragraphs>83</Paragraphs>
  <Slides>22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Genesis</vt:lpstr>
      <vt:lpstr>Equation</vt:lpstr>
      <vt:lpstr>Catalyst 5/23/13</vt:lpstr>
      <vt:lpstr>Consider the burning of glucose, a type of sugar we desperately need to survive:  C6H12O6 +  6O2     CO2 +   H2O How many grams of water will be produced from 2.5 moles of C6H12O6? </vt:lpstr>
      <vt:lpstr>Express 5.3 atm in Torr.</vt:lpstr>
      <vt:lpstr>Agenda 5/23/13</vt:lpstr>
      <vt:lpstr>Class Points</vt:lpstr>
      <vt:lpstr>Objective 5/23/13</vt:lpstr>
      <vt:lpstr>Gas Laws We’ve Covered</vt:lpstr>
      <vt:lpstr>Gas Laws We’ve Covered</vt:lpstr>
      <vt:lpstr>Gay-Lussac’s Law</vt:lpstr>
      <vt:lpstr>What do you think will happen to the can?</vt:lpstr>
      <vt:lpstr>Gay-Lussac’s Law</vt:lpstr>
      <vt:lpstr>Gay-Lussac’s Law Formula</vt:lpstr>
      <vt:lpstr>Time for some algebra…</vt:lpstr>
      <vt:lpstr>Gay-Lussac’s Law Calculations</vt:lpstr>
      <vt:lpstr>Example#1. The gas in a container is at a pressure of 3.00 atm at 25 degrees Celsius. Directions on the container warn the user not to keep it in a place where the temperature exceeds 52 degrees Celsius. What would the gas pressure in the container be at 52 degrees Celsius? </vt:lpstr>
      <vt:lpstr>Gay-Lussac’s Law Calculations</vt:lpstr>
      <vt:lpstr>Example#2. A sample of helium gas has a pressure of 1.20 atm at 22 degrees Celsius. At what Celsius temperature, will the helium reach a pressure of 2.00 atm, assuming constant volume?</vt:lpstr>
      <vt:lpstr>PowerPoint Presentation</vt:lpstr>
      <vt:lpstr>Study Buddy</vt:lpstr>
      <vt:lpstr>Summary of Gas Laws</vt:lpstr>
      <vt:lpstr>During Classwork Time</vt:lpstr>
      <vt:lpstr>Exit Slip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 5/14/12</dc:title>
  <dc:creator>Bruce Gutierrez</dc:creator>
  <cp:lastModifiedBy>Bruce Gutierrez</cp:lastModifiedBy>
  <cp:revision>44</cp:revision>
  <dcterms:created xsi:type="dcterms:W3CDTF">2012-05-13T22:24:03Z</dcterms:created>
  <dcterms:modified xsi:type="dcterms:W3CDTF">2013-05-28T13:34:28Z</dcterms:modified>
</cp:coreProperties>
</file>