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5"/>
  </p:notesMasterIdLst>
  <p:sldIdLst>
    <p:sldId id="275" r:id="rId2"/>
    <p:sldId id="282" r:id="rId3"/>
    <p:sldId id="276" r:id="rId4"/>
    <p:sldId id="277" r:id="rId5"/>
    <p:sldId id="278" r:id="rId6"/>
    <p:sldId id="270" r:id="rId7"/>
    <p:sldId id="271" r:id="rId8"/>
    <p:sldId id="272" r:id="rId9"/>
    <p:sldId id="273" r:id="rId10"/>
    <p:sldId id="274" r:id="rId11"/>
    <p:sldId id="281" r:id="rId12"/>
    <p:sldId id="280" r:id="rId13"/>
    <p:sldId id="269" r:id="rId14"/>
    <p:sldId id="259" r:id="rId15"/>
    <p:sldId id="284" r:id="rId16"/>
    <p:sldId id="260" r:id="rId17"/>
    <p:sldId id="283" r:id="rId18"/>
    <p:sldId id="265" r:id="rId19"/>
    <p:sldId id="267" r:id="rId20"/>
    <p:sldId id="266" r:id="rId21"/>
    <p:sldId id="279" r:id="rId22"/>
    <p:sldId id="263" r:id="rId23"/>
    <p:sldId id="26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71FF7-7D6D-6E41-961B-BB78AAE4C1E9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D422E-78A8-6044-BE21-9626C4402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0F8A8-C6CE-844A-A94E-2A8CD41172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9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3B7B5-F237-4383-BCCE-35E2753E2B2C}" type="slidenum">
              <a:rPr lang="en-US"/>
              <a:pPr/>
              <a:t>14</a:t>
            </a:fld>
            <a:endParaRPr lang="en-US"/>
          </a:p>
        </p:txBody>
      </p:sp>
      <p:sp>
        <p:nvSpPr>
          <p:cNvPr id="1290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F0829-13A5-431A-995E-8E94B43279ED}" type="slidenum">
              <a:rPr lang="en-US"/>
              <a:pPr/>
              <a:t>16</a:t>
            </a:fld>
            <a:endParaRPr lang="en-US"/>
          </a:p>
        </p:txBody>
      </p:sp>
      <p:sp>
        <p:nvSpPr>
          <p:cNvPr id="1433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D8D91A-A2EE-4B54-B3C6-F6C67903BA9C}" type="datetime1">
              <a:rPr lang="en-US" smtClean="0"/>
              <a:pPr/>
              <a:t>11/20/13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404122-9A3A-4FD8-98B8-22631F32846C}" type="datetime1">
              <a:rPr lang="en-US" smtClean="0"/>
              <a:pPr/>
              <a:t>11/20/13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11/20/13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72AE48-94E6-46E0-BE32-5F0716DE9115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84C285-8BCE-48FC-97D9-E2837AF38351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D377F5C-EDA7-4864-9756-35769B0E62CF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11/20/13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348" y="133066"/>
            <a:ext cx="86487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Science – </a:t>
            </a:r>
            <a:r>
              <a:rPr lang="en-US" dirty="0" smtClean="0"/>
              <a:t>Wedne</a:t>
            </a:r>
            <a:r>
              <a:rPr lang="en-US" dirty="0" smtClean="0"/>
              <a:t>sday</a:t>
            </a:r>
            <a:r>
              <a:rPr lang="en-US" dirty="0" smtClean="0"/>
              <a:t>, Catalyst 11</a:t>
            </a:r>
            <a:r>
              <a:rPr lang="en-US" dirty="0" smtClean="0"/>
              <a:t>/</a:t>
            </a:r>
            <a:r>
              <a:rPr lang="en-US" dirty="0" smtClean="0"/>
              <a:t>20</a:t>
            </a:r>
            <a:r>
              <a:rPr lang="en-US" dirty="0" smtClean="0"/>
              <a:t>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25832"/>
            <a:ext cx="9144000" cy="50366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1. Visit the class website (http://aofscience.weebly.com) and scroll until you see “CATALYSTS!”</a:t>
            </a:r>
          </a:p>
          <a:p>
            <a:pPr marL="0" indent="0">
              <a:buNone/>
            </a:pPr>
            <a:r>
              <a:rPr lang="en-US" b="1" dirty="0" smtClean="0"/>
              <a:t>2. Answer the questions and click “Submit” when you are done. (You should see: “your response has been recorded.” after you hit submit.)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QUESTION(s):</a:t>
            </a:r>
          </a:p>
          <a:p>
            <a:pPr marL="514350" indent="-514350">
              <a:buAutoNum type="arabicParenR"/>
            </a:pPr>
            <a:r>
              <a:rPr lang="en-US" dirty="0" smtClean="0"/>
              <a:t>What affects the growth rate of a population?</a:t>
            </a:r>
          </a:p>
          <a:p>
            <a:pPr marL="514350" indent="-514350">
              <a:buAutoNum type="arabicParenR"/>
            </a:pPr>
            <a:r>
              <a:rPr lang="en-US" dirty="0" smtClean="0"/>
              <a:t>What does a “pyramid-shaped” age structure diagram tell you? (Hint is on the next slide.)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 If you do not have a laptop for whatever reason, grab a Catalyst sheet in the back and answer it on the paper.</a:t>
            </a:r>
            <a:endParaRPr lang="en-US" dirty="0"/>
          </a:p>
        </p:txBody>
      </p:sp>
      <p:pic>
        <p:nvPicPr>
          <p:cNvPr id="7" name="Picture 2" descr="http://www3.pcmag.com/media/images/321794-lenovo-ideapad-z400-t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32" y="3349630"/>
            <a:ext cx="1474795" cy="11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3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99" y="451212"/>
            <a:ext cx="8705389" cy="59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985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you come up with a mathematical formula on how to calculate population growth 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0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 Rate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199"/>
            <a:ext cx="9144000" cy="51174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formula for population growth rate is: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Growth rate = (birthrate + immigration rate) – (death rate + emigration rate)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8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 Rate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199"/>
            <a:ext cx="9143999" cy="5054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can calculate how fast a population grows. For example, let’s say a population’s annual birthrate is 18 per 1000 and is annual death rate is 10 per 1000. It’s annual immigration rate is 5 per </a:t>
            </a:r>
            <a:r>
              <a:rPr lang="en-US" dirty="0" smtClean="0"/>
              <a:t>1000 </a:t>
            </a:r>
            <a:r>
              <a:rPr lang="en-US" dirty="0" smtClean="0"/>
              <a:t>and and its annual emigration rate is 7 per 1000.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069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u="sng" dirty="0">
                <a:latin typeface="Arial" pitchFamily="-123" charset="0"/>
              </a:rPr>
              <a:t>Exponential Growth</a:t>
            </a:r>
            <a:endParaRPr lang="en-US" b="1" u="sng" dirty="0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28600" y="1223123"/>
            <a:ext cx="4191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8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Population increases by </a:t>
            </a:r>
            <a:br>
              <a:rPr lang="en-US" sz="28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</a:br>
            <a:r>
              <a:rPr lang="en-US" sz="28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a fixed percentage </a:t>
            </a:r>
            <a:br>
              <a:rPr lang="en-US" sz="28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</a:br>
            <a:r>
              <a:rPr lang="en-US" sz="28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every year.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8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Normally occurs only when small populations are introduced to an </a:t>
            </a:r>
            <a:br>
              <a:rPr lang="en-US" sz="28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</a:br>
            <a:r>
              <a:rPr lang="en-US" sz="28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area with ideal environmental conditions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8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Rarely lasts long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endParaRPr lang="en-US" sz="2400" b="0" dirty="0">
              <a:ea typeface="Osaka" pitchFamily="-123" charset="-128"/>
              <a:cs typeface="Osaka" pitchFamily="-123" charset="-128"/>
            </a:endParaRPr>
          </a:p>
        </p:txBody>
      </p:sp>
      <p:pic>
        <p:nvPicPr>
          <p:cNvPr id="12801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4343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189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645" y="40509"/>
            <a:ext cx="7455098" cy="681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625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0075"/>
            <a:ext cx="8153400" cy="9906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itchFamily="-123" charset="0"/>
              </a:rPr>
              <a:t>Logistic </a:t>
            </a:r>
            <a:r>
              <a:rPr lang="en-US" b="1" u="sng" dirty="0" smtClean="0">
                <a:latin typeface="Arial" pitchFamily="-123" charset="0"/>
              </a:rPr>
              <a:t>Growth</a:t>
            </a:r>
            <a:endParaRPr lang="en-US" b="1" u="sng" dirty="0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0" y="1794933"/>
            <a:ext cx="416180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5738" indent="-185738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Carrying capacity </a:t>
            </a:r>
            <a:r>
              <a:rPr lang="en-US" sz="2800" b="1" dirty="0" smtClean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– largest population size a given environment can sustainably support</a:t>
            </a:r>
          </a:p>
          <a:p>
            <a:pPr marL="185738" indent="-185738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Growth </a:t>
            </a:r>
            <a:r>
              <a:rPr lang="en-US" sz="28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almost always slows and </a:t>
            </a:r>
            <a:r>
              <a:rPr lang="en-US" sz="2800" b="1" dirty="0" smtClean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stops </a:t>
            </a:r>
            <a:r>
              <a:rPr lang="en-US" sz="28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due to limiting factors</a:t>
            </a:r>
            <a:r>
              <a:rPr lang="en-US" sz="2800" b="1" dirty="0" smtClean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.</a:t>
            </a:r>
            <a:endParaRPr lang="en-US" sz="2800" b="1" dirty="0">
              <a:solidFill>
                <a:srgbClr val="FF0000"/>
              </a:solidFill>
              <a:ea typeface="Osaka" pitchFamily="-123" charset="-128"/>
              <a:cs typeface="Osaka" pitchFamily="-123" charset="-128"/>
            </a:endParaRPr>
          </a:p>
        </p:txBody>
      </p:sp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1802" y="1794933"/>
            <a:ext cx="4982198" cy="506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476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3961"/>
            <a:ext cx="9144000" cy="721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934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Fluctuating Growth</a:t>
            </a:r>
            <a:endParaRPr lang="en-US" u="sng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6925" r="6925"/>
          <a:stretch>
            <a:fillRect/>
          </a:stretch>
        </p:blipFill>
        <p:spPr>
          <a:xfrm>
            <a:off x="168613" y="1490133"/>
            <a:ext cx="4504987" cy="5164667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800599" y="1862667"/>
            <a:ext cx="4106333" cy="460586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Limiting factors change over time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Rise and Crash Growth</a:t>
            </a:r>
            <a:endParaRPr lang="en-US" u="sng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800599" y="1862667"/>
            <a:ext cx="4343401" cy="4605865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What might cause this to happen?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62667"/>
            <a:ext cx="4131733" cy="44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2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821" y="163944"/>
            <a:ext cx="8205210" cy="648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1237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Rise and Crash Growth</a:t>
            </a:r>
            <a:endParaRPr lang="en-US" u="sng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800599" y="1862667"/>
            <a:ext cx="4343401" cy="460586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Some populations grow rapidly and consume their resources too quickly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62667"/>
            <a:ext cx="4131733" cy="44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540"/>
            <a:ext cx="8153400" cy="990600"/>
          </a:xfrm>
        </p:spPr>
        <p:txBody>
          <a:bodyPr/>
          <a:lstStyle/>
          <a:p>
            <a:r>
              <a:rPr lang="en-US" dirty="0" smtClean="0"/>
              <a:t>Chapter 4 Lesson </a:t>
            </a:r>
            <a:r>
              <a:rPr lang="en-US" dirty="0" smtClean="0"/>
              <a:t>3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3999" cy="5257800"/>
          </a:xfrm>
        </p:spPr>
        <p:txBody>
          <a:bodyPr/>
          <a:lstStyle/>
          <a:p>
            <a:r>
              <a:rPr lang="en-US" dirty="0" smtClean="0"/>
              <a:t>Re-read your notes and refer to </a:t>
            </a:r>
            <a:r>
              <a:rPr lang="en-US" b="1" dirty="0" smtClean="0"/>
              <a:t>Chapter 4, Lesson </a:t>
            </a:r>
            <a:r>
              <a:rPr lang="en-US" b="1" dirty="0" smtClean="0"/>
              <a:t>3 </a:t>
            </a:r>
            <a:r>
              <a:rPr lang="en-US" dirty="0" smtClean="0"/>
              <a:t>as needed. Complete questions </a:t>
            </a:r>
            <a:r>
              <a:rPr lang="en-US" dirty="0" smtClean="0"/>
              <a:t>1</a:t>
            </a:r>
            <a:r>
              <a:rPr lang="en-US" dirty="0" smtClean="0"/>
              <a:t>and 2</a:t>
            </a:r>
            <a:r>
              <a:rPr lang="en-US" dirty="0" smtClean="0"/>
              <a:t> </a:t>
            </a:r>
            <a:r>
              <a:rPr lang="en-US" dirty="0" smtClean="0"/>
              <a:t>on page </a:t>
            </a:r>
            <a:r>
              <a:rPr lang="en-US" dirty="0" smtClean="0"/>
              <a:t>117 </a:t>
            </a:r>
            <a:r>
              <a:rPr lang="en-US" dirty="0" smtClean="0"/>
              <a:t>in Microsoft Word. Save your work often. When you are finished, EMAIL your responses to gutierrezbr@elizabeth.k12.</a:t>
            </a:r>
            <a:r>
              <a:rPr lang="en-US" dirty="0" smtClean="0"/>
              <a:t>nj.us. </a:t>
            </a:r>
            <a:r>
              <a:rPr lang="en-US" dirty="0" smtClean="0"/>
              <a:t>Be sure to include p6 Ch.4 Lesson </a:t>
            </a:r>
            <a:r>
              <a:rPr lang="en-US" dirty="0" smtClean="0"/>
              <a:t>3 </a:t>
            </a:r>
            <a:r>
              <a:rPr lang="en-US" dirty="0" smtClean="0"/>
              <a:t>in the SUBJECT line. (p10 Ch.4 Lesson 2 if you’re in my period 10.) </a:t>
            </a:r>
          </a:p>
          <a:p>
            <a:pPr lvl="1"/>
            <a:r>
              <a:rPr lang="en-US" dirty="0" smtClean="0"/>
              <a:t>If your computer does not work, complete the assignment on a separate sheet of paper.</a:t>
            </a:r>
            <a:endParaRPr lang="en-US" dirty="0"/>
          </a:p>
        </p:txBody>
      </p:sp>
      <p:pic>
        <p:nvPicPr>
          <p:cNvPr id="4" name="Picture 2" descr="http://www3.pcmag.com/media/images/321794-lenovo-ideapad-z400-tou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63" y="0"/>
            <a:ext cx="1856237" cy="14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92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600200"/>
            <a:ext cx="900853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are the factors that regulate or influence a population’s growth?</a:t>
            </a:r>
          </a:p>
          <a:p>
            <a:pPr marL="0" indent="0">
              <a:buNone/>
            </a:pPr>
            <a:endParaRPr lang="en-US" sz="3200" dirty="0" smtClean="0">
              <a:ea typeface="Osaka" pitchFamily="-123" charset="-128"/>
              <a:cs typeface="Osaka" pitchFamily="-123" charset="-128"/>
            </a:endParaRPr>
          </a:p>
          <a:p>
            <a:r>
              <a:rPr lang="en-US" sz="3200" dirty="0" smtClean="0">
                <a:ea typeface="Osaka" pitchFamily="-123" charset="-128"/>
                <a:cs typeface="Osaka" pitchFamily="-123" charset="-128"/>
              </a:rPr>
              <a:t>Limiting factors are environmental characteristics slow </a:t>
            </a:r>
            <a:r>
              <a:rPr lang="en-US" sz="3200" dirty="0">
                <a:ea typeface="Osaka" pitchFamily="-123" charset="-128"/>
                <a:cs typeface="Osaka" pitchFamily="-123" charset="-128"/>
              </a:rPr>
              <a:t>population growth </a:t>
            </a:r>
            <a:r>
              <a:rPr lang="en-US" sz="3200" dirty="0" smtClean="0">
                <a:ea typeface="Osaka" pitchFamily="-123" charset="-128"/>
                <a:cs typeface="Osaka" pitchFamily="-123" charset="-128"/>
              </a:rPr>
              <a:t>and </a:t>
            </a:r>
            <a:r>
              <a:rPr lang="en-US" sz="3200" dirty="0">
                <a:ea typeface="Osaka" pitchFamily="-123" charset="-128"/>
                <a:cs typeface="Osaka" pitchFamily="-123" charset="-128"/>
              </a:rPr>
              <a:t>determine carrying </a:t>
            </a:r>
            <a:r>
              <a:rPr lang="en-US" sz="3200" dirty="0" smtClean="0">
                <a:ea typeface="Osaka" pitchFamily="-123" charset="-128"/>
                <a:cs typeface="Osaka" pitchFamily="-123" charset="-128"/>
              </a:rPr>
              <a:t>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7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Factors: Two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0" y="1625600"/>
            <a:ext cx="4495800" cy="767080"/>
          </a:xfrm>
        </p:spPr>
        <p:txBody>
          <a:bodyPr>
            <a:normAutofit/>
          </a:bodyPr>
          <a:lstStyle/>
          <a:p>
            <a:r>
              <a:rPr lang="en-US" sz="2800" dirty="0">
                <a:ea typeface="Osaka" pitchFamily="-123" charset="-128"/>
                <a:cs typeface="Osaka" pitchFamily="-123" charset="-128"/>
              </a:rPr>
              <a:t>Density-dependent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86267" y="2438400"/>
            <a:ext cx="4309533" cy="4284132"/>
          </a:xfrm>
        </p:spPr>
        <p:txBody>
          <a:bodyPr>
            <a:normAutofit/>
          </a:bodyPr>
          <a:lstStyle/>
          <a:p>
            <a:pPr marL="185738" indent="-185738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600" dirty="0" smtClean="0">
                <a:ea typeface="Osaka" pitchFamily="-123" charset="-128"/>
                <a:cs typeface="Osaka" pitchFamily="-123" charset="-128"/>
              </a:rPr>
              <a:t> Influence </a:t>
            </a:r>
            <a:r>
              <a:rPr lang="en-US" sz="2600" dirty="0">
                <a:ea typeface="Osaka" pitchFamily="-123" charset="-128"/>
                <a:cs typeface="Osaka" pitchFamily="-123" charset="-128"/>
              </a:rPr>
              <a:t>changes with </a:t>
            </a:r>
            <a:br>
              <a:rPr lang="en-US" sz="2600" dirty="0">
                <a:ea typeface="Osaka" pitchFamily="-123" charset="-128"/>
                <a:cs typeface="Osaka" pitchFamily="-123" charset="-128"/>
              </a:rPr>
            </a:br>
            <a:r>
              <a:rPr lang="en-US" sz="2600" dirty="0">
                <a:ea typeface="Osaka" pitchFamily="-123" charset="-128"/>
                <a:cs typeface="Osaka" pitchFamily="-123" charset="-128"/>
              </a:rPr>
              <a:t>population density</a:t>
            </a:r>
            <a:r>
              <a:rPr lang="en-US" sz="2600" dirty="0" smtClean="0">
                <a:ea typeface="Osaka" pitchFamily="-123" charset="-128"/>
                <a:cs typeface="Osaka" pitchFamily="-123" charset="-128"/>
              </a:rPr>
              <a:t>.</a:t>
            </a:r>
          </a:p>
          <a:p>
            <a:pPr marL="185738" indent="-185738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600" dirty="0" smtClean="0">
                <a:ea typeface="Osaka" pitchFamily="-123" charset="-128"/>
                <a:cs typeface="Osaka" pitchFamily="-123" charset="-128"/>
              </a:rPr>
              <a:t>Higher population density will decrease availability of resources. </a:t>
            </a:r>
            <a:endParaRPr lang="en-US" sz="2600" dirty="0">
              <a:ea typeface="Osaka" pitchFamily="-123" charset="-128"/>
              <a:cs typeface="Osaka" pitchFamily="-123" charset="-128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600" dirty="0" smtClean="0">
              <a:ea typeface="Osaka" pitchFamily="-123" charset="-128"/>
              <a:cs typeface="Osaka" pitchFamily="-123" charset="-128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600" i="1" dirty="0" smtClean="0">
                <a:ea typeface="Osaka" pitchFamily="-123" charset="-128"/>
                <a:cs typeface="Osaka" pitchFamily="-123" charset="-128"/>
              </a:rPr>
              <a:t>What are some resources that might be limited because of high population density?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2600" dirty="0">
              <a:ea typeface="Osaka" pitchFamily="-123" charset="-128"/>
              <a:cs typeface="Osaka" pitchFamily="-123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6132" y="1625600"/>
            <a:ext cx="4097867" cy="767080"/>
          </a:xfrm>
        </p:spPr>
        <p:txBody>
          <a:bodyPr>
            <a:normAutofit/>
          </a:bodyPr>
          <a:lstStyle/>
          <a:p>
            <a:r>
              <a:rPr lang="en-US" sz="2800" dirty="0">
                <a:ea typeface="Osaka" pitchFamily="-123" charset="-128"/>
                <a:cs typeface="Osaka" pitchFamily="-123" charset="-128"/>
              </a:rPr>
              <a:t>Density-independent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6133" y="2438399"/>
            <a:ext cx="4097867" cy="4284133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>
                <a:ea typeface="Osaka" pitchFamily="-123" charset="-128"/>
                <a:cs typeface="Osaka" pitchFamily="-123" charset="-128"/>
              </a:rPr>
              <a:t>Influence does </a:t>
            </a:r>
            <a:r>
              <a:rPr lang="en-US" i="1" dirty="0">
                <a:ea typeface="Osaka" pitchFamily="-123" charset="-128"/>
                <a:cs typeface="Osaka" pitchFamily="-123" charset="-128"/>
              </a:rPr>
              <a:t>not</a:t>
            </a:r>
            <a:r>
              <a:rPr lang="en-US" dirty="0">
                <a:ea typeface="Osaka" pitchFamily="-123" charset="-128"/>
                <a:cs typeface="Osaka" pitchFamily="-123" charset="-128"/>
              </a:rPr>
              <a:t> change with population density</a:t>
            </a:r>
            <a:endParaRPr lang="en-US" dirty="0"/>
          </a:p>
          <a:p>
            <a:r>
              <a:rPr lang="en-US" sz="2400" dirty="0" smtClean="0"/>
              <a:t>Natural disasters or catastrophes such as floods, fire, and avalanches are examples of density-independent factors.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36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11</a:t>
            </a:r>
            <a:r>
              <a:rPr lang="en-US" dirty="0" smtClean="0"/>
              <a:t>/20/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6769" y="1600199"/>
            <a:ext cx="9007231" cy="5099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Catalyst</a:t>
            </a:r>
          </a:p>
          <a:p>
            <a:r>
              <a:rPr lang="en-US" sz="3200" dirty="0" smtClean="0"/>
              <a:t>Announcements</a:t>
            </a:r>
          </a:p>
          <a:p>
            <a:pPr lvl="1"/>
            <a:r>
              <a:rPr lang="en-US" dirty="0"/>
              <a:t>I will be out tomorrow and Friday. </a:t>
            </a:r>
            <a:r>
              <a:rPr lang="en-US" b="1" dirty="0"/>
              <a:t>Thursday/Friday Assignments will be posted on class website and </a:t>
            </a:r>
            <a:r>
              <a:rPr lang="en-US" b="1" dirty="0" err="1"/>
              <a:t>edmodo</a:t>
            </a:r>
            <a:r>
              <a:rPr lang="en-US" dirty="0"/>
              <a:t>. You are responsible for submitting the work by the specified deadline. DO NOT give the sub a hard time. If I hear about it, your discussion grade will be affected.</a:t>
            </a:r>
          </a:p>
          <a:p>
            <a:r>
              <a:rPr lang="en-US" sz="3200" dirty="0" smtClean="0"/>
              <a:t>Growth of Populations</a:t>
            </a:r>
            <a:endParaRPr lang="en-US" sz="3200" dirty="0" smtClean="0"/>
          </a:p>
          <a:p>
            <a:r>
              <a:rPr lang="en-US" sz="3200" dirty="0" smtClean="0"/>
              <a:t>Lesson </a:t>
            </a:r>
            <a:r>
              <a:rPr lang="en-US" sz="3200" dirty="0"/>
              <a:t>3</a:t>
            </a:r>
            <a:r>
              <a:rPr lang="en-US" sz="3200" dirty="0" smtClean="0"/>
              <a:t> </a:t>
            </a:r>
            <a:r>
              <a:rPr lang="en-US" sz="3200" dirty="0" smtClean="0"/>
              <a:t>Assessment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770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751" y="396620"/>
            <a:ext cx="6172200" cy="1200150"/>
          </a:xfrm>
        </p:spPr>
        <p:txBody>
          <a:bodyPr/>
          <a:lstStyle/>
          <a:p>
            <a:r>
              <a:rPr lang="en-US" b="1" dirty="0" err="1" smtClean="0"/>
              <a:t>Gpoints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45411" y="1671544"/>
            <a:ext cx="3897851" cy="5186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P6: </a:t>
            </a:r>
            <a:r>
              <a:rPr lang="en-US" sz="3200" b="1" dirty="0" smtClean="0"/>
              <a:t>71 </a:t>
            </a:r>
            <a:r>
              <a:rPr lang="en-US" sz="3200" b="1" dirty="0" err="1"/>
              <a:t>pts</a:t>
            </a:r>
            <a:r>
              <a:rPr lang="en-US" sz="3200" b="1" dirty="0"/>
              <a:t> </a:t>
            </a:r>
            <a:r>
              <a:rPr lang="en-US" sz="3200" b="1" dirty="0" smtClean="0"/>
              <a:t>(on time)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P10: </a:t>
            </a:r>
            <a:r>
              <a:rPr lang="en-US" sz="3200" b="1" dirty="0" smtClean="0"/>
              <a:t>74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pts</a:t>
            </a:r>
            <a:r>
              <a:rPr lang="en-US" sz="3200" b="1" dirty="0" smtClean="0"/>
              <a:t> (on time, neat </a:t>
            </a:r>
            <a:r>
              <a:rPr lang="en-US" sz="3200" b="1" dirty="0" smtClean="0"/>
              <a:t>room, focused, quiet, productive)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7422" y="1596770"/>
            <a:ext cx="4653886" cy="491675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0400" dirty="0"/>
              <a:t>Your class can earn class points if:</a:t>
            </a:r>
          </a:p>
          <a:p>
            <a:pPr marL="0" indent="0">
              <a:buNone/>
            </a:pPr>
            <a:r>
              <a:rPr lang="en-US" sz="10400" dirty="0"/>
              <a:t>	</a:t>
            </a:r>
            <a:r>
              <a:rPr lang="en-US" sz="10400" b="1" i="1" dirty="0"/>
              <a:t>everyone</a:t>
            </a:r>
            <a:r>
              <a:rPr lang="en-US" sz="10400" b="1" dirty="0"/>
              <a:t> </a:t>
            </a:r>
            <a:r>
              <a:rPr lang="en-US" sz="10400" dirty="0"/>
              <a:t>in class:</a:t>
            </a:r>
          </a:p>
          <a:p>
            <a:r>
              <a:rPr lang="en-US" sz="10400" dirty="0"/>
              <a:t>Comes to class quietly and on time </a:t>
            </a:r>
          </a:p>
          <a:p>
            <a:r>
              <a:rPr lang="en-US" sz="10400" dirty="0"/>
              <a:t>Stays focused and on task during class</a:t>
            </a:r>
          </a:p>
          <a:p>
            <a:r>
              <a:rPr lang="en-US" sz="10400" dirty="0"/>
              <a:t>Leaves classroom neat and organized</a:t>
            </a:r>
          </a:p>
          <a:p>
            <a:r>
              <a:rPr lang="en-US" sz="10400" dirty="0"/>
              <a:t>Students are teaching other students</a:t>
            </a:r>
          </a:p>
          <a:p>
            <a:r>
              <a:rPr lang="en-US" sz="10400" dirty="0"/>
              <a:t>Majority of class participates</a:t>
            </a:r>
          </a:p>
          <a:p>
            <a:r>
              <a:rPr lang="en-US" sz="10400" dirty="0"/>
              <a:t>Follows all classroom expectations and procedures</a:t>
            </a:r>
          </a:p>
          <a:p>
            <a:r>
              <a:rPr lang="en-US" sz="10400" dirty="0"/>
              <a:t>And more…</a:t>
            </a:r>
            <a:endParaRPr lang="en-US" sz="10400" b="1" dirty="0"/>
          </a:p>
        </p:txBody>
      </p:sp>
    </p:spTree>
    <p:extLst>
      <p:ext uri="{BB962C8B-B14F-4D97-AF65-F5344CB8AC3E}">
        <p14:creationId xmlns:p14="http://schemas.microsoft.com/office/powerpoint/2010/main" val="415945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67" y="435805"/>
            <a:ext cx="6839619" cy="842891"/>
          </a:xfrm>
        </p:spPr>
        <p:txBody>
          <a:bodyPr>
            <a:normAutofit/>
          </a:bodyPr>
          <a:lstStyle/>
          <a:p>
            <a:r>
              <a:rPr lang="en-US" sz="3750" b="1" dirty="0"/>
              <a:t>Objectives </a:t>
            </a:r>
            <a:r>
              <a:rPr lang="en-US" sz="3750" b="1" dirty="0" smtClean="0"/>
              <a:t>11</a:t>
            </a:r>
            <a:r>
              <a:rPr lang="en-US" sz="3750" b="1" dirty="0" smtClean="0"/>
              <a:t>/</a:t>
            </a:r>
            <a:r>
              <a:rPr lang="en-US" sz="3750" b="1" dirty="0" smtClean="0"/>
              <a:t>20</a:t>
            </a:r>
            <a:r>
              <a:rPr lang="en-US" sz="3750" b="1" dirty="0" smtClean="0"/>
              <a:t>/</a:t>
            </a:r>
            <a:r>
              <a:rPr lang="en-US" sz="3750" b="1" dirty="0" smtClean="0"/>
              <a:t>13</a:t>
            </a:r>
            <a:endParaRPr lang="en-US" sz="37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46" y="1596044"/>
            <a:ext cx="8393806" cy="5002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be able to 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Describe</a:t>
            </a:r>
            <a:r>
              <a:rPr lang="en-US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 smtClean="0"/>
              <a:t>factors that influence a population’s growth rate.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Calculate</a:t>
            </a:r>
            <a:r>
              <a:rPr lang="en-US" sz="2800" b="1" dirty="0" smtClean="0"/>
              <a:t> </a:t>
            </a:r>
            <a:r>
              <a:rPr lang="en-US" sz="2800" dirty="0" smtClean="0"/>
              <a:t>population growth rate.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Explain</a:t>
            </a:r>
            <a:r>
              <a:rPr lang="en-US" sz="2800" b="1" dirty="0" smtClean="0"/>
              <a:t> </a:t>
            </a:r>
            <a:r>
              <a:rPr lang="en-US" sz="2800" dirty="0" smtClean="0"/>
              <a:t>exponential growth and logistic growth.</a:t>
            </a:r>
            <a:endParaRPr lang="en-US" sz="2800" b="1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890" y="4696558"/>
            <a:ext cx="830360" cy="1107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16929" y="4449536"/>
            <a:ext cx="1860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dirty="0">
                <a:latin typeface="Webdings"/>
                <a:ea typeface="Webdings"/>
                <a:cs typeface="Webdings"/>
              </a:rPr>
              <a:t></a:t>
            </a:r>
            <a:endParaRPr lang="en-US" sz="9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687" y="4783477"/>
            <a:ext cx="923243" cy="1204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054" y="4633537"/>
            <a:ext cx="1354169" cy="1354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552" y="4604664"/>
            <a:ext cx="1047065" cy="1396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1" y="4743461"/>
            <a:ext cx="838870" cy="1118493"/>
          </a:xfrm>
          <a:prstGeom prst="rect">
            <a:avLst/>
          </a:prstGeom>
        </p:spPr>
      </p:pic>
      <p:pic>
        <p:nvPicPr>
          <p:cNvPr id="1026" name="Picture 2" descr="http://metabates.com/assets/images/2012/05/09/laptop-b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9" y="4651726"/>
            <a:ext cx="1650182" cy="134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1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1485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Factors that Determine Population </a:t>
            </a:r>
            <a:r>
              <a:rPr lang="en-US" b="1" i="1" u="sng" dirty="0" smtClean="0"/>
              <a:t>Growth</a:t>
            </a:r>
            <a:r>
              <a:rPr lang="en-US" u="sng" dirty="0" smtClean="0"/>
              <a:t>: Birth and Death Rates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199"/>
            <a:ext cx="9144000" cy="4833745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rgbClr val="FF0000"/>
                </a:solidFill>
              </a:rPr>
              <a:t>The rate at which individuals within a population are </a:t>
            </a:r>
            <a:r>
              <a:rPr lang="en-US" sz="2800" b="1" dirty="0" smtClean="0">
                <a:solidFill>
                  <a:srgbClr val="FF0000"/>
                </a:solidFill>
              </a:rPr>
              <a:t>born </a:t>
            </a:r>
            <a:r>
              <a:rPr lang="en-US" sz="2800" b="1" dirty="0">
                <a:solidFill>
                  <a:srgbClr val="FF0000"/>
                </a:solidFill>
              </a:rPr>
              <a:t>is called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natality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The rate at which individuals </a:t>
            </a:r>
            <a:r>
              <a:rPr lang="en-US" sz="2800" b="1" dirty="0" smtClean="0">
                <a:solidFill>
                  <a:srgbClr val="FF0000"/>
                </a:solidFill>
              </a:rPr>
              <a:t>die </a:t>
            </a:r>
            <a:r>
              <a:rPr lang="en-US" sz="2800" b="1" dirty="0">
                <a:solidFill>
                  <a:srgbClr val="FF0000"/>
                </a:solidFill>
              </a:rPr>
              <a:t>is called </a:t>
            </a:r>
            <a:r>
              <a:rPr lang="en-US" sz="2800" b="1" u="sng" dirty="0" smtClean="0">
                <a:solidFill>
                  <a:srgbClr val="FF0000"/>
                </a:solidFill>
              </a:rPr>
              <a:t>mortality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08" y="216694"/>
            <a:ext cx="8605135" cy="651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461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Survivorship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000860"/>
          </a:xfrm>
        </p:spPr>
        <p:txBody>
          <a:bodyPr/>
          <a:lstStyle/>
          <a:p>
            <a:pPr lvl="0"/>
            <a:r>
              <a:rPr lang="en-US" dirty="0"/>
              <a:t>Type I Curve: Organisms with a Type I curve have </a:t>
            </a:r>
            <a:r>
              <a:rPr lang="en-US" b="1" dirty="0" smtClean="0"/>
              <a:t>higher mortality </a:t>
            </a:r>
            <a:r>
              <a:rPr lang="en-US" dirty="0" smtClean="0"/>
              <a:t>at </a:t>
            </a:r>
            <a:r>
              <a:rPr lang="en-US" b="1" dirty="0" smtClean="0"/>
              <a:t>older ages</a:t>
            </a:r>
            <a:r>
              <a:rPr lang="en-US" dirty="0" smtClean="0"/>
              <a:t>. </a:t>
            </a:r>
            <a:r>
              <a:rPr lang="en-US" dirty="0"/>
              <a:t>(ex: humans)</a:t>
            </a:r>
          </a:p>
          <a:p>
            <a:pPr lvl="0"/>
            <a:r>
              <a:rPr lang="en-US" dirty="0"/>
              <a:t>Type II Curve: Organisms with a Type II curve have a population with </a:t>
            </a:r>
            <a:r>
              <a:rPr lang="en-US" b="1" dirty="0" smtClean="0"/>
              <a:t> equal </a:t>
            </a:r>
            <a:r>
              <a:rPr lang="en-US" dirty="0" smtClean="0"/>
              <a:t>mortality </a:t>
            </a:r>
            <a:r>
              <a:rPr lang="en-US" dirty="0"/>
              <a:t>at all ages. (ex: birds)</a:t>
            </a:r>
          </a:p>
          <a:p>
            <a:pPr lvl="0"/>
            <a:r>
              <a:rPr lang="en-US" dirty="0"/>
              <a:t>Type III Curve: Organisms with a Type III curve have </a:t>
            </a:r>
            <a:r>
              <a:rPr lang="en-US" b="1" dirty="0" smtClean="0"/>
              <a:t>high </a:t>
            </a:r>
            <a:r>
              <a:rPr lang="en-US" dirty="0"/>
              <a:t>mortality</a:t>
            </a:r>
            <a:r>
              <a:rPr lang="en-US" b="1" dirty="0"/>
              <a:t> </a:t>
            </a:r>
            <a:r>
              <a:rPr lang="en-US" dirty="0"/>
              <a:t>rates at </a:t>
            </a:r>
            <a:r>
              <a:rPr lang="en-US" b="1" dirty="0" smtClean="0"/>
              <a:t>younger ages</a:t>
            </a:r>
            <a:r>
              <a:rPr lang="en-US" dirty="0" smtClean="0"/>
              <a:t>. </a:t>
            </a:r>
            <a:r>
              <a:rPr lang="en-US" dirty="0"/>
              <a:t>(ex: golden toads)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2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90" y="311415"/>
            <a:ext cx="897691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u="sng" dirty="0"/>
              <a:t>Factors that Determine Population Growth</a:t>
            </a:r>
            <a:r>
              <a:rPr lang="en-US" u="sng" dirty="0"/>
              <a:t>: </a:t>
            </a:r>
            <a:r>
              <a:rPr lang="en-US" i="1" u="sng" dirty="0"/>
              <a:t>Immigration and Emigration</a:t>
            </a:r>
            <a:r>
              <a:rPr lang="en-US" sz="4000" u="sng" dirty="0"/>
              <a:t/>
            </a:r>
            <a:br>
              <a:rPr lang="en-US" sz="4000" u="sng" dirty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084418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u="sng" dirty="0" smtClean="0">
                <a:solidFill>
                  <a:srgbClr val="FF0000"/>
                </a:solidFill>
              </a:rPr>
              <a:t>mmigration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is the arrival of individuals from outside a given </a:t>
            </a:r>
            <a:r>
              <a:rPr lang="en-US" sz="2800" b="1" dirty="0" smtClean="0">
                <a:solidFill>
                  <a:srgbClr val="FF0000"/>
                </a:solidFill>
              </a:rPr>
              <a:t>area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(Coming in)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</a:rPr>
              <a:t>Emigration</a:t>
            </a:r>
            <a:r>
              <a:rPr lang="en-US" sz="2800" b="1" dirty="0" smtClean="0">
                <a:solidFill>
                  <a:srgbClr val="FF0000"/>
                </a:solidFill>
              </a:rPr>
              <a:t> is </a:t>
            </a:r>
            <a:r>
              <a:rPr lang="en-US" sz="2800" b="1" dirty="0">
                <a:solidFill>
                  <a:srgbClr val="FF0000"/>
                </a:solidFill>
              </a:rPr>
              <a:t>the departure of individuals from a given area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dirty="0" smtClean="0">
                <a:solidFill>
                  <a:srgbClr val="000000"/>
                </a:solidFill>
              </a:rPr>
              <a:t>(Leaving)</a:t>
            </a:r>
          </a:p>
          <a:p>
            <a:pPr marL="365760" lvl="1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</a:rPr>
              <a:t> Migration </a:t>
            </a:r>
            <a:r>
              <a:rPr lang="en-US" sz="2800" b="1" dirty="0" smtClean="0">
                <a:solidFill>
                  <a:srgbClr val="FF0000"/>
                </a:solidFill>
              </a:rPr>
              <a:t>is </a:t>
            </a:r>
            <a:r>
              <a:rPr lang="en-US" sz="2800" b="1" dirty="0">
                <a:solidFill>
                  <a:srgbClr val="FF0000"/>
                </a:solidFill>
              </a:rPr>
              <a:t>when certain organisms make brief movements into and out of an area during certain </a:t>
            </a:r>
            <a:r>
              <a:rPr lang="en-US" sz="2800" b="1" dirty="0" smtClean="0">
                <a:solidFill>
                  <a:srgbClr val="FF0000"/>
                </a:solidFill>
              </a:rPr>
              <a:t>seasons. </a:t>
            </a:r>
            <a:r>
              <a:rPr lang="en-US" sz="2800" dirty="0" smtClean="0">
                <a:solidFill>
                  <a:srgbClr val="000000"/>
                </a:solidFill>
              </a:rPr>
              <a:t>(Relocating fo</a:t>
            </a:r>
            <a:r>
              <a:rPr lang="en-US" sz="2800" dirty="0" smtClean="0">
                <a:solidFill>
                  <a:srgbClr val="000000"/>
                </a:solidFill>
              </a:rPr>
              <a:t>r a while)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3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767</TotalTime>
  <Words>772</Words>
  <Application>Microsoft Macintosh PowerPoint</Application>
  <PresentationFormat>On-screen Show (4:3)</PresentationFormat>
  <Paragraphs>88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Environmental Science – Wednesday, Catalyst 11/20/13</vt:lpstr>
      <vt:lpstr>PowerPoint Presentation</vt:lpstr>
      <vt:lpstr>Agenda 11/20/13</vt:lpstr>
      <vt:lpstr>Gpoints</vt:lpstr>
      <vt:lpstr>Objectives 11/20/13</vt:lpstr>
      <vt:lpstr>Factors that Determine Population Growth: Birth and Death Rates</vt:lpstr>
      <vt:lpstr>PowerPoint Presentation</vt:lpstr>
      <vt:lpstr>Survivorship Curves</vt:lpstr>
      <vt:lpstr>Factors that Determine Population Growth: Immigration and Emigration </vt:lpstr>
      <vt:lpstr>PowerPoint Presentation</vt:lpstr>
      <vt:lpstr>Population Growth Rate</vt:lpstr>
      <vt:lpstr>Population Growth Rate Calculation</vt:lpstr>
      <vt:lpstr>Population Growth Rate Calculation</vt:lpstr>
      <vt:lpstr>Exponential Growth</vt:lpstr>
      <vt:lpstr>PowerPoint Presentation</vt:lpstr>
      <vt:lpstr>Logistic Growth</vt:lpstr>
      <vt:lpstr>PowerPoint Presentation</vt:lpstr>
      <vt:lpstr>Fluctuating Growth</vt:lpstr>
      <vt:lpstr>Rise and Crash Growth</vt:lpstr>
      <vt:lpstr>Rise and Crash Growth</vt:lpstr>
      <vt:lpstr>Chapter 4 Lesson 3 Assessment</vt:lpstr>
      <vt:lpstr>Limiting Factors</vt:lpstr>
      <vt:lpstr>Limiting Factors: Two Types</vt:lpstr>
    </vt:vector>
  </TitlesOfParts>
  <Company>Elizabeth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11/29/12</dc:title>
  <dc:creator>Bruce Gutierrez</dc:creator>
  <cp:lastModifiedBy>Bruce Gutierrez</cp:lastModifiedBy>
  <cp:revision>40</cp:revision>
  <dcterms:created xsi:type="dcterms:W3CDTF">2012-11-29T05:50:33Z</dcterms:created>
  <dcterms:modified xsi:type="dcterms:W3CDTF">2013-11-20T06:40:29Z</dcterms:modified>
</cp:coreProperties>
</file>