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301" r:id="rId3"/>
    <p:sldId id="302" r:id="rId4"/>
    <p:sldId id="256" r:id="rId5"/>
    <p:sldId id="294" r:id="rId6"/>
    <p:sldId id="296" r:id="rId7"/>
    <p:sldId id="262" r:id="rId8"/>
    <p:sldId id="267" r:id="rId9"/>
    <p:sldId id="263" r:id="rId10"/>
    <p:sldId id="265" r:id="rId11"/>
    <p:sldId id="278" r:id="rId12"/>
    <p:sldId id="264" r:id="rId13"/>
    <p:sldId id="266" r:id="rId14"/>
    <p:sldId id="279" r:id="rId15"/>
    <p:sldId id="298" r:id="rId16"/>
    <p:sldId id="297" r:id="rId17"/>
    <p:sldId id="268" r:id="rId18"/>
    <p:sldId id="276" r:id="rId19"/>
    <p:sldId id="277" r:id="rId20"/>
    <p:sldId id="274" r:id="rId21"/>
    <p:sldId id="269" r:id="rId22"/>
    <p:sldId id="270" r:id="rId23"/>
    <p:sldId id="300" r:id="rId24"/>
    <p:sldId id="273" r:id="rId25"/>
    <p:sldId id="275" r:id="rId26"/>
    <p:sldId id="282" r:id="rId27"/>
    <p:sldId id="283" r:id="rId28"/>
    <p:sldId id="287" r:id="rId29"/>
    <p:sldId id="292" r:id="rId30"/>
    <p:sldId id="299" r:id="rId31"/>
    <p:sldId id="285" r:id="rId32"/>
    <p:sldId id="286" r:id="rId33"/>
    <p:sldId id="272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58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5/28/13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5/28/13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5/28/13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5/28/13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5/28/13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5/28/13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5/28/13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5/28/13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5/28/13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5/28/13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5/28/13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5/28/13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5/28/13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5/28/13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5/28/13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5/28/13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5/28/13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3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3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gutierrezbr@elizabeth.k12.nj.u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Catalyst 5/</a:t>
            </a:r>
            <a:r>
              <a:rPr lang="en-US" b="1" dirty="0" smtClean="0"/>
              <a:t>29/13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327" y="2361281"/>
            <a:ext cx="8960673" cy="449671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2NaOH +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2H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O + Na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SO</a:t>
            </a:r>
            <a:r>
              <a:rPr lang="en-US" baseline="-25000" dirty="0" smtClean="0">
                <a:sym typeface="Wingdings"/>
              </a:rPr>
              <a:t>4</a:t>
            </a:r>
            <a:endParaRPr lang="en-US" dirty="0" smtClean="0">
              <a:sym typeface="Wingdings"/>
            </a:endParaRPr>
          </a:p>
          <a:p>
            <a:pPr marL="0" indent="0">
              <a:buNone/>
            </a:pPr>
            <a:r>
              <a:rPr lang="en-US" dirty="0" smtClean="0"/>
              <a:t>1. How </a:t>
            </a:r>
            <a:r>
              <a:rPr lang="en-US" dirty="0" smtClean="0"/>
              <a:t>many moles of water will be produced if you use 200 grams of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(sulfuric acid)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2. The </a:t>
            </a:r>
            <a:r>
              <a:rPr lang="en-US" dirty="0"/>
              <a:t>temperature of a sample of helium gas is a measure of its </a:t>
            </a:r>
          </a:p>
          <a:p>
            <a:r>
              <a:rPr lang="en-US" dirty="0"/>
              <a:t>a. kinetic and potential energy</a:t>
            </a:r>
            <a:r>
              <a:rPr lang="en-US" dirty="0" smtClean="0"/>
              <a:t>.</a:t>
            </a:r>
          </a:p>
          <a:p>
            <a:r>
              <a:rPr lang="en-US" dirty="0"/>
              <a:t>b. average potential energy.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c. average kinetic energy. </a:t>
            </a:r>
            <a:endParaRPr lang="en-US" dirty="0" smtClean="0"/>
          </a:p>
          <a:p>
            <a:r>
              <a:rPr lang="en-US" dirty="0" smtClean="0"/>
              <a:t>d</a:t>
            </a:r>
            <a:r>
              <a:rPr lang="en-US" dirty="0"/>
              <a:t>. total potential energy.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593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1838"/>
            <a:ext cx="8229600" cy="4454234"/>
          </a:xfrm>
        </p:spPr>
        <p:txBody>
          <a:bodyPr/>
          <a:lstStyle/>
          <a:p>
            <a:r>
              <a:rPr lang="en-US" dirty="0"/>
              <a:t>At STP, what is the volume of 7.08 </a:t>
            </a:r>
            <a:r>
              <a:rPr lang="en-US" dirty="0" err="1"/>
              <a:t>mol</a:t>
            </a:r>
            <a:r>
              <a:rPr lang="en-US" dirty="0"/>
              <a:t> of nitrogen gas (N</a:t>
            </a:r>
            <a:r>
              <a:rPr lang="en-US" baseline="-25000" dirty="0"/>
              <a:t>2</a:t>
            </a:r>
            <a:r>
              <a:rPr lang="en-US" dirty="0"/>
              <a:t>)?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Write answer on Notability and raise up your </a:t>
            </a:r>
            <a:r>
              <a:rPr lang="en-US" dirty="0" err="1" smtClean="0"/>
              <a:t>iPad</a:t>
            </a:r>
            <a:r>
              <a:rPr lang="en-US" dirty="0" smtClean="0"/>
              <a:t> in 60 seconds.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93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1838"/>
            <a:ext cx="8229600" cy="4454234"/>
          </a:xfrm>
        </p:spPr>
        <p:txBody>
          <a:bodyPr/>
          <a:lstStyle/>
          <a:p>
            <a:r>
              <a:rPr lang="en-US" dirty="0"/>
              <a:t>At STP, what is the volume of 7.08 </a:t>
            </a:r>
            <a:r>
              <a:rPr lang="en-US" dirty="0" err="1"/>
              <a:t>mol</a:t>
            </a:r>
            <a:r>
              <a:rPr lang="en-US" dirty="0"/>
              <a:t> of nitrogen gas (N</a:t>
            </a:r>
            <a:r>
              <a:rPr lang="en-US" baseline="-25000" dirty="0"/>
              <a:t>2</a:t>
            </a:r>
            <a:r>
              <a:rPr lang="en-US" dirty="0"/>
              <a:t>)?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158.59 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88826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Molar Volume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04390"/>
            <a:ext cx="8978558" cy="3532874"/>
          </a:xfrm>
        </p:spPr>
        <p:txBody>
          <a:bodyPr/>
          <a:lstStyle/>
          <a:p>
            <a:r>
              <a:rPr lang="en-US" i="1" dirty="0"/>
              <a:t>Example#2. </a:t>
            </a:r>
            <a:r>
              <a:rPr lang="en-US" dirty="0"/>
              <a:t>What quantity of gas in moles is contained in 2.21 L at STP?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858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14946"/>
            <a:ext cx="8074219" cy="3756583"/>
          </a:xfrm>
        </p:spPr>
        <p:txBody>
          <a:bodyPr/>
          <a:lstStyle/>
          <a:p>
            <a:r>
              <a:rPr lang="en-US" dirty="0"/>
              <a:t>A sample of hydrogen gas occupies 14.1 L at STP. How many moles of the gas are present? 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Write answer on Notability and raise up your </a:t>
            </a:r>
            <a:r>
              <a:rPr lang="en-US" dirty="0" err="1"/>
              <a:t>iPad</a:t>
            </a:r>
            <a:r>
              <a:rPr lang="en-US" dirty="0"/>
              <a:t> in 60 seconds.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861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try! (#2 on page 33)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14946"/>
            <a:ext cx="8229600" cy="4078576"/>
          </a:xfrm>
        </p:spPr>
        <p:txBody>
          <a:bodyPr/>
          <a:lstStyle/>
          <a:p>
            <a:r>
              <a:rPr lang="en-US" dirty="0"/>
              <a:t>A sample of hydrogen gas occupies 14.1 L at STP. How many moles of the gas are present? 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0.63 moles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59938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Ideal Gas Law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010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9456"/>
            <a:ext cx="9143999" cy="914400"/>
          </a:xfrm>
        </p:spPr>
        <p:txBody>
          <a:bodyPr/>
          <a:lstStyle/>
          <a:p>
            <a:r>
              <a:rPr lang="en-US" b="1" dirty="0" smtClean="0"/>
              <a:t>Objective 5/</a:t>
            </a:r>
            <a:r>
              <a:rPr lang="en-US" b="1" dirty="0" smtClean="0"/>
              <a:t>29/</a:t>
            </a:r>
            <a:r>
              <a:rPr lang="en-US" b="1" dirty="0" smtClean="0"/>
              <a:t>13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05669"/>
            <a:ext cx="9143999" cy="5372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We </a:t>
            </a:r>
            <a:r>
              <a:rPr lang="en-US" sz="3200" dirty="0">
                <a:solidFill>
                  <a:srgbClr val="000000"/>
                </a:solidFill>
              </a:rPr>
              <a:t>will be able </a:t>
            </a:r>
            <a:r>
              <a:rPr lang="en-US" sz="3200" dirty="0" smtClean="0">
                <a:solidFill>
                  <a:srgbClr val="000000"/>
                </a:solidFill>
              </a:rPr>
              <a:t>to </a:t>
            </a:r>
          </a:p>
          <a:p>
            <a:r>
              <a:rPr lang="en-US" dirty="0"/>
              <a:t>U</a:t>
            </a:r>
            <a:r>
              <a:rPr lang="en-US" dirty="0" smtClean="0"/>
              <a:t>se </a:t>
            </a:r>
            <a:r>
              <a:rPr lang="en-US" dirty="0"/>
              <a:t>the Ideal Gas Law equation to calculate pressure, temperature, number of moles, or volume when three of the four quantities are given.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 </a:t>
            </a:r>
            <a:endParaRPr lang="en-US" sz="3200" dirty="0" smtClean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3200" dirty="0" smtClean="0">
              <a:solidFill>
                <a:srgbClr val="000000"/>
              </a:solidFill>
            </a:endParaRPr>
          </a:p>
          <a:p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1846" y="5144998"/>
            <a:ext cx="1144954" cy="14502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7135" y="5119077"/>
            <a:ext cx="1476196" cy="147619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007430" y="4789714"/>
            <a:ext cx="330697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0" dirty="0">
                <a:latin typeface="Webdings"/>
                <a:ea typeface="Webdings"/>
                <a:cs typeface="Webdings"/>
              </a:rPr>
              <a:t></a:t>
            </a:r>
            <a:endParaRPr lang="en-US" sz="12000" dirty="0"/>
          </a:p>
        </p:txBody>
      </p:sp>
      <p:sp>
        <p:nvSpPr>
          <p:cNvPr id="7" name="Rectangle 6"/>
          <p:cNvSpPr/>
          <p:nvPr/>
        </p:nvSpPr>
        <p:spPr>
          <a:xfrm>
            <a:off x="7218367" y="4792007"/>
            <a:ext cx="330697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0" dirty="0">
                <a:latin typeface="Webdings"/>
                <a:ea typeface="Webdings"/>
                <a:cs typeface="Webdings"/>
              </a:rPr>
              <a:t></a:t>
            </a:r>
            <a:endParaRPr lang="en-US" sz="1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6110" y="5234966"/>
            <a:ext cx="1641320" cy="160563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539" y="5035046"/>
            <a:ext cx="2407412" cy="1805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413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Gas Law</a:t>
            </a:r>
            <a:br>
              <a:rPr lang="en-US" dirty="0" smtClean="0"/>
            </a:br>
            <a:r>
              <a:rPr lang="en-US" dirty="0" smtClean="0"/>
              <a:t>Kinetic Molecular Theory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284" y="2253950"/>
            <a:ext cx="8134355" cy="440056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According to the KMT, </a:t>
            </a:r>
            <a:r>
              <a:rPr lang="en-US" b="1" dirty="0" smtClean="0"/>
              <a:t>Ideal Gases:</a:t>
            </a:r>
          </a:p>
          <a:p>
            <a:pPr marL="514350" indent="-514350">
              <a:buAutoNum type="arabicPeriod"/>
            </a:pPr>
            <a:r>
              <a:rPr lang="en-US" dirty="0" smtClean="0"/>
              <a:t>Are made of tiny particles that are always moving.</a:t>
            </a:r>
          </a:p>
          <a:p>
            <a:pPr marL="514350" indent="-514350">
              <a:buAutoNum type="arabicPeriod"/>
            </a:pPr>
            <a:r>
              <a:rPr lang="en-US" dirty="0" smtClean="0"/>
              <a:t>Colliding with each other</a:t>
            </a:r>
          </a:p>
          <a:p>
            <a:pPr marL="514350" indent="-514350">
              <a:buAutoNum type="arabicPeriod"/>
            </a:pPr>
            <a:r>
              <a:rPr lang="en-US" dirty="0" smtClean="0"/>
              <a:t>Temperature increase the velocity and therefore, the kinetic energy or gas particles</a:t>
            </a:r>
          </a:p>
          <a:p>
            <a:pPr marL="514350" indent="-514350">
              <a:buAutoNum type="arabicPeriod"/>
            </a:pPr>
            <a:r>
              <a:rPr lang="en-US" dirty="0" smtClean="0"/>
              <a:t>Gases are in constant, random motion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Gas particles are not attracted or repulsed by each other</a:t>
            </a:r>
          </a:p>
          <a:p>
            <a:pPr marL="514350" indent="-514350"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2567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313" y="3281022"/>
            <a:ext cx="8228013" cy="1927225"/>
          </a:xfrm>
        </p:spPr>
        <p:txBody>
          <a:bodyPr/>
          <a:lstStyle/>
          <a:p>
            <a:r>
              <a:rPr lang="en-US" dirty="0" smtClean="0"/>
              <a:t>Gases are most likely to </a:t>
            </a:r>
            <a:r>
              <a:rPr lang="en-US" b="1" dirty="0" smtClean="0"/>
              <a:t>deviate</a:t>
            </a:r>
            <a:r>
              <a:rPr lang="en-US" dirty="0" smtClean="0"/>
              <a:t> (get away from) being ideal when </a:t>
            </a:r>
            <a:r>
              <a:rPr lang="en-US" b="1" i="1" dirty="0" smtClean="0">
                <a:solidFill>
                  <a:srgbClr val="FF0000"/>
                </a:solidFill>
              </a:rPr>
              <a:t>temperature</a:t>
            </a:r>
            <a:r>
              <a:rPr lang="en-US" dirty="0" smtClean="0">
                <a:solidFill>
                  <a:srgbClr val="FF0000"/>
                </a:solidFill>
              </a:rPr>
              <a:t> is </a:t>
            </a:r>
            <a:r>
              <a:rPr lang="en-US" b="1" i="1" dirty="0" smtClean="0">
                <a:solidFill>
                  <a:srgbClr val="FF0000"/>
                </a:solidFill>
              </a:rPr>
              <a:t>low </a:t>
            </a:r>
            <a:r>
              <a:rPr lang="en-US" b="1" i="1" dirty="0" smtClean="0"/>
              <a:t>and </a:t>
            </a:r>
            <a:r>
              <a:rPr lang="en-US" b="1" i="1" dirty="0" smtClean="0">
                <a:solidFill>
                  <a:srgbClr val="FF0000"/>
                </a:solidFill>
              </a:rPr>
              <a:t>pressure is high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785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Gases Deviate from the Ideal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479" y="1368204"/>
            <a:ext cx="6814404" cy="5510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020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3808"/>
            <a:ext cx="8229600" cy="1143000"/>
          </a:xfrm>
        </p:spPr>
        <p:txBody>
          <a:bodyPr/>
          <a:lstStyle/>
          <a:p>
            <a:pPr marL="0" indent="0"/>
            <a:r>
              <a:rPr lang="en-US" sz="2800" dirty="0"/>
              <a:t>2NaOH + H</a:t>
            </a:r>
            <a:r>
              <a:rPr lang="en-US" sz="2800" baseline="-25000" dirty="0"/>
              <a:t>2</a:t>
            </a:r>
            <a:r>
              <a:rPr lang="en-US" sz="2800" dirty="0"/>
              <a:t>SO</a:t>
            </a:r>
            <a:r>
              <a:rPr lang="en-US" sz="2800" baseline="-25000" dirty="0"/>
              <a:t>4</a:t>
            </a:r>
            <a:r>
              <a:rPr lang="en-US" sz="2800" dirty="0"/>
              <a:t> </a:t>
            </a:r>
            <a:r>
              <a:rPr lang="en-US" sz="2800" dirty="0">
                <a:sym typeface="Wingdings"/>
              </a:rPr>
              <a:t> 2H</a:t>
            </a:r>
            <a:r>
              <a:rPr lang="en-US" sz="2800" baseline="-25000" dirty="0">
                <a:sym typeface="Wingdings"/>
              </a:rPr>
              <a:t>2</a:t>
            </a:r>
            <a:r>
              <a:rPr lang="en-US" sz="2800" dirty="0">
                <a:sym typeface="Wingdings"/>
              </a:rPr>
              <a:t>O + Na</a:t>
            </a:r>
            <a:r>
              <a:rPr lang="en-US" sz="2800" baseline="-25000" dirty="0">
                <a:sym typeface="Wingdings"/>
              </a:rPr>
              <a:t>2</a:t>
            </a:r>
            <a:r>
              <a:rPr lang="en-US" sz="2800" dirty="0">
                <a:sym typeface="Wingdings"/>
              </a:rPr>
              <a:t>SO</a:t>
            </a:r>
            <a:r>
              <a:rPr lang="en-US" sz="2800" baseline="-25000" dirty="0">
                <a:sym typeface="Wingdings"/>
              </a:rPr>
              <a:t>4</a:t>
            </a:r>
            <a:r>
              <a:rPr lang="en-US" sz="2800" dirty="0">
                <a:sym typeface="Wingdings"/>
              </a:rPr>
              <a:t/>
            </a:r>
            <a:br>
              <a:rPr lang="en-US" sz="2800" dirty="0">
                <a:sym typeface="Wingdings"/>
              </a:rPr>
            </a:br>
            <a:r>
              <a:rPr lang="en-US" sz="2800" dirty="0"/>
              <a:t>1. How many moles of water will be produced if you use 200 grams of H</a:t>
            </a:r>
            <a:r>
              <a:rPr lang="en-US" sz="2800" baseline="-25000" dirty="0"/>
              <a:t>2</a:t>
            </a:r>
            <a:r>
              <a:rPr lang="en-US" sz="2800" dirty="0"/>
              <a:t>SO</a:t>
            </a:r>
            <a:r>
              <a:rPr lang="en-US" sz="2800" baseline="-25000" dirty="0"/>
              <a:t>4</a:t>
            </a:r>
            <a:r>
              <a:rPr lang="en-US" sz="2800" dirty="0"/>
              <a:t> (sulfuric acid)?</a:t>
            </a:r>
          </a:p>
        </p:txBody>
      </p:sp>
    </p:spTree>
    <p:extLst>
      <p:ext uri="{BB962C8B-B14F-4D97-AF65-F5344CB8AC3E}">
        <p14:creationId xmlns:p14="http://schemas.microsoft.com/office/powerpoint/2010/main" val="2749198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025" y="1527958"/>
            <a:ext cx="8064881" cy="514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272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Gas Law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9169"/>
            <a:ext cx="8188012" cy="3836979"/>
          </a:xfrm>
        </p:spPr>
        <p:txBody>
          <a:bodyPr/>
          <a:lstStyle/>
          <a:p>
            <a:r>
              <a:rPr lang="en-US" dirty="0" smtClean="0"/>
              <a:t>A constant is a quantity that does not change in value.</a:t>
            </a:r>
          </a:p>
          <a:p>
            <a:r>
              <a:rPr lang="en-US" dirty="0" smtClean="0"/>
              <a:t>The Gas Constant R, has a value of </a:t>
            </a:r>
          </a:p>
          <a:p>
            <a:pPr marL="0" indent="0">
              <a:buNone/>
            </a:pPr>
            <a:r>
              <a:rPr lang="en-US" dirty="0" smtClean="0"/>
              <a:t>  0.0821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2402474"/>
              </p:ext>
            </p:extLst>
          </p:nvPr>
        </p:nvGraphicFramePr>
        <p:xfrm>
          <a:off x="1854975" y="4234058"/>
          <a:ext cx="1170799" cy="8641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Equation" r:id="rId3" imgW="533400" imgH="393700" progId="Equation.3">
                  <p:embed/>
                </p:oleObj>
              </mc:Choice>
              <mc:Fallback>
                <p:oleObj name="Equation" r:id="rId3" imgW="5334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54975" y="4234058"/>
                        <a:ext cx="1170799" cy="8641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6666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465"/>
            <a:ext cx="8229600" cy="1143000"/>
          </a:xfrm>
        </p:spPr>
        <p:txBody>
          <a:bodyPr/>
          <a:lstStyle/>
          <a:p>
            <a:r>
              <a:rPr lang="en-US" sz="4800" b="1" dirty="0"/>
              <a:t>PV = </a:t>
            </a:r>
            <a:r>
              <a:rPr lang="en-US" sz="4800" b="1" dirty="0" err="1"/>
              <a:t>nRT</a:t>
            </a:r>
            <a:r>
              <a:rPr lang="en-US" sz="4800" b="1" dirty="0"/>
              <a:t/>
            </a:r>
            <a:br>
              <a:rPr lang="en-US" sz="4800" b="1" dirty="0"/>
            </a:br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964" y="2247503"/>
            <a:ext cx="7350971" cy="4533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284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Ideal Gas Law Calculations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024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sz="2800" i="1" dirty="0"/>
              <a:t>Example#1</a:t>
            </a:r>
            <a:r>
              <a:rPr lang="en-US" sz="2800" dirty="0"/>
              <a:t>. What is the pressure in atmospheres exerted by a 0.500 </a:t>
            </a:r>
            <a:r>
              <a:rPr lang="en-US" sz="2800" dirty="0" err="1"/>
              <a:t>mol</a:t>
            </a:r>
            <a:r>
              <a:rPr lang="en-US" sz="2800" dirty="0"/>
              <a:t> sample of Nitrogen gas in a 10.0 L container at 298 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200" y="2236061"/>
            <a:ext cx="8817588" cy="423957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1877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2141"/>
            <a:ext cx="8229600" cy="1143000"/>
          </a:xfrm>
        </p:spPr>
        <p:txBody>
          <a:bodyPr/>
          <a:lstStyle/>
          <a:p>
            <a:pPr marL="0" indent="0"/>
            <a:r>
              <a:rPr lang="en-US" sz="2800" i="1" dirty="0"/>
              <a:t>Example#2</a:t>
            </a:r>
            <a:r>
              <a:rPr lang="en-US" sz="2800" dirty="0"/>
              <a:t>. A gas occupies 8.77 L at 20 degrees Celsius. How many moles of gas are present if pressure was measured to be at 0.953 </a:t>
            </a:r>
            <a:r>
              <a:rPr lang="en-US" sz="2800" dirty="0" err="1"/>
              <a:t>atm</a:t>
            </a:r>
            <a:r>
              <a:rPr lang="en-US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48403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sz="2800" i="1" dirty="0"/>
              <a:t>Example#3</a:t>
            </a:r>
            <a:r>
              <a:rPr lang="en-US" sz="2800" dirty="0"/>
              <a:t>. A sample of nitrogen gas occupies 7.73 L at 20 degrees Celsius. How many moles of Nitrogen gas (N</a:t>
            </a:r>
            <a:r>
              <a:rPr lang="en-US" sz="2800" baseline="-25000" dirty="0"/>
              <a:t>2</a:t>
            </a:r>
            <a:r>
              <a:rPr lang="en-US" sz="2800" dirty="0"/>
              <a:t>) are present if pressure was measured to be at 0.876 </a:t>
            </a:r>
            <a:r>
              <a:rPr lang="en-US" sz="2800" dirty="0" err="1"/>
              <a:t>atm</a:t>
            </a:r>
            <a:r>
              <a:rPr lang="en-US" sz="28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412" y="2414946"/>
            <a:ext cx="8817588" cy="423957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7487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YOU TRY! (Use Notability)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412" y="2414946"/>
            <a:ext cx="8817588" cy="42395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 unknown gas occupies 32.3 L at 10 degrees Celsius. If the pressure was measured to be 0.833 </a:t>
            </a:r>
            <a:r>
              <a:rPr lang="en-US" dirty="0" err="1" smtClean="0"/>
              <a:t>atm</a:t>
            </a:r>
            <a:r>
              <a:rPr lang="en-US" dirty="0" smtClean="0"/>
              <a:t> and the mass of the gas was determined to be 27 grams, what is the molar mass of this compound?</a:t>
            </a:r>
          </a:p>
          <a:p>
            <a:pPr marL="0" indent="0">
              <a:buNone/>
            </a:pPr>
            <a:r>
              <a:rPr lang="en-US" dirty="0" smtClean="0"/>
              <a:t>(HINT: n = given mass/molar mass)</a:t>
            </a:r>
          </a:p>
        </p:txBody>
      </p:sp>
    </p:spTree>
    <p:extLst>
      <p:ext uri="{BB962C8B-B14F-4D97-AF65-F5344CB8AC3E}">
        <p14:creationId xmlns:p14="http://schemas.microsoft.com/office/powerpoint/2010/main" val="1522555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Gas Law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412" y="2414946"/>
            <a:ext cx="8817588" cy="4239573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Example#4</a:t>
            </a:r>
            <a:r>
              <a:rPr lang="en-US" dirty="0" smtClean="0"/>
              <a:t>. An unknown gas occupies 24.3 L at 50 degrees Celsius. If the pressure was measured to be 0.932 </a:t>
            </a:r>
            <a:r>
              <a:rPr lang="en-US" dirty="0" err="1" smtClean="0"/>
              <a:t>atm</a:t>
            </a:r>
            <a:r>
              <a:rPr lang="en-US" dirty="0" smtClean="0"/>
              <a:t> and the mass of the gas was determined to be 12 grams, what is the molar mass of this compound?</a:t>
            </a:r>
          </a:p>
          <a:p>
            <a:pPr marL="0" indent="0">
              <a:buNone/>
            </a:pPr>
            <a:r>
              <a:rPr lang="en-US" dirty="0" smtClean="0"/>
              <a:t>(HINT: n = given mass/molar mass)</a:t>
            </a:r>
          </a:p>
        </p:txBody>
      </p:sp>
    </p:spTree>
    <p:extLst>
      <p:ext uri="{BB962C8B-B14F-4D97-AF65-F5344CB8AC3E}">
        <p14:creationId xmlns:p14="http://schemas.microsoft.com/office/powerpoint/2010/main" val="433257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YOU TRY! (Use Notability)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10" y="2427112"/>
            <a:ext cx="8565445" cy="3610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An unknown gas occupies </a:t>
            </a:r>
            <a:r>
              <a:rPr lang="en-US" dirty="0" smtClean="0"/>
              <a:t>0.4 </a:t>
            </a:r>
            <a:r>
              <a:rPr lang="en-US" dirty="0"/>
              <a:t>L at </a:t>
            </a:r>
            <a:r>
              <a:rPr lang="en-US" dirty="0" smtClean="0"/>
              <a:t>15 </a:t>
            </a:r>
            <a:r>
              <a:rPr lang="en-US" dirty="0"/>
              <a:t>degrees Celsius. If the pressure was measured to be </a:t>
            </a:r>
            <a:r>
              <a:rPr lang="en-US" dirty="0" smtClean="0"/>
              <a:t>0.840 </a:t>
            </a:r>
            <a:r>
              <a:rPr lang="en-US" dirty="0" err="1"/>
              <a:t>atm</a:t>
            </a:r>
            <a:r>
              <a:rPr lang="en-US" dirty="0"/>
              <a:t> and the mass of the gas was determined to be </a:t>
            </a:r>
            <a:r>
              <a:rPr lang="en-US" dirty="0" smtClean="0"/>
              <a:t>40 </a:t>
            </a:r>
            <a:r>
              <a:rPr lang="en-US" dirty="0"/>
              <a:t>grams, what is the molar mass of this compound?</a:t>
            </a:r>
          </a:p>
          <a:p>
            <a:pPr marL="0" indent="0">
              <a:buNone/>
            </a:pPr>
            <a:r>
              <a:rPr lang="en-US" dirty="0"/>
              <a:t>(HINT: n = given mass/molar mass)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025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Catalyst 5/</a:t>
            </a:r>
            <a:r>
              <a:rPr lang="en-US" b="1" dirty="0" smtClean="0"/>
              <a:t>29/13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327" y="2361281"/>
            <a:ext cx="8960673" cy="44967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2. The </a:t>
            </a:r>
            <a:r>
              <a:rPr lang="en-US" dirty="0"/>
              <a:t>temperature of a sample of helium gas is a measure of its </a:t>
            </a:r>
          </a:p>
          <a:p>
            <a:r>
              <a:rPr lang="en-US" dirty="0"/>
              <a:t>a. kinetic and potential energy</a:t>
            </a:r>
            <a:r>
              <a:rPr lang="en-US" dirty="0" smtClean="0"/>
              <a:t>.</a:t>
            </a:r>
          </a:p>
          <a:p>
            <a:r>
              <a:rPr lang="en-US" dirty="0"/>
              <a:t>b. average potential energy.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c. average kinetic energy. </a:t>
            </a:r>
            <a:endParaRPr lang="en-US" dirty="0" smtClean="0"/>
          </a:p>
          <a:p>
            <a:r>
              <a:rPr lang="en-US" dirty="0" smtClean="0"/>
              <a:t>d</a:t>
            </a:r>
            <a:r>
              <a:rPr lang="en-US" dirty="0"/>
              <a:t>. total potential energy.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198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178" y="358163"/>
            <a:ext cx="7584452" cy="1005679"/>
          </a:xfrm>
        </p:spPr>
        <p:txBody>
          <a:bodyPr/>
          <a:lstStyle/>
          <a:p>
            <a:r>
              <a:rPr lang="en-US" dirty="0" smtClean="0"/>
              <a:t>During Classwork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63842"/>
            <a:ext cx="9144000" cy="56134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en-US" sz="3200" dirty="0" smtClean="0">
                <a:solidFill>
                  <a:srgbClr val="000000"/>
                </a:solidFill>
              </a:rPr>
              <a:t>Stay focused on the assignments you are given.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rgbClr val="000000"/>
                </a:solidFill>
              </a:rPr>
              <a:t>Do the questions INDEPENDENTLY (on your own).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rgbClr val="000000"/>
                </a:solidFill>
              </a:rPr>
              <a:t>Keep the noise level down.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rgbClr val="000000"/>
                </a:solidFill>
              </a:rPr>
              <a:t>Ask THREE before you ask ME.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rgbClr val="000000"/>
                </a:solidFill>
              </a:rPr>
              <a:t>You may put earphones on and listen to music quietly as you do your work.</a:t>
            </a: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0000"/>
                </a:solidFill>
              </a:rPr>
              <a:t>You must finish a certain number of questions</a:t>
            </a:r>
            <a:r>
              <a:rPr lang="en-US" sz="3200" dirty="0" smtClean="0">
                <a:solidFill>
                  <a:srgbClr val="000000"/>
                </a:solidFill>
              </a:rPr>
              <a:t> (depends on the person) by the end of the period.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DO NOT FORGET YOUR STAMPS! </a:t>
            </a:r>
            <a:r>
              <a:rPr lang="en-US" dirty="0" smtClean="0">
                <a:solidFill>
                  <a:srgbClr val="000000"/>
                </a:solidFill>
              </a:rPr>
              <a:t>You cannot get them once you leave the class.</a:t>
            </a:r>
            <a:endParaRPr lang="en-US" sz="3200" dirty="0" smtClean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9046" y="25921"/>
            <a:ext cx="1144954" cy="14502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4335" y="2423547"/>
            <a:ext cx="1476196" cy="14761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0731" y="2423547"/>
            <a:ext cx="1327862" cy="1298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890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778" y="2271890"/>
            <a:ext cx="9045222" cy="438263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happens to the temperature of an ideal gas if the volume is doubled?</a:t>
            </a:r>
          </a:p>
          <a:p>
            <a:pPr marL="514350" indent="-514350">
              <a:buAutoNum type="alphaLcPeriod"/>
            </a:pPr>
            <a:r>
              <a:rPr lang="en-US" dirty="0" smtClean="0"/>
              <a:t>Temperature decreases by a factor of 4</a:t>
            </a:r>
          </a:p>
          <a:p>
            <a:pPr marL="514350" indent="-514350">
              <a:buAutoNum type="alphaLcPeriod"/>
            </a:pPr>
            <a:r>
              <a:rPr lang="en-US" dirty="0" smtClean="0"/>
              <a:t>Temperature increases by a factor of 4</a:t>
            </a:r>
          </a:p>
          <a:p>
            <a:pPr marL="514350" indent="-514350">
              <a:buAutoNum type="alphaLcPeriod"/>
            </a:pPr>
            <a:r>
              <a:rPr lang="en-US" dirty="0" smtClean="0"/>
              <a:t>Temperature decreases by a factor of 2</a:t>
            </a:r>
          </a:p>
          <a:p>
            <a:pPr marL="514350" indent="-514350">
              <a:buAutoNum type="alphaLcPeriod"/>
            </a:pPr>
            <a:r>
              <a:rPr lang="en-US" dirty="0" smtClean="0"/>
              <a:t>Temperature increases by a factor of 2</a:t>
            </a:r>
          </a:p>
        </p:txBody>
      </p:sp>
    </p:spTree>
    <p:extLst>
      <p:ext uri="{BB962C8B-B14F-4D97-AF65-F5344CB8AC3E}">
        <p14:creationId xmlns:p14="http://schemas.microsoft.com/office/powerpoint/2010/main" val="968261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556" y="2370668"/>
            <a:ext cx="8494888" cy="416277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</a:t>
            </a:r>
            <a:r>
              <a:rPr lang="en-US" dirty="0" smtClean="0"/>
              <a:t>ow is the final pressure of a gas affected if the original volume and original temperature are doubled?</a:t>
            </a:r>
          </a:p>
          <a:p>
            <a:pPr marL="514350" indent="-514350">
              <a:buAutoNum type="alphaLcPeriod"/>
            </a:pPr>
            <a:r>
              <a:rPr lang="en-US" dirty="0" smtClean="0"/>
              <a:t>The final pressure doubles</a:t>
            </a:r>
          </a:p>
          <a:p>
            <a:pPr marL="514350" indent="-514350">
              <a:buAutoNum type="alphaLcPeriod"/>
            </a:pPr>
            <a:r>
              <a:rPr lang="en-US" dirty="0" smtClean="0"/>
              <a:t>The final pressure decreases by a factor of 2</a:t>
            </a:r>
          </a:p>
          <a:p>
            <a:pPr marL="514350" indent="-514350">
              <a:buAutoNum type="alphaLcPeriod"/>
            </a:pPr>
            <a:r>
              <a:rPr lang="en-US" dirty="0" smtClean="0"/>
              <a:t>The final pressure increases by a factor of 2</a:t>
            </a:r>
          </a:p>
          <a:p>
            <a:pPr marL="514350" indent="-514350">
              <a:buAutoNum type="alphaLcPeriod"/>
            </a:pPr>
            <a:r>
              <a:rPr lang="en-US" dirty="0" smtClean="0"/>
              <a:t>The final pressure is not affected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354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72" y="2206262"/>
            <a:ext cx="8828423" cy="4699448"/>
          </a:xfrm>
        </p:spPr>
        <p:txBody>
          <a:bodyPr>
            <a:normAutofit lnSpcReduction="10000"/>
          </a:bodyPr>
          <a:lstStyle/>
          <a:p>
            <a:r>
              <a:rPr lang="en-US" sz="3000" dirty="0"/>
              <a:t>1. </a:t>
            </a:r>
            <a:r>
              <a:rPr lang="en-US" sz="3000" dirty="0" smtClean="0"/>
              <a:t>What is the numerical value of standard molar volume?</a:t>
            </a:r>
          </a:p>
          <a:p>
            <a:r>
              <a:rPr lang="en-US" sz="3000" dirty="0" smtClean="0"/>
              <a:t>2. </a:t>
            </a:r>
            <a:r>
              <a:rPr lang="en-US" sz="3000" dirty="0"/>
              <a:t> </a:t>
            </a:r>
            <a:r>
              <a:rPr lang="en-US" sz="3000" dirty="0" smtClean="0"/>
              <a:t>What is STP?</a:t>
            </a:r>
            <a:endParaRPr lang="en-US" sz="3000" dirty="0"/>
          </a:p>
          <a:p>
            <a:r>
              <a:rPr lang="en-US" sz="3000" dirty="0"/>
              <a:t>3</a:t>
            </a:r>
            <a:r>
              <a:rPr lang="en-US" sz="3000" dirty="0" smtClean="0"/>
              <a:t>. </a:t>
            </a:r>
            <a:r>
              <a:rPr lang="en-US" sz="3000" dirty="0"/>
              <a:t>At 120 degrees Celsius, the pressure of a sample of nitrogen is 1.07 </a:t>
            </a:r>
            <a:r>
              <a:rPr lang="en-US" sz="3000" dirty="0" err="1"/>
              <a:t>atm</a:t>
            </a:r>
            <a:r>
              <a:rPr lang="en-US" sz="3000" dirty="0"/>
              <a:t> with a volume of 200 </a:t>
            </a:r>
            <a:r>
              <a:rPr lang="en-US" sz="3000" dirty="0" err="1"/>
              <a:t>mL.</a:t>
            </a:r>
            <a:r>
              <a:rPr lang="en-US" sz="3000" dirty="0"/>
              <a:t> </a:t>
            </a:r>
            <a:r>
              <a:rPr lang="en-US" sz="3000" dirty="0" smtClean="0"/>
              <a:t>How many moles of nitrogen gas are present?</a:t>
            </a:r>
          </a:p>
          <a:p>
            <a:pPr marL="0" indent="0">
              <a:buNone/>
            </a:pPr>
            <a:r>
              <a:rPr lang="en-US" sz="3000" dirty="0" smtClean="0"/>
              <a:t>Use Notability to answer the questions above. Email to </a:t>
            </a:r>
            <a:r>
              <a:rPr lang="en-US" sz="3000" dirty="0" smtClean="0">
                <a:hlinkClick r:id="rId2"/>
              </a:rPr>
              <a:t>gutierrezbr@elizabeth.k12.nj.us</a:t>
            </a:r>
            <a:r>
              <a:rPr lang="en-US" sz="3000" dirty="0" smtClean="0"/>
              <a:t> with p9 (or p10 if you’re in period 10) in the subject line.</a:t>
            </a: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780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5</a:t>
            </a:r>
            <a:r>
              <a:rPr lang="en-US" dirty="0" smtClean="0"/>
              <a:t>/</a:t>
            </a:r>
            <a:r>
              <a:rPr lang="en-US" dirty="0" smtClean="0"/>
              <a:t>29</a:t>
            </a:r>
            <a:r>
              <a:rPr lang="en-US" dirty="0" smtClean="0"/>
              <a:t>/13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2889" y="2286000"/>
            <a:ext cx="8890000" cy="422541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Catalyst</a:t>
            </a:r>
          </a:p>
          <a:p>
            <a:r>
              <a:rPr lang="en-US" dirty="0" smtClean="0"/>
              <a:t>Announcements</a:t>
            </a:r>
            <a:endParaRPr lang="en-US" dirty="0" smtClean="0"/>
          </a:p>
          <a:p>
            <a:r>
              <a:rPr lang="en-US" dirty="0" smtClean="0"/>
              <a:t>Standard Molar Volume</a:t>
            </a:r>
          </a:p>
          <a:p>
            <a:r>
              <a:rPr lang="en-US" dirty="0" smtClean="0"/>
              <a:t>Guided Practice</a:t>
            </a:r>
            <a:endParaRPr lang="en-US" dirty="0" smtClean="0"/>
          </a:p>
          <a:p>
            <a:r>
              <a:rPr lang="en-US" dirty="0" smtClean="0"/>
              <a:t>Ideal Gas Law </a:t>
            </a:r>
            <a:endParaRPr lang="en-US" dirty="0" smtClean="0"/>
          </a:p>
          <a:p>
            <a:r>
              <a:rPr lang="en-US" dirty="0" smtClean="0"/>
              <a:t>Class Practice</a:t>
            </a:r>
          </a:p>
          <a:p>
            <a:r>
              <a:rPr lang="en-US" dirty="0" err="1" smtClean="0"/>
              <a:t>CheckPoint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110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14338" y="-421402"/>
            <a:ext cx="8229600" cy="1600201"/>
          </a:xfrm>
        </p:spPr>
        <p:txBody>
          <a:bodyPr/>
          <a:lstStyle/>
          <a:p>
            <a:r>
              <a:rPr lang="en-US" b="1" dirty="0">
                <a:latin typeface="Corbel" charset="0"/>
              </a:rPr>
              <a:t>Class Points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342714" y="1675902"/>
            <a:ext cx="4801286" cy="6058382"/>
          </a:xfrm>
          <a:prstGeom prst="rect">
            <a:avLst/>
          </a:prstGeom>
        </p:spPr>
        <p:txBody>
          <a:bodyPr rtlCol="0">
            <a:normAutofit fontScale="40000" lnSpcReduction="20000"/>
          </a:bodyPr>
          <a:lstStyle/>
          <a:p>
            <a:pPr marL="0" indent="0">
              <a:buNone/>
              <a:defRPr/>
            </a:pPr>
            <a:r>
              <a:rPr lang="en-US" sz="9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P3: </a:t>
            </a:r>
            <a:r>
              <a:rPr lang="en-US" sz="9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21</a:t>
            </a:r>
            <a:r>
              <a:rPr lang="en-US" sz="9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9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(focused, on </a:t>
            </a:r>
            <a:r>
              <a:rPr lang="en-US" sz="9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time, respectful during lessons)</a:t>
            </a:r>
            <a:endParaRPr lang="en-US" sz="9800" b="1" dirty="0" smtClean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en-US" sz="9800" b="1" dirty="0" smtClean="0">
                <a:solidFill>
                  <a:srgbClr val="000000"/>
                </a:solidFill>
              </a:rPr>
              <a:t>P4: </a:t>
            </a:r>
            <a:r>
              <a:rPr lang="en-US" sz="9800" b="1" dirty="0" smtClean="0">
                <a:solidFill>
                  <a:srgbClr val="000000"/>
                </a:solidFill>
              </a:rPr>
              <a:t>26 </a:t>
            </a:r>
            <a:r>
              <a:rPr lang="en-US" sz="9800" b="1" dirty="0" smtClean="0">
                <a:solidFill>
                  <a:srgbClr val="000000"/>
                </a:solidFill>
              </a:rPr>
              <a:t>(on time, neat room, focused)</a:t>
            </a:r>
            <a:endParaRPr lang="en-US" sz="9800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en-US" sz="9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P6: </a:t>
            </a:r>
            <a:r>
              <a:rPr lang="en-US" sz="9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30</a:t>
            </a:r>
            <a:r>
              <a:rPr lang="en-US" sz="9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9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(on time, neat room, focused)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" y="799618"/>
            <a:ext cx="4546523" cy="1451173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2200" dirty="0" smtClean="0"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200" dirty="0" smtClean="0">
                <a:ea typeface="+mn-ea"/>
                <a:cs typeface="+mn-cs"/>
              </a:rPr>
              <a:t>Your </a:t>
            </a:r>
            <a:r>
              <a:rPr lang="en-US" sz="2200" dirty="0">
                <a:ea typeface="+mn-ea"/>
                <a:cs typeface="+mn-cs"/>
              </a:rPr>
              <a:t>class can earn class points </a:t>
            </a:r>
            <a:r>
              <a:rPr lang="en-US" sz="2200" dirty="0" smtClean="0">
                <a:ea typeface="+mn-ea"/>
                <a:cs typeface="+mn-cs"/>
              </a:rPr>
              <a:t>if </a:t>
            </a:r>
            <a:r>
              <a:rPr lang="en-US" sz="2200" b="1" i="1" dirty="0" smtClean="0">
                <a:ea typeface="+mn-ea"/>
                <a:cs typeface="+mn-cs"/>
              </a:rPr>
              <a:t>everyone</a:t>
            </a:r>
            <a:r>
              <a:rPr lang="en-US" sz="2200" b="1" dirty="0" smtClean="0">
                <a:ea typeface="+mn-ea"/>
                <a:cs typeface="+mn-cs"/>
              </a:rPr>
              <a:t> </a:t>
            </a:r>
            <a:r>
              <a:rPr lang="en-US" sz="2200" dirty="0">
                <a:ea typeface="+mn-ea"/>
                <a:cs typeface="+mn-cs"/>
              </a:rPr>
              <a:t>in class:</a:t>
            </a:r>
          </a:p>
          <a:p>
            <a:pPr fontAlgn="auto">
              <a:spcAft>
                <a:spcPts val="0"/>
              </a:spcAft>
              <a:buFont typeface="Wingdings 2" pitchFamily="18" charset="2"/>
              <a:buChar char=""/>
              <a:defRPr/>
            </a:pPr>
            <a:r>
              <a:rPr lang="en-US" sz="2200" dirty="0">
                <a:ea typeface="+mn-ea"/>
                <a:cs typeface="+mn-cs"/>
              </a:rPr>
              <a:t>Comes to </a:t>
            </a:r>
            <a:r>
              <a:rPr lang="en-US" sz="2200" dirty="0" smtClean="0">
                <a:ea typeface="+mn-ea"/>
                <a:cs typeface="+mn-cs"/>
              </a:rPr>
              <a:t>class quietly and </a:t>
            </a:r>
            <a:r>
              <a:rPr lang="en-US" sz="2200" dirty="0">
                <a:ea typeface="+mn-ea"/>
                <a:cs typeface="+mn-cs"/>
              </a:rPr>
              <a:t>on </a:t>
            </a:r>
            <a:r>
              <a:rPr lang="en-US" sz="2200" dirty="0" smtClean="0">
                <a:ea typeface="+mn-ea"/>
                <a:cs typeface="+mn-cs"/>
              </a:rPr>
              <a:t>time </a:t>
            </a:r>
            <a:endParaRPr lang="en-US" sz="2200" dirty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Wingdings 2" pitchFamily="18" charset="2"/>
              <a:buChar char=""/>
              <a:defRPr/>
            </a:pPr>
            <a:r>
              <a:rPr lang="en-US" sz="2200" dirty="0">
                <a:ea typeface="+mn-ea"/>
                <a:cs typeface="+mn-cs"/>
              </a:rPr>
              <a:t>Stays focused and on task during class</a:t>
            </a:r>
          </a:p>
          <a:p>
            <a:pPr fontAlgn="auto">
              <a:spcAft>
                <a:spcPts val="0"/>
              </a:spcAft>
              <a:buFont typeface="Wingdings 2" pitchFamily="18" charset="2"/>
              <a:buChar char=""/>
              <a:defRPr/>
            </a:pPr>
            <a:r>
              <a:rPr lang="en-US" sz="2200" dirty="0">
                <a:ea typeface="+mn-ea"/>
                <a:cs typeface="+mn-cs"/>
              </a:rPr>
              <a:t>Leaves classroom neat and organized</a:t>
            </a:r>
          </a:p>
          <a:p>
            <a:pPr fontAlgn="auto">
              <a:spcAft>
                <a:spcPts val="0"/>
              </a:spcAft>
              <a:buFont typeface="Wingdings 2" pitchFamily="18" charset="2"/>
              <a:buChar char=""/>
              <a:defRPr/>
            </a:pPr>
            <a:r>
              <a:rPr lang="en-US" sz="2200" dirty="0">
                <a:ea typeface="+mn-ea"/>
                <a:cs typeface="+mn-cs"/>
              </a:rPr>
              <a:t>Students are teaching other </a:t>
            </a:r>
            <a:r>
              <a:rPr lang="en-US" sz="2200" dirty="0" smtClean="0">
                <a:ea typeface="+mn-ea"/>
                <a:cs typeface="+mn-cs"/>
              </a:rPr>
              <a:t>students</a:t>
            </a:r>
          </a:p>
          <a:p>
            <a:pPr fontAlgn="auto">
              <a:spcAft>
                <a:spcPts val="0"/>
              </a:spcAft>
              <a:buFont typeface="Wingdings 2" pitchFamily="18" charset="2"/>
              <a:buChar char=""/>
              <a:defRPr/>
            </a:pPr>
            <a:r>
              <a:rPr lang="en-US" sz="2200" dirty="0" smtClean="0">
                <a:ea typeface="+mn-ea"/>
                <a:cs typeface="+mn-cs"/>
              </a:rPr>
              <a:t>Majority of class participates</a:t>
            </a:r>
          </a:p>
          <a:p>
            <a:pPr fontAlgn="auto">
              <a:spcAft>
                <a:spcPts val="0"/>
              </a:spcAft>
              <a:buFont typeface="Wingdings 2" pitchFamily="18" charset="2"/>
              <a:buChar char=""/>
              <a:defRPr/>
            </a:pPr>
            <a:r>
              <a:rPr lang="en-US" sz="2200" dirty="0" smtClean="0">
                <a:ea typeface="+mn-ea"/>
                <a:cs typeface="+mn-cs"/>
              </a:rPr>
              <a:t>Follows all classroom expectations and procedures</a:t>
            </a:r>
          </a:p>
          <a:p>
            <a:pPr fontAlgn="auto">
              <a:spcAft>
                <a:spcPts val="0"/>
              </a:spcAft>
              <a:buFont typeface="Wingdings 2" pitchFamily="18" charset="2"/>
              <a:buChar char=""/>
              <a:defRPr/>
            </a:pPr>
            <a:r>
              <a:rPr lang="en-US" sz="2200" dirty="0" smtClean="0">
                <a:ea typeface="+mn-ea"/>
                <a:cs typeface="+mn-cs"/>
              </a:rPr>
              <a:t>And more…</a:t>
            </a:r>
            <a:endParaRPr lang="en-US" sz="2200" b="1" dirty="0" smtClean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898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9456"/>
            <a:ext cx="9143999" cy="914400"/>
          </a:xfrm>
        </p:spPr>
        <p:txBody>
          <a:bodyPr/>
          <a:lstStyle/>
          <a:p>
            <a:r>
              <a:rPr lang="en-US" b="1" dirty="0" smtClean="0"/>
              <a:t>Objective 5/</a:t>
            </a:r>
            <a:r>
              <a:rPr lang="en-US" b="1" dirty="0" smtClean="0"/>
              <a:t>29/</a:t>
            </a:r>
            <a:r>
              <a:rPr lang="en-US" b="1" dirty="0" smtClean="0"/>
              <a:t>13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05669"/>
            <a:ext cx="9143999" cy="5372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We </a:t>
            </a:r>
            <a:r>
              <a:rPr lang="en-US" sz="3200" dirty="0">
                <a:solidFill>
                  <a:srgbClr val="000000"/>
                </a:solidFill>
              </a:rPr>
              <a:t>will be able </a:t>
            </a:r>
            <a:r>
              <a:rPr lang="en-US" sz="3200" dirty="0" smtClean="0">
                <a:solidFill>
                  <a:srgbClr val="000000"/>
                </a:solidFill>
              </a:rPr>
              <a:t>to </a:t>
            </a:r>
          </a:p>
          <a:p>
            <a:r>
              <a:rPr lang="en-US" dirty="0" smtClean="0"/>
              <a:t>Define </a:t>
            </a:r>
            <a:r>
              <a:rPr lang="en-US" dirty="0"/>
              <a:t>standard molar volume and perform conversions using the conversion unit for standard molar volume.</a:t>
            </a:r>
          </a:p>
          <a:p>
            <a:pPr marL="457200" indent="-457200">
              <a:buFont typeface="Arial"/>
              <a:buChar char="•"/>
            </a:pPr>
            <a:endParaRPr lang="en-US" sz="3200" dirty="0" smtClean="0">
              <a:solidFill>
                <a:srgbClr val="000000"/>
              </a:solidFill>
            </a:endParaRPr>
          </a:p>
          <a:p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1846" y="5144998"/>
            <a:ext cx="1144954" cy="14502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7135" y="5119077"/>
            <a:ext cx="1476196" cy="147619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007430" y="4789714"/>
            <a:ext cx="330697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0" dirty="0">
                <a:latin typeface="Webdings"/>
                <a:ea typeface="Webdings"/>
                <a:cs typeface="Webdings"/>
              </a:rPr>
              <a:t></a:t>
            </a:r>
            <a:endParaRPr lang="en-US" sz="12000" dirty="0"/>
          </a:p>
        </p:txBody>
      </p:sp>
      <p:sp>
        <p:nvSpPr>
          <p:cNvPr id="7" name="Rectangle 6"/>
          <p:cNvSpPr/>
          <p:nvPr/>
        </p:nvSpPr>
        <p:spPr>
          <a:xfrm>
            <a:off x="7218367" y="4792007"/>
            <a:ext cx="330697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0" dirty="0">
                <a:latin typeface="Webdings"/>
                <a:ea typeface="Webdings"/>
                <a:cs typeface="Webdings"/>
              </a:rPr>
              <a:t></a:t>
            </a:r>
            <a:endParaRPr lang="en-US" sz="1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6110" y="5234966"/>
            <a:ext cx="1641320" cy="160563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539" y="5035046"/>
            <a:ext cx="2407412" cy="1805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536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Molar Volume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511" y="2343392"/>
            <a:ext cx="8728161" cy="4042799"/>
          </a:xfrm>
        </p:spPr>
        <p:txBody>
          <a:bodyPr/>
          <a:lstStyle/>
          <a:p>
            <a:r>
              <a:rPr lang="en-US" dirty="0" smtClean="0"/>
              <a:t>The s</a:t>
            </a:r>
            <a:r>
              <a:rPr lang="en-US" b="1" i="1" dirty="0" smtClean="0"/>
              <a:t>tandard molar volume</a:t>
            </a:r>
            <a:r>
              <a:rPr lang="en-US" dirty="0" smtClean="0"/>
              <a:t> of a gas is known as the volume that a gas occupies at standard temperature and pressure.</a:t>
            </a:r>
          </a:p>
          <a:p>
            <a:r>
              <a:rPr lang="en-US" dirty="0" smtClean="0"/>
              <a:t>STP stands for standard temperature and pressure. (1 </a:t>
            </a:r>
            <a:r>
              <a:rPr lang="en-US" dirty="0" err="1" smtClean="0"/>
              <a:t>atm</a:t>
            </a:r>
            <a:r>
              <a:rPr lang="en-US" dirty="0"/>
              <a:t> </a:t>
            </a:r>
            <a:r>
              <a:rPr lang="en-US" dirty="0" smtClean="0"/>
              <a:t>and 0 degrees Celsius)</a:t>
            </a:r>
          </a:p>
          <a:p>
            <a:r>
              <a:rPr lang="en-US" dirty="0" smtClean="0"/>
              <a:t>The value of the </a:t>
            </a:r>
            <a:r>
              <a:rPr lang="en-US" b="1" i="1" dirty="0" smtClean="0"/>
              <a:t>standard molar volume </a:t>
            </a:r>
            <a:r>
              <a:rPr lang="en-US" dirty="0" smtClean="0"/>
              <a:t>is equal to 22.4 L/mol.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796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168" y="2397058"/>
            <a:ext cx="8400631" cy="4132241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Standard molar volume can ONLY be used when the gas is at STP  (standard temperature and pressure).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767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Molar Volume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75943"/>
            <a:ext cx="8229600" cy="3649251"/>
          </a:xfrm>
        </p:spPr>
        <p:txBody>
          <a:bodyPr/>
          <a:lstStyle/>
          <a:p>
            <a:r>
              <a:rPr lang="en-US" i="1" dirty="0"/>
              <a:t>Example#1</a:t>
            </a:r>
            <a:r>
              <a:rPr lang="en-US" dirty="0"/>
              <a:t>. What volume does 0.0685 </a:t>
            </a:r>
            <a:r>
              <a:rPr lang="en-US" dirty="0" err="1"/>
              <a:t>mol</a:t>
            </a:r>
            <a:r>
              <a:rPr lang="en-US" dirty="0"/>
              <a:t> of gas occupy at STP?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55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6701</TotalTime>
  <Words>1209</Words>
  <Application>Microsoft Macintosh PowerPoint</Application>
  <PresentationFormat>On-screen Show (4:3)</PresentationFormat>
  <Paragraphs>126</Paragraphs>
  <Slides>33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Genesis</vt:lpstr>
      <vt:lpstr>Equation</vt:lpstr>
      <vt:lpstr>Catalyst 5/29/13</vt:lpstr>
      <vt:lpstr>2NaOH + H2SO4  2H2O + Na2SO4 1. How many moles of water will be produced if you use 200 grams of H2SO4 (sulfuric acid)?</vt:lpstr>
      <vt:lpstr>Catalyst 5/29/13</vt:lpstr>
      <vt:lpstr>Agenda 5/29/13</vt:lpstr>
      <vt:lpstr>Class Points</vt:lpstr>
      <vt:lpstr>Objective 5/29/13</vt:lpstr>
      <vt:lpstr>Standard Molar Volume</vt:lpstr>
      <vt:lpstr>IMPORTANT</vt:lpstr>
      <vt:lpstr>Standard Molar Volume Calculations</vt:lpstr>
      <vt:lpstr>You try! </vt:lpstr>
      <vt:lpstr>You try! </vt:lpstr>
      <vt:lpstr>Standard Molar Volume Calculations</vt:lpstr>
      <vt:lpstr>You try! </vt:lpstr>
      <vt:lpstr>You try! (#2 on page 33)</vt:lpstr>
      <vt:lpstr>Ideal Gas Law</vt:lpstr>
      <vt:lpstr>Objective 5/29/13</vt:lpstr>
      <vt:lpstr>Ideal Gas Law Kinetic Molecular Theory Review</vt:lpstr>
      <vt:lpstr>Gases are most likely to deviate (get away from) being ideal when temperature is low and pressure is high</vt:lpstr>
      <vt:lpstr>Gases Deviate from the Ideal</vt:lpstr>
      <vt:lpstr>PowerPoint Presentation</vt:lpstr>
      <vt:lpstr>Ideal Gas Law Equation</vt:lpstr>
      <vt:lpstr>PV = nRT </vt:lpstr>
      <vt:lpstr>Ideal Gas Law Calculations</vt:lpstr>
      <vt:lpstr>Example#1. What is the pressure in atmospheres exerted by a 0.500 mol sample of Nitrogen gas in a 10.0 L container at 298 K?</vt:lpstr>
      <vt:lpstr>Example#2. A gas occupies 8.77 L at 20 degrees Celsius. How many moles of gas are present if pressure was measured to be at 0.953 atm?</vt:lpstr>
      <vt:lpstr>Example#3. A sample of nitrogen gas occupies 7.73 L at 20 degrees Celsius. How many moles of Nitrogen gas (N2) are present if pressure was measured to be at 0.876 atm?</vt:lpstr>
      <vt:lpstr>YOU TRY! (Use Notability)</vt:lpstr>
      <vt:lpstr>Ideal Gas Law Calculations</vt:lpstr>
      <vt:lpstr>YOU TRY! (Use Notability)</vt:lpstr>
      <vt:lpstr>During Classwork Time</vt:lpstr>
      <vt:lpstr>Challenge?</vt:lpstr>
      <vt:lpstr>Challenge?</vt:lpstr>
      <vt:lpstr>Exit Slip</vt:lpstr>
    </vt:vector>
  </TitlesOfParts>
  <Company>Brown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Catalyst 5/16/12</dc:title>
  <dc:creator>Bruce Gutierrez</dc:creator>
  <cp:lastModifiedBy>Bruce Gutierrez</cp:lastModifiedBy>
  <cp:revision>59</cp:revision>
  <dcterms:created xsi:type="dcterms:W3CDTF">2012-05-16T03:22:33Z</dcterms:created>
  <dcterms:modified xsi:type="dcterms:W3CDTF">2013-05-29T01:00:14Z</dcterms:modified>
</cp:coreProperties>
</file>