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E54A-FF07-3F41-864C-184AC95A66D3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3AC5D-D595-824D-83A5-C12F3CFF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DAA10-1C61-4DD5-BE9D-16FF6E3BC8EB}" type="slidenum">
              <a:rPr lang="en-US"/>
              <a:pPr/>
              <a:t>26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336B2-EF9A-4753-A7AF-9DCB2CA6E66E}" type="slidenum">
              <a:rPr lang="en-US"/>
              <a:pPr/>
              <a:t>28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AACB0F-4C75-1743-8A81-F7DD7BBD0F01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Living things contain inorganic compounds (nacl)</a:t>
            </a:r>
          </a:p>
          <a:p>
            <a:pPr eaLnBrk="1" hangingPunct="1"/>
            <a:r>
              <a:rPr lang="en-US">
                <a:latin typeface="Calibri" charset="0"/>
              </a:rPr>
              <a:t>Some organic compounds (plastic) not found in living things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Think about words:  condensation (dehydration synthesis), hydrolysis</a:t>
            </a:r>
          </a:p>
          <a:p>
            <a:pPr eaLnBrk="1" hangingPunct="1"/>
            <a:r>
              <a:rPr lang="en-US">
                <a:latin typeface="Calibri" charset="0"/>
              </a:rPr>
              <a:t>Think about word:  carbohydrate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FAA46D-78DD-EF49-BEC2-DC0B18F0962C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79156B-1E42-BE43-88DB-03201D491A80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20</a:t>
            </a:r>
            <a:r>
              <a:rPr lang="en-US" baseline="30000">
                <a:latin typeface="Calibri" charset="0"/>
              </a:rPr>
              <a:t>50</a:t>
            </a:r>
            <a:r>
              <a:rPr lang="en-US">
                <a:latin typeface="Calibri" charset="0"/>
              </a:rPr>
              <a:t> variations in primary structure of a 50 aa protein.  That 1 X 10^65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C0000F-D605-9845-8839-E7BA84F9BA65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4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6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555-18AC-C044-9BC7-4F6A288B3AA1}" type="datetimeFigureOut">
              <a:rPr lang="en-US" smtClean="0"/>
              <a:t>3/13/14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BE12-4ACF-494E-8A19-57A64F50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cessexcellence.org/RC/VL/GG/ecb/ecb_images/Panel_13_01Glycolysis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HWbjnzfi_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uToEzEZkntclM&amp;tbnid=3dTBxMNbEUzPBM:&amp;ved=0CAUQjRw&amp;url=http://www.rci.rutgers.edu/~uzwiak/AnatPhys/APFallLect2.html&amp;ei=DYsNUvTcCsfh2wWLs4GABw&amp;bvm=bv.50768961,d.b2I&amp;psig=AFQjCNEOKJZBJqQCdyaaEE_QBdWXQ4h4Ww&amp;ust=1376705652280078" TargetMode="External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6563"/>
            <a:ext cx="6838950" cy="841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750" b="1" dirty="0" smtClean="0">
                <a:cs typeface="+mj-cs"/>
              </a:rPr>
              <a:t>Objectives </a:t>
            </a:r>
            <a:r>
              <a:rPr lang="en-US" sz="3750" b="1" dirty="0" smtClean="0"/>
              <a:t>3/12</a:t>
            </a:r>
            <a:r>
              <a:rPr lang="en-US" sz="3750" b="1" dirty="0" smtClean="0">
                <a:cs typeface="+mj-cs"/>
              </a:rPr>
              <a:t>/14</a:t>
            </a:r>
            <a:endParaRPr lang="en-US" sz="3750" b="1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595438"/>
            <a:ext cx="8951912" cy="50038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3200" dirty="0"/>
              <a:t>We will be able to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Describe </a:t>
            </a:r>
            <a:r>
              <a:rPr lang="en-US" sz="3200" b="1" dirty="0" smtClean="0">
                <a:solidFill>
                  <a:srgbClr val="000000"/>
                </a:solidFill>
              </a:rPr>
              <a:t>the difference between an exothermic and endothermic reaction.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5581650"/>
            <a:ext cx="830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816475" y="5245100"/>
            <a:ext cx="1860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0" dirty="0">
                <a:latin typeface="Webdings" charset="0"/>
                <a:cs typeface="Webdings" charset="0"/>
              </a:rPr>
              <a:t></a:t>
            </a:r>
            <a:endParaRPr lang="en-US" sz="9000" dirty="0"/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5323682"/>
            <a:ext cx="92233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5367337"/>
            <a:ext cx="13541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40338"/>
            <a:ext cx="10477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3" y="5643033"/>
            <a:ext cx="8382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" descr="http://metabates.com/assets/images/2012/05/09/laptop-b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508625"/>
            <a:ext cx="16494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9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408372"/>
            <a:ext cx="8839200" cy="10394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EXOTHERMIC </a:t>
            </a:r>
            <a:r>
              <a:rPr lang="en-US" b="1" dirty="0" err="1" smtClean="0"/>
              <a:t>vs</a:t>
            </a:r>
            <a:r>
              <a:rPr lang="en-US" b="1" dirty="0" smtClean="0"/>
              <a:t> ENDOTHERMIC </a:t>
            </a:r>
            <a:r>
              <a:rPr lang="en-US" b="1" dirty="0" err="1" smtClean="0"/>
              <a:t>REACTIOn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1626903"/>
            <a:ext cx="8839200" cy="52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2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Post-Lab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Complete the questions in number 8 (a, b, c) on page 291 in the word document you opened up earlier.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623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6563"/>
            <a:ext cx="6838950" cy="841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750" b="1" dirty="0" smtClean="0">
                <a:cs typeface="+mj-cs"/>
              </a:rPr>
              <a:t>Objectives </a:t>
            </a:r>
            <a:r>
              <a:rPr lang="en-US" sz="3750" b="1" dirty="0" smtClean="0"/>
              <a:t>3/11</a:t>
            </a:r>
            <a:r>
              <a:rPr lang="en-US" sz="3750" b="1" dirty="0" smtClean="0">
                <a:cs typeface="+mj-cs"/>
              </a:rPr>
              <a:t>/14</a:t>
            </a:r>
            <a:endParaRPr lang="en-US" sz="3750" b="1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595438"/>
            <a:ext cx="8951912" cy="50038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3200" dirty="0"/>
              <a:t>We will be able to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Describe </a:t>
            </a:r>
            <a:r>
              <a:rPr lang="en-US" sz="3200" b="1" dirty="0" smtClean="0">
                <a:solidFill>
                  <a:srgbClr val="000000"/>
                </a:solidFill>
              </a:rPr>
              <a:t>the basic structure of an atom.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Explain </a:t>
            </a:r>
            <a:r>
              <a:rPr lang="en-US" sz="3200" b="1" dirty="0" smtClean="0">
                <a:solidFill>
                  <a:srgbClr val="000000"/>
                </a:solidFill>
              </a:rPr>
              <a:t>the difference between an ionic and covalent bond.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Explain </a:t>
            </a:r>
            <a:r>
              <a:rPr lang="en-US" sz="3200" b="1" dirty="0" smtClean="0">
                <a:solidFill>
                  <a:schemeClr val="tx1"/>
                </a:solidFill>
              </a:rPr>
              <a:t>the importance of chemical concepts in biology.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5581650"/>
            <a:ext cx="830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816475" y="5245100"/>
            <a:ext cx="1860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0" dirty="0">
                <a:latin typeface="Webdings" charset="0"/>
                <a:cs typeface="Webdings" charset="0"/>
              </a:rPr>
              <a:t></a:t>
            </a:r>
            <a:endParaRPr lang="en-US" sz="9000" dirty="0"/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5323682"/>
            <a:ext cx="92233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5367337"/>
            <a:ext cx="13541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40338"/>
            <a:ext cx="10477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3" y="5643033"/>
            <a:ext cx="8382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" descr="http://metabates.com/assets/images/2012/05/09/laptop-b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508625"/>
            <a:ext cx="16494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0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20688" y="0"/>
            <a:ext cx="7808912" cy="108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Digestive System</a:t>
            </a:r>
          </a:p>
        </p:txBody>
      </p:sp>
      <p:pic>
        <p:nvPicPr>
          <p:cNvPr id="29698" name="Picture 1" descr="14_01Figu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419"/>
            <a:ext cx="4876800" cy="5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3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orbel" charset="0"/>
              </a:rPr>
              <a:t>Eukaryotic Cell</a:t>
            </a:r>
          </a:p>
        </p:txBody>
      </p:sp>
      <p:pic>
        <p:nvPicPr>
          <p:cNvPr id="72706" name="Picture 2" descr="http://facstaff.cbu.edu/~seisen/EukaryoticCellStructure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343025"/>
            <a:ext cx="62452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8936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43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20688" y="0"/>
            <a:ext cx="7808912" cy="108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Digestive System</a:t>
            </a:r>
          </a:p>
        </p:txBody>
      </p:sp>
      <p:pic>
        <p:nvPicPr>
          <p:cNvPr id="29698" name="Picture 1" descr="14_01Figu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419"/>
            <a:ext cx="4876800" cy="5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83419"/>
            <a:ext cx="4258614" cy="53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5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SMALL INTESTINE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6" y="1744133"/>
            <a:ext cx="9094364" cy="48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71" y="0"/>
            <a:ext cx="6533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3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47" y="203199"/>
            <a:ext cx="8349019" cy="64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9" y="274577"/>
            <a:ext cx="8839343" cy="63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some signs of a chemical reaction?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665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488"/>
            <a:ext cx="8991600" cy="691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1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Glycolysis in detail*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http://www.accessexcellence.org/RC/VL/GG/ecb/ecb_images/</a:t>
            </a:r>
            <a:r>
              <a:rPr lang="en-US" dirty="0" smtClean="0">
                <a:hlinkClick r:id="rId2"/>
              </a:rPr>
              <a:t>Panel_13_01Glycolysis.pdf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861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3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 SONG!!!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FHWbjnzfi_U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0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68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44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1628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Atoms and Elements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1" y="1625600"/>
            <a:ext cx="4341949" cy="5232400"/>
          </a:xfrm>
        </p:spPr>
        <p:txBody>
          <a:bodyPr>
            <a:noAutofit/>
          </a:bodyPr>
          <a:lstStyle/>
          <a:p>
            <a:pPr marL="225425" indent="-225425">
              <a:lnSpc>
                <a:spcPct val="100000"/>
              </a:lnSpc>
            </a:pPr>
            <a:r>
              <a:rPr lang="en-US" sz="2600" dirty="0"/>
              <a:t>Atoms are the basic unit of matter.</a:t>
            </a:r>
          </a:p>
          <a:p>
            <a:pPr marL="571500" lvl="1" indent="-155575">
              <a:lnSpc>
                <a:spcPct val="100000"/>
              </a:lnSpc>
            </a:pPr>
            <a:r>
              <a:rPr lang="en-US" sz="2600" b="1" dirty="0"/>
              <a:t>Nucleus:</a:t>
            </a:r>
            <a:r>
              <a:rPr lang="en-US" sz="2600" dirty="0"/>
              <a:t> Contains protons and neutrons</a:t>
            </a:r>
          </a:p>
          <a:p>
            <a:pPr marL="571500" lvl="1" indent="-155575">
              <a:lnSpc>
                <a:spcPct val="100000"/>
              </a:lnSpc>
            </a:pPr>
            <a:r>
              <a:rPr lang="en-US" sz="2600" b="1" dirty="0"/>
              <a:t>Electrons:</a:t>
            </a:r>
            <a:r>
              <a:rPr lang="en-US" sz="2600" dirty="0"/>
              <a:t> Move around the </a:t>
            </a:r>
            <a:r>
              <a:rPr lang="en-US" sz="2600" dirty="0" smtClean="0"/>
              <a:t>nucleus</a:t>
            </a:r>
          </a:p>
          <a:p>
            <a:pPr marL="415925" lvl="1" indent="0">
              <a:lnSpc>
                <a:spcPct val="100000"/>
              </a:lnSpc>
              <a:buNone/>
            </a:pPr>
            <a:endParaRPr lang="en-US" sz="2600" dirty="0"/>
          </a:p>
          <a:p>
            <a:pPr marL="225425" indent="-225425">
              <a:lnSpc>
                <a:spcPct val="100000"/>
              </a:lnSpc>
            </a:pPr>
            <a:r>
              <a:rPr lang="en-US" sz="2600" dirty="0"/>
              <a:t>An element is a substance that cannot be broken down into other substances.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284" name="Picture 20" descr="0133724751a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949" y="1333500"/>
            <a:ext cx="4988318" cy="5018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30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84200"/>
            <a:ext cx="4267200" cy="838200"/>
          </a:xfrm>
        </p:spPr>
        <p:txBody>
          <a:bodyPr/>
          <a:lstStyle/>
          <a:p>
            <a:r>
              <a:rPr lang="en-US" b="1" dirty="0">
                <a:latin typeface="Arial" pitchFamily="-123" charset="0"/>
              </a:rPr>
              <a:t>Bonding</a:t>
            </a:r>
            <a:endParaRPr lang="en-US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37067" y="1828799"/>
            <a:ext cx="8732308" cy="49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3200" b="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Atoms combine by bonding</a:t>
            </a:r>
            <a:r>
              <a:rPr lang="en-US" sz="3200" b="0" i="0" dirty="0"/>
              <a:t>:</a:t>
            </a:r>
          </a:p>
          <a:p>
            <a:pPr marL="673100" lvl="1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3200" b="1" i="0" dirty="0"/>
              <a:t>Covalent bonds</a:t>
            </a:r>
            <a:r>
              <a:rPr lang="en-US" sz="3200" i="0" dirty="0"/>
              <a:t>:</a:t>
            </a:r>
            <a:r>
              <a:rPr lang="en-US" sz="3200" b="0" i="0" dirty="0"/>
              <a:t> Electrons are shared.</a:t>
            </a:r>
          </a:p>
          <a:p>
            <a:pPr marL="673100" lvl="1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3200" b="1" i="0" dirty="0"/>
              <a:t>Ionic bonds: </a:t>
            </a:r>
            <a:r>
              <a:rPr lang="en-US" sz="3200" b="0" i="0" dirty="0"/>
              <a:t>Electrons are transferred.</a:t>
            </a:r>
            <a:endParaRPr lang="en-US" sz="3200" i="0" dirty="0"/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3200" b="1" i="0" dirty="0"/>
              <a:t>Molecule</a:t>
            </a:r>
            <a:r>
              <a:rPr lang="en-US" sz="3200" i="0" dirty="0"/>
              <a:t>:</a:t>
            </a:r>
            <a:r>
              <a:rPr lang="en-US" sz="3200" b="0" i="0" dirty="0"/>
              <a:t> Two or more atoms joined by covalent bonds</a:t>
            </a: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3200" b="1" i="0" dirty="0"/>
              <a:t>Compound: </a:t>
            </a:r>
            <a:r>
              <a:rPr lang="en-US" sz="3200" b="0" i="0" dirty="0"/>
              <a:t>Substance composed of atoms of two or more different elements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 i="0"/>
          </a:p>
        </p:txBody>
      </p:sp>
    </p:spTree>
    <p:extLst>
      <p:ext uri="{BB962C8B-B14F-4D97-AF65-F5344CB8AC3E}">
        <p14:creationId xmlns:p14="http://schemas.microsoft.com/office/powerpoint/2010/main" val="144762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0133724751a440"/>
          <p:cNvPicPr>
            <a:picLocks noChangeAspect="1" noChangeArrowheads="1"/>
          </p:cNvPicPr>
          <p:nvPr/>
        </p:nvPicPr>
        <p:blipFill>
          <a:blip r:embed="rId2"/>
          <a:srcRect t="8449"/>
          <a:stretch>
            <a:fillRect/>
          </a:stretch>
        </p:blipFill>
        <p:spPr bwMode="auto">
          <a:xfrm>
            <a:off x="1999409" y="1779538"/>
            <a:ext cx="5197256" cy="507846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COVALENT BONDING = 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Electrons are </a:t>
            </a:r>
            <a:r>
              <a:rPr lang="en-US" b="1" i="1" u="sng" dirty="0" smtClean="0">
                <a:solidFill>
                  <a:srgbClr val="FF0000"/>
                </a:solidFill>
              </a:rPr>
              <a:t>shared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factors do you think affect the rate of chemical reactions?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63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Ionic Bonding </a:t>
            </a:r>
            <a:r>
              <a:rPr lang="en-US" dirty="0" smtClean="0"/>
              <a:t>= </a:t>
            </a:r>
            <a:r>
              <a:rPr lang="en-US" b="1" i="1" dirty="0" smtClean="0">
                <a:solidFill>
                  <a:srgbClr val="FF0000"/>
                </a:solidFill>
              </a:rPr>
              <a:t>Electrons are </a:t>
            </a:r>
            <a:r>
              <a:rPr lang="en-US" b="1" i="1" u="sng" dirty="0" smtClean="0">
                <a:solidFill>
                  <a:srgbClr val="FF0000"/>
                </a:solidFill>
              </a:rPr>
              <a:t>Transferred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When atoms form ionic bonds, the positively charged atom is attracted to the negatively charged atom.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699934"/>
            <a:ext cx="3810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" y="452128"/>
            <a:ext cx="7975600" cy="60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1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19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68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2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8399" y="3243967"/>
            <a:ext cx="8178800" cy="12192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care about atoms and molecules?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5868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b="1" dirty="0" smtClean="0"/>
              <a:t>MACROMOLECULES = ESSENTIAL FOR LIVING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51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C096F"/>
                </a:solidFill>
                <a:cs typeface="+mj-cs"/>
              </a:rPr>
              <a:t>Carbohydrates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69534"/>
            <a:ext cx="8763000" cy="5562600"/>
          </a:xfrm>
        </p:spPr>
        <p:txBody>
          <a:bodyPr/>
          <a:lstStyle/>
          <a:p>
            <a:pPr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800" dirty="0" smtClean="0">
                <a:latin typeface="Century Schoolbook" pitchFamily="1" charset="0"/>
                <a:cs typeface="+mn-cs"/>
              </a:rPr>
              <a:t>All have formula:  C</a:t>
            </a:r>
            <a:r>
              <a:rPr lang="en-US" sz="2800" baseline="-25000" dirty="0" smtClean="0">
                <a:latin typeface="Century Schoolbook" pitchFamily="1" charset="0"/>
                <a:cs typeface="+mn-cs"/>
              </a:rPr>
              <a:t>n</a:t>
            </a:r>
            <a:r>
              <a:rPr lang="en-US" sz="2800" dirty="0" smtClean="0">
                <a:latin typeface="Century Schoolbook" pitchFamily="1" charset="0"/>
                <a:cs typeface="+mn-cs"/>
              </a:rPr>
              <a:t>H</a:t>
            </a:r>
            <a:r>
              <a:rPr lang="en-US" sz="2800" baseline="-25000" dirty="0" smtClean="0">
                <a:latin typeface="Century Schoolbook" pitchFamily="1" charset="0"/>
                <a:cs typeface="+mn-cs"/>
              </a:rPr>
              <a:t>2n</a:t>
            </a:r>
            <a:r>
              <a:rPr lang="en-US" sz="2800" dirty="0" smtClean="0">
                <a:latin typeface="Century Schoolbook" pitchFamily="1" charset="0"/>
                <a:cs typeface="+mn-cs"/>
              </a:rPr>
              <a:t>O</a:t>
            </a:r>
            <a:r>
              <a:rPr lang="en-US" sz="2800" baseline="-25000" dirty="0" smtClean="0">
                <a:latin typeface="Century Schoolbook" pitchFamily="1" charset="0"/>
                <a:cs typeface="+mn-cs"/>
              </a:rPr>
              <a:t>n</a:t>
            </a:r>
          </a:p>
          <a:p>
            <a:pPr eaLnBrk="1" hangingPunct="1">
              <a:spcBef>
                <a:spcPct val="80000"/>
              </a:spcBef>
              <a:buSzPct val="105000"/>
              <a:buFont typeface="Times" pitchFamily="1" charset="0"/>
              <a:buChar char="•"/>
              <a:defRPr/>
            </a:pPr>
            <a:r>
              <a:rPr lang="en-US" sz="2800" dirty="0" smtClean="0">
                <a:latin typeface="Century Schoolbook" pitchFamily="1" charset="0"/>
                <a:cs typeface="+mn-cs"/>
              </a:rPr>
              <a:t>Classified as </a:t>
            </a:r>
          </a:p>
          <a:p>
            <a:pPr lvl="1"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400" i="1" dirty="0" err="1" smtClean="0">
                <a:solidFill>
                  <a:srgbClr val="0C096F"/>
                </a:solidFill>
                <a:latin typeface="Century Schoolbook" pitchFamily="1" charset="0"/>
              </a:rPr>
              <a:t>Mono</a:t>
            </a:r>
            <a:r>
              <a:rPr lang="en-US" sz="2400" dirty="0" err="1" smtClean="0">
                <a:latin typeface="Century Schoolbook" pitchFamily="1" charset="0"/>
              </a:rPr>
              <a:t>saccharides</a:t>
            </a:r>
            <a:r>
              <a:rPr lang="en-US" sz="2400" dirty="0" smtClean="0">
                <a:latin typeface="Century Schoolbook" pitchFamily="1" charset="0"/>
              </a:rPr>
              <a:t> (one)</a:t>
            </a:r>
          </a:p>
          <a:p>
            <a:pPr lvl="1"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400" i="1" dirty="0" smtClean="0">
                <a:solidFill>
                  <a:srgbClr val="0C096F"/>
                </a:solidFill>
                <a:latin typeface="Century Schoolbook" pitchFamily="1" charset="0"/>
              </a:rPr>
              <a:t>Di</a:t>
            </a:r>
            <a:r>
              <a:rPr lang="en-US" sz="2400" dirty="0" smtClean="0">
                <a:latin typeface="Century Schoolbook" pitchFamily="1" charset="0"/>
              </a:rPr>
              <a:t>saccharides  (two)</a:t>
            </a:r>
          </a:p>
          <a:p>
            <a:pPr lvl="1"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400" i="1" dirty="0" err="1" smtClean="0">
                <a:solidFill>
                  <a:srgbClr val="0C096F"/>
                </a:solidFill>
                <a:latin typeface="Century Schoolbook" pitchFamily="1" charset="0"/>
              </a:rPr>
              <a:t>Poly</a:t>
            </a:r>
            <a:r>
              <a:rPr lang="en-US" sz="2400" dirty="0" err="1" smtClean="0">
                <a:latin typeface="Century Schoolbook" pitchFamily="1" charset="0"/>
              </a:rPr>
              <a:t>saccharids</a:t>
            </a:r>
            <a:r>
              <a:rPr lang="en-US" sz="2400" dirty="0" smtClean="0">
                <a:latin typeface="Century Schoolbook" pitchFamily="1" charset="0"/>
              </a:rPr>
              <a:t> (many)</a:t>
            </a:r>
          </a:p>
          <a:p>
            <a:pPr lvl="1" eaLnBrk="1" hangingPunct="1">
              <a:buSzPct val="105000"/>
              <a:buFont typeface="Times" pitchFamily="1" charset="0"/>
              <a:buChar char="•"/>
              <a:defRPr/>
            </a:pPr>
            <a:endParaRPr lang="en-US" sz="2400" dirty="0" smtClean="0">
              <a:latin typeface="Century Schoolbook" pitchFamily="1" charset="0"/>
            </a:endParaRPr>
          </a:p>
          <a:p>
            <a:pPr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800" b="1" dirty="0" smtClean="0">
                <a:latin typeface="Century Schoolbook" pitchFamily="1" charset="0"/>
                <a:cs typeface="+mn-cs"/>
              </a:rPr>
              <a:t>Function in humans:</a:t>
            </a:r>
          </a:p>
          <a:p>
            <a:pPr marL="0" indent="0" eaLnBrk="1" hangingPunct="1">
              <a:buSzPct val="105000"/>
              <a:buFont typeface="Wingdings" pitchFamily="1" charset="2"/>
              <a:buNone/>
              <a:defRPr/>
            </a:pPr>
            <a:r>
              <a:rPr lang="en-US" sz="2800" b="1" dirty="0" smtClean="0">
                <a:latin typeface="Century Schoolbook" pitchFamily="1" charset="0"/>
                <a:cs typeface="+mn-cs"/>
              </a:rPr>
              <a:t>    Energy storage</a:t>
            </a:r>
          </a:p>
          <a:p>
            <a:pPr eaLnBrk="1" hangingPunct="1">
              <a:buSzPct val="105000"/>
              <a:buFont typeface="Times" pitchFamily="1" charset="0"/>
              <a:buNone/>
              <a:defRPr/>
            </a:pPr>
            <a:endParaRPr lang="en-US" sz="2800" dirty="0" smtClean="0">
              <a:latin typeface="Century Schoolbook" pitchFamily="1" charset="0"/>
              <a:cs typeface="+mn-cs"/>
            </a:endParaRPr>
          </a:p>
          <a:p>
            <a:pPr eaLnBrk="1" hangingPunct="1">
              <a:buSzPct val="105000"/>
              <a:buFont typeface="Times" pitchFamily="1" charset="0"/>
              <a:buNone/>
              <a:defRPr/>
            </a:pPr>
            <a:endParaRPr lang="en-US" sz="2800" dirty="0" smtClean="0">
              <a:latin typeface="Century Schoolbook" pitchFamily="1" charset="0"/>
              <a:cs typeface="+mn-cs"/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7239000" y="586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7348" name="Text Box 9"/>
          <p:cNvSpPr txBox="1">
            <a:spLocks noChangeArrowheads="1"/>
          </p:cNvSpPr>
          <p:nvPr/>
        </p:nvSpPr>
        <p:spPr bwMode="auto">
          <a:xfrm>
            <a:off x="4741863" y="568325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Glucose (monosaccharide)</a:t>
            </a:r>
          </a:p>
        </p:txBody>
      </p:sp>
      <p:pic>
        <p:nvPicPr>
          <p:cNvPr id="5734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286000"/>
            <a:ext cx="41544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5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LIPIDS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38602"/>
            <a:ext cx="6985000" cy="54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7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cs typeface="+mj-cs"/>
              </a:rPr>
              <a:t>Amino Acids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</p:spPr>
        <p:txBody>
          <a:bodyPr/>
          <a:lstStyle/>
          <a:p>
            <a:pPr eaLnBrk="1" hangingPunct="1">
              <a:spcBef>
                <a:spcPct val="80000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Proteins are folded-up chains of amino acids.</a:t>
            </a:r>
          </a:p>
          <a:p>
            <a:pPr eaLnBrk="1" hangingPunct="1">
              <a:spcBef>
                <a:spcPct val="80000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There are 20</a:t>
            </a:r>
          </a:p>
          <a:p>
            <a:pPr eaLnBrk="1" hangingPunct="1">
              <a:spcBef>
                <a:spcPts val="688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 commonly</a:t>
            </a:r>
          </a:p>
          <a:p>
            <a:pPr eaLnBrk="1" hangingPunct="1">
              <a:spcBef>
                <a:spcPts val="688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occurring </a:t>
            </a:r>
          </a:p>
          <a:p>
            <a:pPr eaLnBrk="1" hangingPunct="1">
              <a:spcBef>
                <a:spcPts val="688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amino acids</a:t>
            </a:r>
            <a:r>
              <a:rPr lang="en-US" dirty="0" smtClean="0">
                <a:cs typeface="+mn-cs"/>
              </a:rPr>
              <a:t>.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581025" y="1160463"/>
            <a:ext cx="810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3" y="1568293"/>
            <a:ext cx="6256867" cy="52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4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cs typeface="+mj-cs"/>
              </a:rPr>
              <a:t>Protein structure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609600" y="1143000"/>
            <a:ext cx="810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3352800" cy="4114800"/>
          </a:xfrm>
        </p:spPr>
        <p:txBody>
          <a:bodyPr/>
          <a:lstStyle/>
          <a:p>
            <a:pPr eaLnBrk="1" hangingPunct="1">
              <a:buFont typeface="Wingdings" pitchFamily="1" charset="2"/>
              <a:buChar char="§"/>
              <a:defRPr/>
            </a:pPr>
            <a:endParaRPr lang="en-US" smtClean="0">
              <a:cs typeface="+mn-cs"/>
            </a:endParaRPr>
          </a:p>
        </p:txBody>
      </p:sp>
      <p:pic>
        <p:nvPicPr>
          <p:cNvPr id="63494" name="Picture 2" descr="http://www.rci.rutgers.edu/~uzwiak/AnatPhys/APFallLect2_files/image01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2025"/>
            <a:ext cx="833437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1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0932" y="3064934"/>
            <a:ext cx="8365067" cy="2092500"/>
          </a:xfrm>
        </p:spPr>
        <p:txBody>
          <a:bodyPr/>
          <a:lstStyle/>
          <a:p>
            <a:r>
              <a:rPr lang="en-US" b="1" dirty="0" smtClean="0"/>
              <a:t>Energy in matter lab: exothermic vs. endothermic reactions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9776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cs typeface="+mj-cs"/>
              </a:rPr>
              <a:t>Nucleic Acids</a:t>
            </a: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609600" y="1143000"/>
            <a:ext cx="810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2725" y="1587500"/>
            <a:ext cx="3778250" cy="5791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800" b="1" dirty="0"/>
              <a:t>Direct protein production</a:t>
            </a:r>
            <a:endParaRPr lang="en-US" sz="2800" b="1" dirty="0" smtClean="0"/>
          </a:p>
          <a:p>
            <a:pPr eaLnBrk="1" hangingPunct="1">
              <a:buFont typeface="Tahoma" pitchFamily="1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Tahoma" pitchFamily="1" charset="0"/>
              <a:buNone/>
              <a:defRPr/>
            </a:pPr>
            <a:r>
              <a:rPr lang="en-US" sz="2800" dirty="0" smtClean="0"/>
              <a:t>DNA and RNA</a:t>
            </a:r>
            <a:endParaRPr lang="en-US" sz="2800" dirty="0" smtClean="0">
              <a:cs typeface="+mn-cs"/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003300"/>
            <a:ext cx="59436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7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62" y="408372"/>
            <a:ext cx="8260672" cy="1039427"/>
          </a:xfrm>
        </p:spPr>
        <p:txBody>
          <a:bodyPr/>
          <a:lstStyle/>
          <a:p>
            <a:r>
              <a:rPr lang="en-US" dirty="0" smtClean="0"/>
              <a:t>LAB SAFETY PRECAUTIONS</a:t>
            </a:r>
            <a:endParaRPr lang="en-US" dirty="0"/>
          </a:p>
        </p:txBody>
      </p:sp>
      <p:pic>
        <p:nvPicPr>
          <p:cNvPr id="4" name="Content Placeholder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2" b="15912"/>
          <a:stretch>
            <a:fillRect/>
          </a:stretch>
        </p:blipFill>
        <p:spPr>
          <a:xfrm>
            <a:off x="0" y="118533"/>
            <a:ext cx="1659466" cy="1634067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7" y="2294467"/>
            <a:ext cx="3022600" cy="26924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03967"/>
            <a:ext cx="3397249" cy="23316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3" y="4656667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4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94" y="433771"/>
            <a:ext cx="8260672" cy="1039427"/>
          </a:xfrm>
        </p:spPr>
        <p:txBody>
          <a:bodyPr/>
          <a:lstStyle/>
          <a:p>
            <a:r>
              <a:rPr lang="en-US" b="1" dirty="0" smtClean="0"/>
              <a:t>LAB SAFETY WARNINGS</a:t>
            </a:r>
            <a:endParaRPr lang="en-US" b="1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2656417"/>
            <a:ext cx="2463800" cy="3289300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1" y="0"/>
            <a:ext cx="2105406" cy="175450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752600"/>
            <a:ext cx="3471333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HYDROCHLORIC ACID</a:t>
            </a:r>
            <a:endParaRPr lang="en-US" sz="3200" b="1" dirty="0"/>
          </a:p>
        </p:txBody>
      </p:sp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1752600"/>
            <a:ext cx="2844800" cy="2857500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3810000" y="4671218"/>
            <a:ext cx="4572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Arial" pitchFamily="34" charset="0"/>
              <a:buAutoNum type="arabicPeriod"/>
            </a:pPr>
            <a:r>
              <a:rPr lang="en-US" sz="3200" b="1" dirty="0" smtClean="0"/>
              <a:t>Ammonium Nitrate</a:t>
            </a:r>
          </a:p>
          <a:p>
            <a:pPr marL="571500" indent="-457200">
              <a:buFont typeface="Arial" pitchFamily="34" charset="0"/>
              <a:buAutoNum type="arabicPeriod"/>
            </a:pPr>
            <a:r>
              <a:rPr lang="en-US" sz="3200" b="1" dirty="0" smtClean="0"/>
              <a:t>Urea</a:t>
            </a:r>
          </a:p>
        </p:txBody>
      </p:sp>
    </p:spTree>
    <p:extLst>
      <p:ext uri="{BB962C8B-B14F-4D97-AF65-F5344CB8AC3E}">
        <p14:creationId xmlns:p14="http://schemas.microsoft.com/office/powerpoint/2010/main" val="316931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CLEAN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3200" dirty="0" smtClean="0"/>
              <a:t>Keep all goggles, aprons, and gloves on until I say “clear.”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 smtClean="0"/>
              <a:t>You may dump all USED solutions into the sinks and turn on the sink.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 smtClean="0"/>
              <a:t>Rinse ALL glassware used. Please be sure they are all clean.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 smtClean="0"/>
              <a:t>Be sure that your entire lab area is clean.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58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Exothermic vs. endothermic Reactions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500" dirty="0" smtClean="0"/>
              <a:t>Exothermic</a:t>
            </a:r>
            <a:endParaRPr lang="en-US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127" y="2438400"/>
            <a:ext cx="4382939" cy="3687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RELEASES heat to the surroundings (feels hot)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Creating a chemical bond releases energy in the form of heat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500" dirty="0" smtClean="0"/>
              <a:t>Endothermic 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ABSORBS heat from the surroundings (feels cold)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Breaking a chemical bond requires energy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225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743090"/>
            <a:ext cx="8974667" cy="61149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6128" y="1035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CHEMICAL REACTION COORDINATE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508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523</Words>
  <Application>Microsoft Macintosh PowerPoint</Application>
  <PresentationFormat>On-screen Show (4:3)</PresentationFormat>
  <Paragraphs>95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Objectives 3/12/14</vt:lpstr>
      <vt:lpstr>What are some signs of a chemical reaction?</vt:lpstr>
      <vt:lpstr>What factors do you think affect the rate of chemical reactions?</vt:lpstr>
      <vt:lpstr>Energy in matter lab: exothermic vs. endothermic reactions</vt:lpstr>
      <vt:lpstr>LAB SAFETY PRECAUTIONS</vt:lpstr>
      <vt:lpstr>LAB SAFETY WARNINGS</vt:lpstr>
      <vt:lpstr>CLEAN UP</vt:lpstr>
      <vt:lpstr>Exothermic vs. endothermic Reactions</vt:lpstr>
      <vt:lpstr>CHEMICAL REACTION COORDINATE</vt:lpstr>
      <vt:lpstr>EXOTHERMIC vs ENDOTHERMIC REACTIOn</vt:lpstr>
      <vt:lpstr>Post-Lab discussion</vt:lpstr>
      <vt:lpstr>Objectives 3/11/14</vt:lpstr>
      <vt:lpstr>Digestive System</vt:lpstr>
      <vt:lpstr>Eukaryotic Cell</vt:lpstr>
      <vt:lpstr>Digestive System</vt:lpstr>
      <vt:lpstr>SMALL INTESTINE</vt:lpstr>
      <vt:lpstr>PowerPoint Presentation</vt:lpstr>
      <vt:lpstr>PowerPoint Presentation</vt:lpstr>
      <vt:lpstr>PowerPoint Presentation</vt:lpstr>
      <vt:lpstr>PowerPoint Presentation</vt:lpstr>
      <vt:lpstr>Glycolysis in detail*</vt:lpstr>
      <vt:lpstr>PowerPoint Presentation</vt:lpstr>
      <vt:lpstr>PowerPoint Presentation</vt:lpstr>
      <vt:lpstr>CELLULAR RESPIRATION SONG!!!</vt:lpstr>
      <vt:lpstr>PowerPoint Presentation</vt:lpstr>
      <vt:lpstr>Atoms and Elements</vt:lpstr>
      <vt:lpstr>PowerPoint Presentation</vt:lpstr>
      <vt:lpstr>Bonding</vt:lpstr>
      <vt:lpstr>COVALENT BONDING =  Electrons are shared</vt:lpstr>
      <vt:lpstr>Ionic Bonding = Electrons are Transferred</vt:lpstr>
      <vt:lpstr>PowerPoint Presentation</vt:lpstr>
      <vt:lpstr>PowerPoint Presentation</vt:lpstr>
      <vt:lpstr>PowerPoint Presentation</vt:lpstr>
      <vt:lpstr>Why care about atoms and molecules?</vt:lpstr>
      <vt:lpstr>  MACROMOLECULES = ESSENTIAL FOR LIVING</vt:lpstr>
      <vt:lpstr>Carbohydrates</vt:lpstr>
      <vt:lpstr>LIPIDS</vt:lpstr>
      <vt:lpstr>Amino Acids</vt:lpstr>
      <vt:lpstr>Protein structure</vt:lpstr>
      <vt:lpstr>Nucleic Acids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3/12/14</dc:title>
  <dc:creator>Bruce Gutierrez</dc:creator>
  <cp:lastModifiedBy>Bruce Gutierrez</cp:lastModifiedBy>
  <cp:revision>1</cp:revision>
  <dcterms:created xsi:type="dcterms:W3CDTF">2014-03-13T14:31:56Z</dcterms:created>
  <dcterms:modified xsi:type="dcterms:W3CDTF">2014-03-13T14:34:16Z</dcterms:modified>
</cp:coreProperties>
</file>