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2"/>
  </p:notesMasterIdLst>
  <p:sldIdLst>
    <p:sldId id="260" r:id="rId2"/>
    <p:sldId id="261" r:id="rId3"/>
    <p:sldId id="276" r:id="rId4"/>
    <p:sldId id="277" r:id="rId5"/>
    <p:sldId id="278" r:id="rId6"/>
    <p:sldId id="279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62" r:id="rId18"/>
    <p:sldId id="259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22C3F-26C9-6849-A452-DD9EA7F02F13}" type="datetimeFigureOut">
              <a:rPr lang="en-US" smtClean="0"/>
              <a:t>11/6/12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0F8A8-C6CE-844A-A94E-2A8CD411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F8A8-C6CE-844A-A94E-2A8CD41172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DAA10-1C61-4DD5-BE9D-16FF6E3BC8E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336B2-EF9A-4753-A7AF-9DCB2CA6E66E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6AB5E-B890-4147-9343-F98C0BB34A48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76F04-A789-49BC-840D-03AC0214C9EF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11C5D-AA8F-4487-9108-69C94BC2E523}" type="slidenum">
              <a:rPr lang="en-US"/>
              <a:pPr/>
              <a:t>18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781726-5D37-E14A-9F1B-9AAAC8106035}" type="datetimeFigureOut">
              <a:rPr lang="en-US" smtClean="0"/>
              <a:t>11/6/12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83929B-82B9-EA48-9C48-ACE54F1F62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11/7/12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24354"/>
            <a:ext cx="8909538" cy="543364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When a proton (a hydrogen atom) is removed from a water molecule, what compound remains?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intermolecular forces causes water to have a high boiling point?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atomic number tells you the number of _______. 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two hydrogen atoms and an oxygen atom combine to form water, electrons are:</a:t>
            </a:r>
          </a:p>
          <a:p>
            <a:pPr marL="0" indent="0">
              <a:buNone/>
            </a:pPr>
            <a:r>
              <a:rPr lang="en-US" dirty="0" smtClean="0"/>
              <a:t>	A)	Transferred to form an ionic bond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B) 	Transferred to form a covalent bond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C) 	Shared to form an ionic bond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D) 	Shared to form a covalent bond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1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923" y="1600200"/>
            <a:ext cx="8792308" cy="5101492"/>
          </a:xfrm>
        </p:spPr>
        <p:txBody>
          <a:bodyPr/>
          <a:lstStyle/>
          <a:p>
            <a:r>
              <a:rPr lang="en-US" dirty="0"/>
              <a:t>All of </a:t>
            </a:r>
            <a:r>
              <a:rPr lang="en-US" dirty="0" smtClean="0"/>
              <a:t>the </a:t>
            </a:r>
            <a:r>
              <a:rPr lang="en-US" b="1" dirty="0" smtClean="0"/>
              <a:t>populations</a:t>
            </a:r>
            <a:r>
              <a:rPr lang="en-US" dirty="0" smtClean="0"/>
              <a:t> in </a:t>
            </a:r>
            <a:r>
              <a:rPr lang="en-US" dirty="0"/>
              <a:t>a particular area make up a </a:t>
            </a:r>
            <a:r>
              <a:rPr lang="en-US" b="1" dirty="0" smtClean="0"/>
              <a:t>community</a:t>
            </a:r>
            <a:r>
              <a:rPr lang="en-US" dirty="0" smtClean="0"/>
              <a:t>. </a:t>
            </a:r>
            <a:r>
              <a:rPr lang="en-US" dirty="0"/>
              <a:t>Example: a population of golden toads together with all of the plant, animal, fungal, and microbial populations within the </a:t>
            </a:r>
            <a:r>
              <a:rPr lang="en-US" dirty="0" err="1"/>
              <a:t>Monteverde</a:t>
            </a:r>
            <a:r>
              <a:rPr lang="en-US" dirty="0"/>
              <a:t> Cloud Forest Reserve made  up a single community.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46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= ALL POPULATIONS (living things only)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1216" b="21216"/>
          <a:stretch>
            <a:fillRect/>
          </a:stretch>
        </p:blipFill>
        <p:spPr>
          <a:xfrm>
            <a:off x="258306" y="1600199"/>
            <a:ext cx="8791216" cy="4847493"/>
          </a:xfrm>
        </p:spPr>
      </p:pic>
    </p:spTree>
    <p:extLst>
      <p:ext uri="{BB962C8B-B14F-4D97-AF65-F5344CB8AC3E}">
        <p14:creationId xmlns:p14="http://schemas.microsoft.com/office/powerpoint/2010/main" val="257747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846" y="1600199"/>
            <a:ext cx="8968154" cy="4808415"/>
          </a:xfrm>
        </p:spPr>
        <p:txBody>
          <a:bodyPr/>
          <a:lstStyle/>
          <a:p>
            <a:r>
              <a:rPr lang="en-US" dirty="0"/>
              <a:t>Ecosystems include </a:t>
            </a:r>
            <a:r>
              <a:rPr lang="en-US" dirty="0" smtClean="0"/>
              <a:t>both </a:t>
            </a:r>
            <a:r>
              <a:rPr lang="en-US" b="1" dirty="0" smtClean="0"/>
              <a:t>living things </a:t>
            </a:r>
            <a:r>
              <a:rPr lang="en-US" dirty="0" smtClean="0"/>
              <a:t>and </a:t>
            </a:r>
            <a:r>
              <a:rPr lang="en-US" b="1" dirty="0" smtClean="0"/>
              <a:t>nonliving things</a:t>
            </a:r>
            <a:r>
              <a:rPr lang="en-US" dirty="0" smtClean="0"/>
              <a:t> </a:t>
            </a:r>
            <a:r>
              <a:rPr lang="en-US" dirty="0"/>
              <a:t>in a particular area. </a:t>
            </a:r>
            <a:r>
              <a:rPr lang="en-US" i="1" dirty="0"/>
              <a:t>Example:</a:t>
            </a:r>
            <a:r>
              <a:rPr lang="en-US" dirty="0"/>
              <a:t> </a:t>
            </a:r>
            <a:r>
              <a:rPr lang="en-US" dirty="0" err="1"/>
              <a:t>Monteverde’s</a:t>
            </a:r>
            <a:r>
              <a:rPr lang="en-US" dirty="0"/>
              <a:t> cloud-forest ecosystem includes all the organisms that live there plus the air, water, and nutrients they use.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41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 = ALL LIVING AND NONLIVING THINGS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5537" b="15537"/>
          <a:stretch>
            <a:fillRect/>
          </a:stretch>
        </p:blipFill>
        <p:spPr>
          <a:xfrm>
            <a:off x="612648" y="2030046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11886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6308" y="1600199"/>
            <a:ext cx="8987692" cy="4788877"/>
          </a:xfrm>
        </p:spPr>
        <p:txBody>
          <a:bodyPr/>
          <a:lstStyle/>
          <a:p>
            <a:pPr lvl="0"/>
            <a:r>
              <a:rPr lang="en-US" dirty="0"/>
              <a:t>Biosphere includes </a:t>
            </a:r>
            <a:r>
              <a:rPr lang="en-US" b="1" u="sng" dirty="0"/>
              <a:t>all parts of the Earth that host life</a:t>
            </a:r>
            <a:r>
              <a:rPr lang="en-US" dirty="0"/>
              <a:t>, with all of its organisms and environments (both living and nonliving)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6308" y="1600199"/>
            <a:ext cx="8987692" cy="4788877"/>
          </a:xfrm>
        </p:spPr>
        <p:txBody>
          <a:bodyPr/>
          <a:lstStyle/>
          <a:p>
            <a:pPr lvl="0"/>
            <a:r>
              <a:rPr lang="en-US" dirty="0"/>
              <a:t>Biosphere includes </a:t>
            </a:r>
            <a:r>
              <a:rPr lang="en-US" b="1" u="sng" dirty="0"/>
              <a:t>all parts of the Earth that host life</a:t>
            </a:r>
            <a:r>
              <a:rPr lang="en-US" dirty="0"/>
              <a:t>, with all of its organisms and environments (both living and nonliving)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61" y="2793999"/>
            <a:ext cx="3790462" cy="37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Biotic and Abiotic Factors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160020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Biotic factors: 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Parts of an ecosystem that are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living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used to be living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Abiotic factors: 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Parts of an ecosystem that have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never been living</a:t>
            </a:r>
            <a:endParaRPr lang="en-US" sz="3200" b="1" dirty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2400" b="0" dirty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7441" name="Picture 33" descr="slide 5 nbii_m00732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3302000" cy="48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7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89" r="289"/>
          <a:stretch>
            <a:fillRect/>
          </a:stretch>
        </p:blipFill>
        <p:spPr>
          <a:xfrm>
            <a:off x="50142" y="468922"/>
            <a:ext cx="8930829" cy="6135077"/>
          </a:xfrm>
        </p:spPr>
      </p:pic>
    </p:spTree>
    <p:extLst>
      <p:ext uri="{BB962C8B-B14F-4D97-AF65-F5344CB8AC3E}">
        <p14:creationId xmlns:p14="http://schemas.microsoft.com/office/powerpoint/2010/main" val="263411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9631"/>
            <a:ext cx="8153400" cy="11430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Habitat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2154"/>
            <a:ext cx="9144000" cy="5255846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 </a:t>
            </a:r>
            <a:r>
              <a:rPr lang="en-US" sz="3200" b="1" dirty="0" smtClean="0"/>
              <a:t>habitat</a:t>
            </a:r>
            <a:r>
              <a:rPr lang="en-US" sz="3200" dirty="0" smtClean="0"/>
              <a:t> </a:t>
            </a:r>
            <a:r>
              <a:rPr lang="en-US" sz="3200" dirty="0"/>
              <a:t>is the specific environment in which an organism lives in. A species’ habitat consists of the </a:t>
            </a:r>
            <a:r>
              <a:rPr lang="en-US" sz="3200" b="1" dirty="0" smtClean="0"/>
              <a:t>biotic</a:t>
            </a:r>
            <a:r>
              <a:rPr lang="en-US" sz="3200" dirty="0" smtClean="0"/>
              <a:t>  </a:t>
            </a:r>
            <a:r>
              <a:rPr lang="en-US" sz="3200" dirty="0"/>
              <a:t>and </a:t>
            </a:r>
            <a:r>
              <a:rPr lang="en-US" sz="3200" b="1" dirty="0" smtClean="0"/>
              <a:t>abiotic</a:t>
            </a:r>
            <a:r>
              <a:rPr lang="en-US" sz="3200" dirty="0" smtClean="0"/>
              <a:t> components </a:t>
            </a:r>
            <a:r>
              <a:rPr lang="en-US" sz="3200" dirty="0"/>
              <a:t>around it. </a:t>
            </a:r>
            <a:endParaRPr lang="en-US" sz="3200" dirty="0" smtClean="0"/>
          </a:p>
          <a:p>
            <a:r>
              <a:rPr lang="en-US" sz="3200" dirty="0"/>
              <a:t>A habitat provides an organisms with its </a:t>
            </a:r>
            <a:r>
              <a:rPr lang="en-US" sz="3200" b="1" dirty="0" smtClean="0"/>
              <a:t>resources</a:t>
            </a:r>
            <a:r>
              <a:rPr lang="en-US" sz="3200" dirty="0" smtClean="0"/>
              <a:t>, </a:t>
            </a:r>
            <a:r>
              <a:rPr lang="en-US" sz="3200" dirty="0"/>
              <a:t>which is anything that an organisms needs, including </a:t>
            </a:r>
            <a:r>
              <a:rPr lang="en-US" sz="3200" b="1" dirty="0" smtClean="0"/>
              <a:t>nutrients</a:t>
            </a:r>
            <a:r>
              <a:rPr lang="en-US" sz="3200" dirty="0" smtClean="0"/>
              <a:t>, </a:t>
            </a:r>
            <a:r>
              <a:rPr lang="en-US" sz="3200" b="1" dirty="0" smtClean="0"/>
              <a:t>shelter</a:t>
            </a:r>
            <a:r>
              <a:rPr lang="en-US" sz="3200" dirty="0" smtClean="0"/>
              <a:t>, </a:t>
            </a:r>
            <a:r>
              <a:rPr lang="en-US" sz="3200" b="1" dirty="0" smtClean="0"/>
              <a:t>breeding sites</a:t>
            </a:r>
            <a:r>
              <a:rPr lang="en-US" sz="3200" dirty="0" smtClean="0"/>
              <a:t>, </a:t>
            </a:r>
            <a:r>
              <a:rPr lang="en-US" sz="3200" dirty="0"/>
              <a:t>and </a:t>
            </a:r>
            <a:r>
              <a:rPr lang="en-US" sz="3200" b="1" dirty="0" smtClean="0"/>
              <a:t>mates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06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600200"/>
            <a:ext cx="9144000" cy="5257800"/>
          </a:xfrm>
        </p:spPr>
        <p:txBody>
          <a:bodyPr/>
          <a:lstStyle/>
          <a:p>
            <a:pPr lvl="0"/>
            <a:r>
              <a:rPr lang="en-US" sz="2800" dirty="0"/>
              <a:t>For example, the golden toad lives in a habitat of cloud forest. The forest’s soil, rocks, leaf litter, humidity, plant life, and seasonal pools of water are all part of the toad’s habitat. </a:t>
            </a:r>
          </a:p>
          <a:p>
            <a:pPr lvl="0"/>
            <a:r>
              <a:rPr lang="en-US" sz="2800" dirty="0"/>
              <a:t>Unlike an ecosystem, </a:t>
            </a:r>
            <a:r>
              <a:rPr lang="en-US" sz="2800" dirty="0" smtClean="0"/>
              <a:t>the </a:t>
            </a:r>
            <a:r>
              <a:rPr lang="en-US" sz="2800" b="1" dirty="0" smtClean="0"/>
              <a:t>boundaries </a:t>
            </a:r>
            <a:r>
              <a:rPr lang="en-US" sz="2800" dirty="0" smtClean="0"/>
              <a:t>of </a:t>
            </a:r>
            <a:r>
              <a:rPr lang="en-US" sz="2800" dirty="0"/>
              <a:t>habitats are defined by the </a:t>
            </a:r>
            <a:r>
              <a:rPr lang="en-US" sz="2800" b="1" dirty="0" smtClean="0"/>
              <a:t>particular organism</a:t>
            </a:r>
            <a:r>
              <a:rPr lang="en-US" sz="2800" dirty="0" smtClean="0"/>
              <a:t> </a:t>
            </a:r>
            <a:r>
              <a:rPr lang="en-US" sz="2800" dirty="0"/>
              <a:t>that lives in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11/7/12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769" y="1600199"/>
            <a:ext cx="9007231" cy="55508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Catalyst</a:t>
            </a:r>
          </a:p>
          <a:p>
            <a:r>
              <a:rPr lang="en-US" sz="3200" dirty="0" smtClean="0"/>
              <a:t>Basic Chemistry Review</a:t>
            </a:r>
          </a:p>
          <a:p>
            <a:r>
              <a:rPr lang="en-US" sz="3200" dirty="0" smtClean="0"/>
              <a:t>Announcements</a:t>
            </a:r>
          </a:p>
          <a:p>
            <a:pPr lvl="1"/>
            <a:r>
              <a:rPr lang="en-US" dirty="0" smtClean="0"/>
              <a:t>Both Packets DUE Friday, November 9, 2012.</a:t>
            </a:r>
          </a:p>
          <a:p>
            <a:r>
              <a:rPr lang="en-US" sz="3200" dirty="0" smtClean="0"/>
              <a:t>Introduction to Ecology</a:t>
            </a:r>
          </a:p>
          <a:p>
            <a:r>
              <a:rPr lang="en-US" sz="3200" dirty="0" smtClean="0"/>
              <a:t>Class Practice</a:t>
            </a:r>
          </a:p>
          <a:p>
            <a:r>
              <a:rPr lang="en-US" sz="3200" dirty="0" smtClean="0"/>
              <a:t>Exit Slip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208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11/7/12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923" y="1600199"/>
            <a:ext cx="8772769" cy="510149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Describe your habitat.</a:t>
            </a:r>
          </a:p>
          <a:p>
            <a:pPr marL="514350" indent="-514350">
              <a:buAutoNum type="arabicPeriod"/>
            </a:pPr>
            <a:r>
              <a:rPr lang="en-US" dirty="0"/>
              <a:t>I</a:t>
            </a:r>
            <a:r>
              <a:rPr lang="en-US" dirty="0" smtClean="0"/>
              <a:t>dentify all the abiotic and biotic factors in the room. Create a t-chart for your answer.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1628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Atoms and Elements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marL="225425" indent="-225425">
              <a:lnSpc>
                <a:spcPct val="100000"/>
              </a:lnSpc>
            </a:pPr>
            <a:r>
              <a:rPr lang="en-US"/>
              <a:t>Atoms are the basic unit of matter.</a:t>
            </a:r>
          </a:p>
          <a:p>
            <a:pPr marL="571500" lvl="1" indent="-155575">
              <a:lnSpc>
                <a:spcPct val="100000"/>
              </a:lnSpc>
            </a:pPr>
            <a:r>
              <a:rPr lang="en-US" b="1"/>
              <a:t>Nucleus:</a:t>
            </a:r>
            <a:r>
              <a:rPr lang="en-US"/>
              <a:t> Contains protons and neutrons</a:t>
            </a:r>
          </a:p>
          <a:p>
            <a:pPr marL="571500" lvl="1" indent="-155575">
              <a:lnSpc>
                <a:spcPct val="100000"/>
              </a:lnSpc>
            </a:pPr>
            <a:r>
              <a:rPr lang="en-US" b="1"/>
              <a:t>Electrons:</a:t>
            </a:r>
            <a:r>
              <a:rPr lang="en-US"/>
              <a:t> Move around the nucleus</a:t>
            </a:r>
          </a:p>
          <a:p>
            <a:pPr marL="225425" indent="-225425">
              <a:lnSpc>
                <a:spcPct val="100000"/>
              </a:lnSpc>
            </a:pPr>
            <a:r>
              <a:rPr lang="en-US"/>
              <a:t>An element is a substance that cannot be broken down into other substances.</a:t>
            </a:r>
            <a:endParaRPr lang="en-US" sz="28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572000" y="5638800"/>
            <a:ext cx="35052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There are 92 elements that occur naturally, and scientists have created about 20 others in labs.</a:t>
            </a:r>
            <a:endParaRPr lang="en-US" sz="2000" b="0" i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1284" name="Picture 20" descr="0133724751a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81113"/>
            <a:ext cx="4256088" cy="4281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19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838200"/>
            <a:ext cx="4267200" cy="8382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Bonding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1000" y="18288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b="0" i="0">
                <a:effectLst>
                  <a:outerShdw blurRad="38100" dist="38100" dir="2700000" algn="tl">
                    <a:srgbClr val="FFFFFF"/>
                  </a:outerShdw>
                </a:effectLst>
              </a:rPr>
              <a:t>Atoms combine by bonding</a:t>
            </a:r>
            <a:r>
              <a:rPr lang="en-US" sz="2400" b="0" i="0"/>
              <a:t>:</a:t>
            </a:r>
          </a:p>
          <a:p>
            <a:pPr marL="6731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Covalent bonds:</a:t>
            </a:r>
            <a:r>
              <a:rPr lang="en-US" sz="2400" b="0" i="0"/>
              <a:t> Electrons are shared.</a:t>
            </a:r>
          </a:p>
          <a:p>
            <a:pPr marL="6731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Ionic bonds: </a:t>
            </a:r>
            <a:r>
              <a:rPr lang="en-US" sz="2400" b="0" i="0"/>
              <a:t>Electrons are transferred.</a:t>
            </a:r>
            <a:endParaRPr lang="en-US" sz="2400" i="0"/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Molecule:</a:t>
            </a:r>
            <a:r>
              <a:rPr lang="en-US" sz="2400" b="0" i="0"/>
              <a:t> Two or more atoms joined by covalent bonds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Compound:</a:t>
            </a:r>
            <a:r>
              <a:rPr lang="en-US" sz="2400" b="0" i="0"/>
              <a:t> Substance composed of atoms of two or more different elements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 i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</a:p>
        </p:txBody>
      </p:sp>
      <p:pic>
        <p:nvPicPr>
          <p:cNvPr id="17433" name="Picture 25" descr="0133724751a440"/>
          <p:cNvPicPr>
            <a:picLocks noChangeAspect="1" noChangeArrowheads="1"/>
          </p:cNvPicPr>
          <p:nvPr/>
        </p:nvPicPr>
        <p:blipFill>
          <a:blip r:embed="rId3"/>
          <a:srcRect t="8449"/>
          <a:stretch>
            <a:fillRect/>
          </a:stretch>
        </p:blipFill>
        <p:spPr bwMode="auto">
          <a:xfrm>
            <a:off x="5791200" y="1295400"/>
            <a:ext cx="2500313" cy="2443163"/>
          </a:xfrm>
          <a:prstGeom prst="rect">
            <a:avLst/>
          </a:prstGeom>
          <a:noFill/>
        </p:spPr>
      </p:pic>
      <p:pic>
        <p:nvPicPr>
          <p:cNvPr id="17434" name="Picture 26" descr="0133724751a4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10000"/>
            <a:ext cx="2005013" cy="2743200"/>
          </a:xfrm>
          <a:prstGeom prst="rect">
            <a:avLst/>
          </a:prstGeom>
          <a:noFill/>
        </p:spPr>
      </p:pic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867400" y="3581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0"/>
              <a:t>Covalent bonding </a:t>
            </a:r>
            <a:endParaRPr lang="en-US" i="0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334000" y="4191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0"/>
              <a:t>Ionic bonding </a:t>
            </a: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95672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will be able to: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Describe the major levels of ecological organization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Differentiate between biotic and abiotic factors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Define an organism’s habitat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60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 pitchFamily="-123" charset="0"/>
              </a:rPr>
              <a:t>Levels of Ecological Organization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828800"/>
            <a:ext cx="8915400" cy="1966912"/>
          </a:xfrm>
        </p:spPr>
        <p:txBody>
          <a:bodyPr>
            <a:normAutofit/>
          </a:bodyPr>
          <a:lstStyle/>
          <a:p>
            <a:pPr marL="225425" indent="-225425">
              <a:spcBef>
                <a:spcPct val="50000"/>
              </a:spcBef>
            </a:pPr>
            <a:r>
              <a:rPr lang="en-US" sz="2400" dirty="0" smtClean="0"/>
              <a:t>Ecology: the </a:t>
            </a:r>
            <a:r>
              <a:rPr lang="en-US" sz="2400" dirty="0"/>
              <a:t>study of how organisms interact with each other and with their environments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 dirty="0"/>
              <a:t>Scientists study ecology at various levels of organization.</a:t>
            </a:r>
            <a:endParaRPr lang="en-US" sz="20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95712"/>
            <a:ext cx="91440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174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36769" y="1600199"/>
            <a:ext cx="9007231" cy="5394569"/>
          </a:xfrm>
        </p:spPr>
        <p:txBody>
          <a:bodyPr/>
          <a:lstStyle/>
          <a:p>
            <a:pPr lvl="0"/>
            <a:r>
              <a:rPr lang="en-US" dirty="0"/>
              <a:t>Most basic level an ecologist studies</a:t>
            </a:r>
          </a:p>
          <a:p>
            <a:pPr lvl="0"/>
            <a:r>
              <a:rPr lang="en-US" dirty="0"/>
              <a:t>This level focuses on the </a:t>
            </a:r>
            <a:r>
              <a:rPr lang="en-US" dirty="0" smtClean="0"/>
              <a:t> relationship between </a:t>
            </a:r>
            <a:r>
              <a:rPr lang="en-US" b="1" dirty="0" smtClean="0"/>
              <a:t>individual </a:t>
            </a:r>
            <a:r>
              <a:rPr lang="en-US" b="1" dirty="0"/>
              <a:t>organisms </a:t>
            </a:r>
            <a:r>
              <a:rPr lang="en-US" dirty="0"/>
              <a:t>and their </a:t>
            </a:r>
            <a:r>
              <a:rPr lang="en-US" b="1" dirty="0" smtClean="0"/>
              <a:t>physical </a:t>
            </a:r>
            <a:r>
              <a:rPr lang="en-US" dirty="0"/>
              <a:t>environments.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46" y="3360615"/>
            <a:ext cx="5060502" cy="3229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769" y="3907692"/>
            <a:ext cx="35687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Golden Toad (</a:t>
            </a:r>
            <a:r>
              <a:rPr lang="en-US" sz="2400" b="1" i="1" dirty="0" err="1" smtClean="0"/>
              <a:t>Bufo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periglenes</a:t>
            </a:r>
            <a:r>
              <a:rPr lang="en-US" sz="2400" b="1" i="1" dirty="0" smtClean="0"/>
              <a:t>) </a:t>
            </a:r>
            <a:r>
              <a:rPr lang="en-US" sz="2400" b="1" dirty="0" smtClean="0"/>
              <a:t>from </a:t>
            </a:r>
            <a:r>
              <a:rPr lang="en-US" sz="2400" b="1" dirty="0" err="1" smtClean="0"/>
              <a:t>Monteverde</a:t>
            </a:r>
            <a:r>
              <a:rPr lang="en-US" sz="2400" b="1" dirty="0" smtClean="0"/>
              <a:t>, Costa Rica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0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5847"/>
            <a:ext cx="9144000" cy="5119076"/>
          </a:xfrm>
        </p:spPr>
        <p:txBody>
          <a:bodyPr/>
          <a:lstStyle/>
          <a:p>
            <a:pPr lvl="0"/>
            <a:r>
              <a:rPr lang="en-US" dirty="0" smtClean="0"/>
              <a:t>Individuals in a group that are </a:t>
            </a:r>
            <a:r>
              <a:rPr lang="en-US" b="1" dirty="0" smtClean="0"/>
              <a:t>genetically similar </a:t>
            </a:r>
            <a:r>
              <a:rPr lang="en-US" dirty="0" smtClean="0"/>
              <a:t>and</a:t>
            </a:r>
            <a:r>
              <a:rPr lang="en-US" b="1" dirty="0" smtClean="0"/>
              <a:t> can produce offspring with each other </a:t>
            </a:r>
            <a:r>
              <a:rPr lang="en-US" dirty="0" smtClean="0"/>
              <a:t>are classified into</a:t>
            </a:r>
            <a:r>
              <a:rPr lang="en-US" b="1" dirty="0" smtClean="0"/>
              <a:t> species</a:t>
            </a:r>
            <a:r>
              <a:rPr lang="en-US" dirty="0" smtClean="0"/>
              <a:t>. A </a:t>
            </a:r>
            <a:r>
              <a:rPr lang="en-US" b="1" u="sng" dirty="0" smtClean="0"/>
              <a:t>population</a:t>
            </a:r>
            <a:r>
              <a:rPr lang="en-US" dirty="0" smtClean="0"/>
              <a:t> is made up of members of a species that live in the same </a:t>
            </a:r>
            <a:r>
              <a:rPr lang="en-US" b="1" dirty="0" smtClean="0"/>
              <a:t>area</a:t>
            </a:r>
            <a:r>
              <a:rPr lang="en-US" dirty="0" smtClean="0"/>
              <a:t> at the same </a:t>
            </a:r>
            <a:r>
              <a:rPr lang="en-US" b="1" dirty="0" smtClean="0"/>
              <a:t>time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Population </a:t>
            </a:r>
            <a:r>
              <a:rPr lang="en-US" i="1" dirty="0"/>
              <a:t>ecology</a:t>
            </a:r>
            <a:r>
              <a:rPr lang="en-US" dirty="0"/>
              <a:t> focuses on how individuals within a population interact with each other.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916" y="4186975"/>
            <a:ext cx="4018084" cy="26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7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606</TotalTime>
  <Words>697</Words>
  <Application>Microsoft Macintosh PowerPoint</Application>
  <PresentationFormat>On-screen Show (4:3)</PresentationFormat>
  <Paragraphs>81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Catalyst 11/7/12</vt:lpstr>
      <vt:lpstr>Agenda 11/7/12</vt:lpstr>
      <vt:lpstr>Atoms and Elements</vt:lpstr>
      <vt:lpstr>Bonding</vt:lpstr>
      <vt:lpstr>PowerPoint Presentation</vt:lpstr>
      <vt:lpstr>OBJECTIVES</vt:lpstr>
      <vt:lpstr>Levels of Ecological Organization</vt:lpstr>
      <vt:lpstr>Individual</vt:lpstr>
      <vt:lpstr>Population</vt:lpstr>
      <vt:lpstr>Community</vt:lpstr>
      <vt:lpstr>Community = ALL POPULATIONS (living things only)</vt:lpstr>
      <vt:lpstr>Ecosystem</vt:lpstr>
      <vt:lpstr>Ecosystem = ALL LIVING AND NONLIVING THINGS</vt:lpstr>
      <vt:lpstr>Biosphere</vt:lpstr>
      <vt:lpstr>Biosphere</vt:lpstr>
      <vt:lpstr>Biotic and Abiotic Factors</vt:lpstr>
      <vt:lpstr>PowerPoint Presentation</vt:lpstr>
      <vt:lpstr>Habitat</vt:lpstr>
      <vt:lpstr>Habitat</vt:lpstr>
      <vt:lpstr>Exit Slip 11/7/12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Ecological Organization</dc:title>
  <dc:creator>Bruce Gutierrez</dc:creator>
  <cp:lastModifiedBy>Bruce Gutierrez</cp:lastModifiedBy>
  <cp:revision>17</cp:revision>
  <dcterms:created xsi:type="dcterms:W3CDTF">2012-11-07T03:52:14Z</dcterms:created>
  <dcterms:modified xsi:type="dcterms:W3CDTF">2012-11-07T13:58:43Z</dcterms:modified>
</cp:coreProperties>
</file>