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9" r:id="rId3"/>
    <p:sldId id="277" r:id="rId4"/>
    <p:sldId id="265" r:id="rId5"/>
    <p:sldId id="272" r:id="rId6"/>
    <p:sldId id="273" r:id="rId7"/>
    <p:sldId id="274" r:id="rId8"/>
    <p:sldId id="275" r:id="rId9"/>
    <p:sldId id="276" r:id="rId10"/>
    <p:sldId id="264" r:id="rId11"/>
    <p:sldId id="256" r:id="rId12"/>
    <p:sldId id="269" r:id="rId13"/>
    <p:sldId id="257" r:id="rId14"/>
    <p:sldId id="262" r:id="rId15"/>
    <p:sldId id="263" r:id="rId16"/>
    <p:sldId id="270" r:id="rId17"/>
    <p:sldId id="271" r:id="rId18"/>
    <p:sldId id="266" r:id="rId19"/>
    <p:sldId id="267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3F7E-642F-C24D-AB49-F74B931C9E23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2463-65F0-AF41-BA7E-3BEC2F22C97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3F7E-642F-C24D-AB49-F74B931C9E23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2463-65F0-AF41-BA7E-3BEC2F22C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3F7E-642F-C24D-AB49-F74B931C9E23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2463-65F0-AF41-BA7E-3BEC2F22C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3F7E-642F-C24D-AB49-F74B931C9E23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2463-65F0-AF41-BA7E-3BEC2F22C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3F7E-642F-C24D-AB49-F74B931C9E23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2463-65F0-AF41-BA7E-3BEC2F22C97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3F7E-642F-C24D-AB49-F74B931C9E23}" type="datetimeFigureOut">
              <a:rPr lang="en-US" smtClean="0"/>
              <a:t>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2463-65F0-AF41-BA7E-3BEC2F22C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2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3F7E-642F-C24D-AB49-F74B931C9E23}" type="datetimeFigureOut">
              <a:rPr lang="en-US" smtClean="0"/>
              <a:t>1/11/12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2463-65F0-AF41-BA7E-3BEC2F22C97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3F7E-642F-C24D-AB49-F74B931C9E23}" type="datetimeFigureOut">
              <a:rPr lang="en-US" smtClean="0"/>
              <a:t>1/11/12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2463-65F0-AF41-BA7E-3BEC2F22C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3F7E-642F-C24D-AB49-F74B931C9E23}" type="datetimeFigureOut">
              <a:rPr lang="en-US" smtClean="0"/>
              <a:t>1/11/12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2463-65F0-AF41-BA7E-3BEC2F22C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3F7E-642F-C24D-AB49-F74B931C9E23}" type="datetimeFigureOut">
              <a:rPr lang="en-US" smtClean="0"/>
              <a:t>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2463-65F0-AF41-BA7E-3BEC2F22C9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3F7E-642F-C24D-AB49-F74B931C9E23}" type="datetimeFigureOut">
              <a:rPr lang="en-US" smtClean="0"/>
              <a:t>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32463-65F0-AF41-BA7E-3BEC2F22C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B803F7E-642F-C24D-AB49-F74B931C9E23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A132463-65F0-AF41-BA7E-3BEC2F22C9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1/12</a:t>
            </a:r>
            <a:r>
              <a:rPr lang="en-US" smtClean="0"/>
              <a:t>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Last chance to hand in homework from Tuesday. Place it in homework bin.</a:t>
            </a:r>
          </a:p>
          <a:p>
            <a:pPr marL="514350" indent="-514350">
              <a:buAutoNum type="arabicPeriod"/>
            </a:pPr>
            <a:r>
              <a:rPr lang="en-US" dirty="0" smtClean="0"/>
              <a:t>Name the following compound: V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Draw the Lewis dot structure of CO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Name the compound from #2.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type of bonding (ionic or covalent) is demonstrated in #2? How do you know?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You should be done with the catalyst when the music is done playing.</a:t>
            </a:r>
          </a:p>
        </p:txBody>
      </p:sp>
    </p:spTree>
    <p:extLst>
      <p:ext uri="{BB962C8B-B14F-4D97-AF65-F5344CB8AC3E}">
        <p14:creationId xmlns:p14="http://schemas.microsoft.com/office/powerpoint/2010/main" val="3779900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SWBAT compare and contrast the properties of ionic and covalent compounds.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5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vs. Covalent - Forces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Ionic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Atoms involved in ionic bonding experiences STRONGER forces due to the positive and negative attraction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Covalent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Atoms involved in covalent bonding experience WEAKER forces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384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When atoms form ionic bonds, the positively charged atom is attracted to the negatively charged atom.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699934"/>
            <a:ext cx="38100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52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Ionic vs. Covalent – Boiling and Melting Point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Ionic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Ionic compounds have </a:t>
            </a:r>
            <a:r>
              <a:rPr lang="en-US" b="1" dirty="0" smtClean="0"/>
              <a:t>higher boiling and melting points </a:t>
            </a:r>
            <a:r>
              <a:rPr lang="en-US" dirty="0" smtClean="0"/>
              <a:t>as a result of the stronger forces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/>
              <a:t>Covalent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Ionic compounds have </a:t>
            </a:r>
            <a:r>
              <a:rPr lang="en-US" b="1" dirty="0" smtClean="0"/>
              <a:t>lower boiling and melting points</a:t>
            </a:r>
            <a:r>
              <a:rPr lang="en-US" dirty="0" smtClean="0"/>
              <a:t> as a result of the weaker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9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Ionic vs. Covalent – Electrical Conductivity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Ionic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High electrical conductivity when dissolved in water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/>
              <a:t>Covalent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Low electrical conductivity 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055691"/>
            <a:ext cx="409521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6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Ionic vs. Covalent – Other Properties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Ionic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Harder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/>
              <a:t>Covalent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Softer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167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has a higher boiling point: </a:t>
            </a:r>
            <a:r>
              <a:rPr lang="en-US" dirty="0" err="1" smtClean="0"/>
              <a:t>NaCl</a:t>
            </a:r>
            <a:r>
              <a:rPr lang="en-US" dirty="0" smtClean="0"/>
              <a:t> or CO</a:t>
            </a:r>
            <a:r>
              <a:rPr lang="en-US" baseline="-25000" dirty="0" smtClean="0"/>
              <a:t>2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26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has can conduct electricity better when dissolved in water MgCl</a:t>
            </a:r>
            <a:r>
              <a:rPr lang="en-US" baseline="-25000" dirty="0" smtClean="0"/>
              <a:t>2</a:t>
            </a:r>
            <a:r>
              <a:rPr lang="en-US" dirty="0" smtClean="0"/>
              <a:t> or PBr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7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Please neatly complete the following on a whole sheet of paper.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Draw the Lewis dot structure of SiO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Draw the Lewis dot structure of PBr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843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Explain the difference between ionic bonding and covalent bonding. (Do NOT say ionic involves metals and covalent doesn’t. Think about the electrons.)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What are the two ions that </a:t>
            </a:r>
            <a:r>
              <a:rPr lang="en-US" sz="3200" dirty="0" err="1" smtClean="0"/>
              <a:t>KBr</a:t>
            </a:r>
            <a:r>
              <a:rPr lang="en-US" sz="3200" dirty="0" smtClean="0"/>
              <a:t> comes from? Write the electron configuration for each ion. </a:t>
            </a:r>
          </a:p>
          <a:p>
            <a:pPr marL="514350" indent="-514350">
              <a:buAutoNum type="arabicPeriod"/>
            </a:pPr>
            <a:r>
              <a:rPr lang="en-US" dirty="0"/>
              <a:t>Draw the Lewis dot structure of PBr</a:t>
            </a:r>
            <a:r>
              <a:rPr lang="en-US" baseline="-25000" dirty="0"/>
              <a:t>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5694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1</a:t>
            </a:r>
            <a:r>
              <a:rPr lang="en-US" dirty="0" smtClean="0"/>
              <a:t>/12/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Catalyst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Announcements</a:t>
            </a:r>
            <a:endParaRPr lang="en-US" sz="3200" b="1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Verbal Drill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Comparing Ionic vs. Covalent Bonding</a:t>
            </a:r>
            <a:endParaRPr lang="en-US" sz="3200" b="1" dirty="0" smtClean="0">
              <a:solidFill>
                <a:srgbClr val="0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200" b="1" dirty="0" smtClean="0"/>
              <a:t>Class Practice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Exit Slip</a:t>
            </a:r>
          </a:p>
        </p:txBody>
      </p:sp>
    </p:spTree>
    <p:extLst>
      <p:ext uri="{BB962C8B-B14F-4D97-AF65-F5344CB8AC3E}">
        <p14:creationId xmlns:p14="http://schemas.microsoft.com/office/powerpoint/2010/main" val="1729197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Practice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How many pi bonds are there in 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How many pi bonds are there in 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Draw the Lewis dot structure of CH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CH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OH.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Write the Lewis dot structure of 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4.</a:t>
            </a:r>
          </a:p>
          <a:p>
            <a:pPr marL="0" indent="0">
              <a:buNone/>
            </a:pPr>
            <a:r>
              <a:rPr lang="en-US" sz="3200" dirty="0" smtClean="0"/>
              <a:t>5. Draw the Lewis dot structure of the Phosphate Ion. (**Wait for further instructions for polyatomic ions.)</a:t>
            </a:r>
          </a:p>
          <a:p>
            <a:pPr marL="0" indent="0">
              <a:buNone/>
            </a:pPr>
            <a:r>
              <a:rPr lang="en-US" sz="3200" dirty="0" smtClean="0"/>
              <a:t>6. Draw the Lewis dot structure of the Sulfate Ion.**</a:t>
            </a:r>
          </a:p>
          <a:p>
            <a:pPr marL="0" indent="0">
              <a:buNone/>
            </a:pPr>
            <a:r>
              <a:rPr lang="en-US" sz="3200" dirty="0" smtClean="0"/>
              <a:t>7. Draw the Lewis dot structure of the Nitrate Ion.**</a:t>
            </a:r>
          </a:p>
          <a:p>
            <a:pPr marL="0" indent="0">
              <a:buNone/>
            </a:pPr>
            <a:r>
              <a:rPr lang="en-US" sz="3200" dirty="0" smtClean="0"/>
              <a:t>8. How many resonance structures does the structure in number 5 have?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136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on chemical bonding/naming compounds on Tuesday, 1/17/12.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15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Verbal Drill (2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241749"/>
            <a:ext cx="8835473" cy="5802517"/>
          </a:xfrm>
        </p:spPr>
        <p:txBody>
          <a:bodyPr>
            <a:normAutofit fontScale="62500" lnSpcReduction="20000"/>
          </a:bodyPr>
          <a:lstStyle/>
          <a:p>
            <a:endParaRPr lang="en-US" sz="3200" dirty="0" smtClean="0"/>
          </a:p>
          <a:p>
            <a:r>
              <a:rPr lang="en-US" sz="4500" dirty="0" smtClean="0">
                <a:solidFill>
                  <a:schemeClr val="tx1"/>
                </a:solidFill>
              </a:rPr>
              <a:t>One person speaking at a time (so everyone can hear the question and answer!) </a:t>
            </a:r>
          </a:p>
          <a:p>
            <a:r>
              <a:rPr lang="en-US" sz="4500" dirty="0" smtClean="0">
                <a:solidFill>
                  <a:schemeClr val="tx1"/>
                </a:solidFill>
              </a:rPr>
              <a:t>You may only go </a:t>
            </a:r>
            <a:r>
              <a:rPr lang="en-US" sz="4500" dirty="0" smtClean="0">
                <a:solidFill>
                  <a:schemeClr val="tx1"/>
                </a:solidFill>
              </a:rPr>
              <a:t>once.</a:t>
            </a:r>
            <a:endParaRPr lang="en-US" sz="4500" dirty="0" smtClean="0">
              <a:solidFill>
                <a:schemeClr val="tx1"/>
              </a:solidFill>
            </a:endParaRPr>
          </a:p>
          <a:p>
            <a:r>
              <a:rPr lang="en-US" sz="4500" dirty="0" smtClean="0">
                <a:solidFill>
                  <a:schemeClr val="tx1"/>
                </a:solidFill>
              </a:rPr>
              <a:t>DO NOT CALL OUT IF </a:t>
            </a:r>
            <a:r>
              <a:rPr lang="en-US" sz="4500" dirty="0" smtClean="0">
                <a:solidFill>
                  <a:schemeClr val="tx1"/>
                </a:solidFill>
              </a:rPr>
              <a:t>IT’S </a:t>
            </a:r>
            <a:r>
              <a:rPr lang="en-US" sz="4500" dirty="0" smtClean="0">
                <a:solidFill>
                  <a:schemeClr val="tx1"/>
                </a:solidFill>
              </a:rPr>
              <a:t>NOT YOUR TURN. </a:t>
            </a:r>
          </a:p>
          <a:p>
            <a:r>
              <a:rPr lang="en-US" sz="4500" dirty="0" smtClean="0">
                <a:solidFill>
                  <a:schemeClr val="tx1"/>
                </a:solidFill>
              </a:rPr>
              <a:t>If you don’t know the answer, have a classmate help you. </a:t>
            </a:r>
            <a:r>
              <a:rPr lang="en-US" sz="4500" i="1" dirty="0" smtClean="0">
                <a:solidFill>
                  <a:schemeClr val="tx1"/>
                </a:solidFill>
              </a:rPr>
              <a:t>You still need to say the answer if its your turn!</a:t>
            </a:r>
          </a:p>
          <a:p>
            <a:r>
              <a:rPr lang="en-US" sz="4500" b="1" i="1" dirty="0" smtClean="0">
                <a:solidFill>
                  <a:schemeClr val="tx1"/>
                </a:solidFill>
              </a:rPr>
              <a:t>Points will NOT COUNT if you do not follow the rules above.</a:t>
            </a:r>
          </a:p>
          <a:p>
            <a:r>
              <a:rPr lang="en-US" sz="4500" b="1" dirty="0" smtClean="0">
                <a:solidFill>
                  <a:schemeClr val="tx1"/>
                </a:solidFill>
              </a:rPr>
              <a:t>Class with the most Verbal Drill points will receive 5 points on the next exam</a:t>
            </a:r>
            <a:r>
              <a:rPr lang="en-US" sz="4500" dirty="0" smtClean="0">
                <a:solidFill>
                  <a:schemeClr val="tx1"/>
                </a:solidFill>
              </a:rPr>
              <a:t>. </a:t>
            </a:r>
            <a:r>
              <a:rPr lang="en-US" sz="4500" b="1" dirty="0" smtClean="0">
                <a:solidFill>
                  <a:srgbClr val="FF0000"/>
                </a:solidFill>
              </a:rPr>
              <a:t>2</a:t>
            </a:r>
            <a:r>
              <a:rPr lang="en-US" sz="45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4500" b="1" dirty="0" smtClean="0">
                <a:solidFill>
                  <a:srgbClr val="FF0000"/>
                </a:solidFill>
              </a:rPr>
              <a:t> Place will receive 2 points. </a:t>
            </a:r>
          </a:p>
          <a:p>
            <a:r>
              <a:rPr lang="en-US" sz="4500" b="1" dirty="0" smtClean="0">
                <a:solidFill>
                  <a:srgbClr val="000000"/>
                </a:solidFill>
              </a:rPr>
              <a:t>P4: </a:t>
            </a:r>
            <a:r>
              <a:rPr lang="en-US" sz="4500" b="1" dirty="0" smtClean="0"/>
              <a:t>137</a:t>
            </a:r>
            <a:r>
              <a:rPr lang="en-US" sz="4500" b="1" dirty="0" smtClean="0">
                <a:solidFill>
                  <a:srgbClr val="000000"/>
                </a:solidFill>
              </a:rPr>
              <a:t> </a:t>
            </a:r>
            <a:r>
              <a:rPr lang="en-US" sz="4500" b="1" dirty="0" err="1" smtClean="0">
                <a:solidFill>
                  <a:srgbClr val="000000"/>
                </a:solidFill>
              </a:rPr>
              <a:t>pts</a:t>
            </a:r>
            <a:r>
              <a:rPr lang="en-US" sz="4500" b="1" dirty="0" smtClean="0">
                <a:solidFill>
                  <a:srgbClr val="000000"/>
                </a:solidFill>
              </a:rPr>
              <a:t>   </a:t>
            </a:r>
            <a:r>
              <a:rPr lang="en-US" sz="4500" b="1" dirty="0" smtClean="0">
                <a:solidFill>
                  <a:srgbClr val="FF0000"/>
                </a:solidFill>
              </a:rPr>
              <a:t>P5: </a:t>
            </a:r>
            <a:r>
              <a:rPr lang="en-US" sz="4500" b="1" dirty="0" smtClean="0">
                <a:solidFill>
                  <a:srgbClr val="FF0000"/>
                </a:solidFill>
              </a:rPr>
              <a:t>119 </a:t>
            </a:r>
            <a:r>
              <a:rPr lang="en-US" sz="4500" b="1" dirty="0" err="1" smtClean="0">
                <a:solidFill>
                  <a:srgbClr val="FF0000"/>
                </a:solidFill>
              </a:rPr>
              <a:t>pts</a:t>
            </a:r>
            <a:r>
              <a:rPr lang="en-US" sz="4500" b="1" dirty="0" smtClean="0">
                <a:solidFill>
                  <a:srgbClr val="FF0000"/>
                </a:solidFill>
              </a:rPr>
              <a:t>   </a:t>
            </a:r>
            <a:r>
              <a:rPr lang="en-US" sz="4500" dirty="0" smtClean="0">
                <a:solidFill>
                  <a:schemeClr val="tx1"/>
                </a:solidFill>
              </a:rPr>
              <a:t>P8: </a:t>
            </a:r>
            <a:r>
              <a:rPr lang="en-US" sz="4500" dirty="0" smtClean="0"/>
              <a:t>121</a:t>
            </a:r>
            <a:r>
              <a:rPr lang="en-US" sz="4500" dirty="0" smtClean="0">
                <a:solidFill>
                  <a:schemeClr val="tx1"/>
                </a:solidFill>
              </a:rPr>
              <a:t> </a:t>
            </a:r>
            <a:r>
              <a:rPr lang="en-US" sz="4500" dirty="0" err="1" smtClean="0">
                <a:solidFill>
                  <a:schemeClr val="tx1"/>
                </a:solidFill>
              </a:rPr>
              <a:t>pts</a:t>
            </a:r>
            <a:r>
              <a:rPr lang="en-US" sz="4500" dirty="0" smtClean="0">
                <a:solidFill>
                  <a:schemeClr val="tx1"/>
                </a:solidFill>
              </a:rPr>
              <a:t> </a:t>
            </a:r>
            <a:r>
              <a:rPr lang="en-US" sz="4500" i="1" dirty="0" smtClean="0">
                <a:solidFill>
                  <a:schemeClr val="bg1">
                    <a:lumMod val="75000"/>
                  </a:schemeClr>
                </a:solidFill>
              </a:rPr>
              <a:t>P9: </a:t>
            </a:r>
            <a:r>
              <a:rPr lang="en-US" sz="4500" i="1" dirty="0" smtClean="0">
                <a:solidFill>
                  <a:schemeClr val="bg1">
                    <a:lumMod val="75000"/>
                  </a:schemeClr>
                </a:solidFill>
              </a:rPr>
              <a:t>73</a:t>
            </a:r>
            <a:r>
              <a:rPr lang="en-US" sz="4500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4500" i="1" dirty="0" err="1" smtClean="0">
                <a:solidFill>
                  <a:schemeClr val="bg1">
                    <a:lumMod val="75000"/>
                  </a:schemeClr>
                </a:solidFill>
              </a:rPr>
              <a:t>pts</a:t>
            </a:r>
            <a:r>
              <a:rPr lang="en-US" sz="4500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114300" indent="0">
              <a:buNone/>
            </a:pPr>
            <a:r>
              <a:rPr lang="en-US" sz="4500" dirty="0" smtClean="0">
                <a:solidFill>
                  <a:schemeClr val="tx1"/>
                </a:solidFill>
              </a:rPr>
              <a:t>  P10: </a:t>
            </a:r>
            <a:r>
              <a:rPr lang="en-US" sz="4500" dirty="0" smtClean="0"/>
              <a:t>106</a:t>
            </a:r>
            <a:r>
              <a:rPr lang="en-US" sz="4500" dirty="0" smtClean="0">
                <a:solidFill>
                  <a:srgbClr val="000000"/>
                </a:solidFill>
              </a:rPr>
              <a:t> </a:t>
            </a:r>
            <a:r>
              <a:rPr lang="en-US" sz="4500" dirty="0" err="1" smtClean="0">
                <a:solidFill>
                  <a:srgbClr val="000000"/>
                </a:solidFill>
              </a:rPr>
              <a:t>pts</a:t>
            </a:r>
            <a:endParaRPr lang="en-US" sz="45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14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SWBAT explain why atoms form bonds and state the Octet Rule in the context of ionic bonding.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421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Types of Chemical Bonding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endParaRPr lang="en-US" sz="3200" i="1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200" i="1" dirty="0" smtClean="0"/>
              <a:t>Covalent Bonding </a:t>
            </a:r>
            <a:r>
              <a:rPr lang="en-US" sz="3200" dirty="0" smtClean="0"/>
              <a:t>results from the </a:t>
            </a:r>
            <a:r>
              <a:rPr lang="en-US" sz="3200" b="1" dirty="0" smtClean="0"/>
              <a:t>sharing of electron </a:t>
            </a:r>
            <a:r>
              <a:rPr lang="en-US" sz="3200" dirty="0" smtClean="0"/>
              <a:t>pairs between two atoms.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200" i="1" dirty="0"/>
              <a:t>Ionic Bonding </a:t>
            </a:r>
            <a:r>
              <a:rPr lang="en-US" sz="3200" dirty="0" smtClean="0"/>
              <a:t>results from the attraction between </a:t>
            </a:r>
            <a:r>
              <a:rPr lang="en-US" sz="3200" dirty="0" err="1" smtClean="0"/>
              <a:t>cations</a:t>
            </a:r>
            <a:r>
              <a:rPr lang="en-US" sz="3200" dirty="0" smtClean="0"/>
              <a:t> and anions. Electrons are </a:t>
            </a:r>
            <a:r>
              <a:rPr lang="en-US" sz="3200" b="1" dirty="0" smtClean="0"/>
              <a:t>transferred</a:t>
            </a:r>
            <a:r>
              <a:rPr lang="en-US" sz="3200" dirty="0" smtClean="0"/>
              <a:t>. </a:t>
            </a:r>
            <a:r>
              <a:rPr lang="en-US" sz="3200" dirty="0" smtClean="0">
                <a:sym typeface="Wingdings"/>
              </a:rPr>
              <a:t></a:t>
            </a:r>
            <a:endParaRPr lang="en-US" sz="3200" dirty="0"/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marL="514350" indent="-514350">
              <a:buAutoNum type="arabicPeriod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0133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Ionic bonding is chemical bonding that results from the electrical attraction between </a:t>
            </a:r>
            <a:r>
              <a:rPr lang="en-US" sz="3200" b="1" dirty="0" err="1" smtClean="0"/>
              <a:t>cations</a:t>
            </a:r>
            <a:r>
              <a:rPr lang="en-US" sz="3200" dirty="0" smtClean="0"/>
              <a:t> and </a:t>
            </a:r>
            <a:r>
              <a:rPr lang="en-US" sz="3200" b="1" dirty="0" smtClean="0"/>
              <a:t>anions</a:t>
            </a:r>
            <a:r>
              <a:rPr lang="en-US" sz="3200" dirty="0" smtClean="0"/>
              <a:t>. Electrons </a:t>
            </a:r>
            <a:r>
              <a:rPr lang="en-US" sz="3200" dirty="0"/>
              <a:t>are </a:t>
            </a:r>
            <a:r>
              <a:rPr lang="en-US" sz="3200" dirty="0" smtClean="0"/>
              <a:t>TRANSFERRED </a:t>
            </a:r>
            <a:r>
              <a:rPr lang="en-US" sz="3200" dirty="0"/>
              <a:t>between atoms.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According to the Octet Rule, atoms will GAIN or LOSE electrons to have 8 valence electrons. (exceptions: Hydrogen, Lithium, and Beryllium)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404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65" y="3268133"/>
            <a:ext cx="2946402" cy="29464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599" y="2353735"/>
            <a:ext cx="3081867" cy="3081867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321733" y="846667"/>
            <a:ext cx="3166534" cy="1879600"/>
          </a:xfrm>
          <a:prstGeom prst="wedgeRoundRect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5198533" y="558801"/>
            <a:ext cx="2810933" cy="1523999"/>
          </a:xfrm>
          <a:prstGeom prst="wedgeRoundRect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1200" y="846667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2400" b="1" dirty="0" smtClean="0"/>
              <a:t>You know what I want and I got what you need, Chlorine!”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85179" y="524935"/>
            <a:ext cx="231055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“I just need ONE MORE!!!!”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2341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33" y="1976127"/>
            <a:ext cx="7975600" cy="60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88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2105</TotalTime>
  <Words>725</Words>
  <Application>Microsoft Macintosh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Catalyst 1/12/12</vt:lpstr>
      <vt:lpstr>Agenda 1/12/12</vt:lpstr>
      <vt:lpstr>Announcements</vt:lpstr>
      <vt:lpstr>Verbal Drill (2 minutes)</vt:lpstr>
      <vt:lpstr>Objective</vt:lpstr>
      <vt:lpstr>Types of Chemical Bonding</vt:lpstr>
      <vt:lpstr>Ionic Bonding</vt:lpstr>
      <vt:lpstr>PowerPoint Presentation</vt:lpstr>
      <vt:lpstr>PowerPoint Presentation</vt:lpstr>
      <vt:lpstr>Objective </vt:lpstr>
      <vt:lpstr>Ionic vs. Covalent - Forces</vt:lpstr>
      <vt:lpstr>Ionic Bonding</vt:lpstr>
      <vt:lpstr>Ionic vs. Covalent – Boiling and Melting Point</vt:lpstr>
      <vt:lpstr>Ionic vs. Covalent – Electrical Conductivity</vt:lpstr>
      <vt:lpstr>Ionic vs. Covalent – Other Properties</vt:lpstr>
      <vt:lpstr>Check For Understanding </vt:lpstr>
      <vt:lpstr>Check for Understanding</vt:lpstr>
      <vt:lpstr>Exit Slip</vt:lpstr>
      <vt:lpstr>Exit Slip</vt:lpstr>
      <vt:lpstr>Extra Practice 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vs. Covalent - Forces</dc:title>
  <dc:creator>Bruce Gutierrez</dc:creator>
  <cp:lastModifiedBy>Bruce Gutierrez</cp:lastModifiedBy>
  <cp:revision>23</cp:revision>
  <dcterms:created xsi:type="dcterms:W3CDTF">2012-01-11T07:15:40Z</dcterms:created>
  <dcterms:modified xsi:type="dcterms:W3CDTF">2012-01-12T18:21:01Z</dcterms:modified>
</cp:coreProperties>
</file>