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35"/>
  </p:notesMasterIdLst>
  <p:sldIdLst>
    <p:sldId id="290" r:id="rId3"/>
    <p:sldId id="291" r:id="rId4"/>
    <p:sldId id="292" r:id="rId5"/>
    <p:sldId id="281" r:id="rId6"/>
    <p:sldId id="282" r:id="rId7"/>
    <p:sldId id="283" r:id="rId8"/>
    <p:sldId id="284" r:id="rId9"/>
    <p:sldId id="285" r:id="rId10"/>
    <p:sldId id="286" r:id="rId11"/>
    <p:sldId id="293" r:id="rId12"/>
    <p:sldId id="294" r:id="rId13"/>
    <p:sldId id="295" r:id="rId14"/>
    <p:sldId id="287" r:id="rId15"/>
    <p:sldId id="296" r:id="rId16"/>
    <p:sldId id="288" r:id="rId17"/>
    <p:sldId id="297" r:id="rId18"/>
    <p:sldId id="289" r:id="rId19"/>
    <p:sldId id="298" r:id="rId20"/>
    <p:sldId id="299" r:id="rId21"/>
    <p:sldId id="300" r:id="rId22"/>
    <p:sldId id="261" r:id="rId23"/>
    <p:sldId id="280" r:id="rId24"/>
    <p:sldId id="279" r:id="rId25"/>
    <p:sldId id="270" r:id="rId26"/>
    <p:sldId id="271" r:id="rId27"/>
    <p:sldId id="272" r:id="rId28"/>
    <p:sldId id="273" r:id="rId29"/>
    <p:sldId id="274" r:id="rId30"/>
    <p:sldId id="275" r:id="rId31"/>
    <p:sldId id="276" r:id="rId32"/>
    <p:sldId id="277" r:id="rId33"/>
    <p:sldId id="2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14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3983-0812-1A4F-A90E-0FED9EB389AD}" type="datetimeFigureOut">
              <a:rPr lang="en-US" smtClean="0"/>
              <a:t>4/15/14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6C0F7-CA03-634B-A2F8-8042F9615CA0}" type="slidenum">
              <a:rPr lang="en-US" smtClean="0"/>
              <a:t>‹#›</a:t>
            </a:fld>
            <a:endParaRPr lang="en-US"/>
          </a:p>
        </p:txBody>
      </p:sp>
    </p:spTree>
    <p:extLst>
      <p:ext uri="{BB962C8B-B14F-4D97-AF65-F5344CB8AC3E}">
        <p14:creationId xmlns:p14="http://schemas.microsoft.com/office/powerpoint/2010/main" val="31521363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6F1AA-3DC1-4BAF-A0D6-E4A9E204DED4}" type="slidenum">
              <a:rPr lang="en-US"/>
              <a:pPr/>
              <a:t>5</a:t>
            </a:fld>
            <a:endParaRPr lang="en-US"/>
          </a:p>
        </p:txBody>
      </p:sp>
      <p:sp>
        <p:nvSpPr>
          <p:cNvPr id="25602" name="Placeholder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1B3E7-7614-4438-82C2-067BC71DFA68}" type="slidenum">
              <a:rPr lang="en-US"/>
              <a:pPr/>
              <a:t>28</a:t>
            </a:fld>
            <a:endParaRPr lang="en-US"/>
          </a:p>
        </p:txBody>
      </p:sp>
      <p:sp>
        <p:nvSpPr>
          <p:cNvPr id="129026" name="Placeholder 2"/>
          <p:cNvSpPr>
            <a:spLocks noGrp="1" noRot="1" noChangeAspect="1" noChangeArrowheads="1" noTextEdit="1"/>
          </p:cNvSpPr>
          <p:nvPr>
            <p:ph type="sldImg"/>
          </p:nvPr>
        </p:nvSpPr>
        <p:spPr>
          <a:ln/>
        </p:spPr>
      </p:sp>
      <p:sp>
        <p:nvSpPr>
          <p:cNvPr id="12902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013F4-7F0A-4C1A-866C-62B8815C1129}" type="slidenum">
              <a:rPr lang="en-US"/>
              <a:pPr/>
              <a:t>29</a:t>
            </a:fld>
            <a:endParaRPr lang="en-US"/>
          </a:p>
        </p:txBody>
      </p:sp>
      <p:sp>
        <p:nvSpPr>
          <p:cNvPr id="143362" name="Placeholder 2"/>
          <p:cNvSpPr>
            <a:spLocks noGrp="1" noRot="1" noChangeAspect="1" noChangeArrowheads="1" noTextEdit="1"/>
          </p:cNvSpPr>
          <p:nvPr>
            <p:ph type="sldImg"/>
          </p:nvPr>
        </p:nvSpPr>
        <p:spPr>
          <a:ln/>
        </p:spPr>
      </p:sp>
      <p:sp>
        <p:nvSpPr>
          <p:cNvPr id="1433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3265D-E90F-4D15-8F3F-94D353FFF989}" type="slidenum">
              <a:rPr lang="en-US"/>
              <a:pPr/>
              <a:t>30</a:t>
            </a:fld>
            <a:endParaRPr lang="en-US"/>
          </a:p>
        </p:txBody>
      </p:sp>
      <p:sp>
        <p:nvSpPr>
          <p:cNvPr id="145410" name="Placeholder 2"/>
          <p:cNvSpPr>
            <a:spLocks noGrp="1" noRot="1" noChangeAspect="1" noChangeArrowheads="1" noTextEdit="1"/>
          </p:cNvSpPr>
          <p:nvPr>
            <p:ph type="sldImg"/>
          </p:nvPr>
        </p:nvSpPr>
        <p:spPr>
          <a:ln/>
        </p:spPr>
      </p:sp>
      <p:sp>
        <p:nvSpPr>
          <p:cNvPr id="1454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5C9FB-BC4F-4E11-8A9D-1DA863F4C418}" type="slidenum">
              <a:rPr lang="en-US"/>
              <a:pPr/>
              <a:t>6</a:t>
            </a:fld>
            <a:endParaRPr lang="en-US"/>
          </a:p>
        </p:txBody>
      </p:sp>
      <p:sp>
        <p:nvSpPr>
          <p:cNvPr id="27650" name="Placeholder 2"/>
          <p:cNvSpPr>
            <a:spLocks noGrp="1" noRot="1" noChangeAspect="1" noChangeArrowheads="1" noTextEdit="1"/>
          </p:cNvSpPr>
          <p:nvPr>
            <p:ph type="sldImg"/>
          </p:nvPr>
        </p:nvSpPr>
        <p:spPr>
          <a:ln/>
        </p:spPr>
      </p:sp>
      <p:sp>
        <p:nvSpPr>
          <p:cNvPr id="2765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1BC3C-A190-4F1B-B347-3299F132AA86}" type="slidenum">
              <a:rPr lang="en-US"/>
              <a:pPr/>
              <a:t>8</a:t>
            </a:fld>
            <a:endParaRPr lang="en-US"/>
          </a:p>
        </p:txBody>
      </p:sp>
      <p:sp>
        <p:nvSpPr>
          <p:cNvPr id="100354" name="Placeholder 2"/>
          <p:cNvSpPr>
            <a:spLocks noGrp="1" noRot="1" noChangeAspect="1" noChangeArrowheads="1" noTextEdit="1"/>
          </p:cNvSpPr>
          <p:nvPr>
            <p:ph type="sldImg"/>
          </p:nvPr>
        </p:nvSpPr>
        <p:spPr>
          <a:ln/>
        </p:spPr>
      </p:sp>
      <p:sp>
        <p:nvSpPr>
          <p:cNvPr id="10035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99672-DB67-405B-8DC7-C84B60FAADF8}" type="slidenum">
              <a:rPr lang="en-US"/>
              <a:pPr/>
              <a:t>9</a:t>
            </a:fld>
            <a:endParaRPr lang="en-US"/>
          </a:p>
        </p:txBody>
      </p:sp>
      <p:sp>
        <p:nvSpPr>
          <p:cNvPr id="102402" name="Placeholder 2"/>
          <p:cNvSpPr>
            <a:spLocks noGrp="1" noRot="1" noChangeAspect="1" noChangeArrowheads="1" noTextEdit="1"/>
          </p:cNvSpPr>
          <p:nvPr>
            <p:ph type="sldImg"/>
          </p:nvPr>
        </p:nvSpPr>
        <p:spPr>
          <a:ln/>
        </p:spPr>
      </p:sp>
      <p:sp>
        <p:nvSpPr>
          <p:cNvPr id="10240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B3BAA-20C0-4548-8DBE-CC216DBD9BE6}" type="slidenum">
              <a:rPr lang="en-US"/>
              <a:pPr/>
              <a:t>21</a:t>
            </a:fld>
            <a:endParaRPr lang="en-US"/>
          </a:p>
        </p:txBody>
      </p:sp>
      <p:sp>
        <p:nvSpPr>
          <p:cNvPr id="104450" name="Placeholder 2"/>
          <p:cNvSpPr>
            <a:spLocks noGrp="1" noRot="1" noChangeAspect="1" noChangeArrowheads="1" noTextEdit="1"/>
          </p:cNvSpPr>
          <p:nvPr>
            <p:ph type="sldImg"/>
          </p:nvPr>
        </p:nvSpPr>
        <p:spPr>
          <a:ln/>
        </p:spPr>
      </p:sp>
      <p:sp>
        <p:nvSpPr>
          <p:cNvPr id="10445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AB3A6-3FE1-48EE-A4F3-C2865C9299AE}" type="slidenum">
              <a:rPr lang="en-US"/>
              <a:pPr/>
              <a:t>24</a:t>
            </a:fld>
            <a:endParaRPr lang="en-US"/>
          </a:p>
        </p:txBody>
      </p:sp>
      <p:sp>
        <p:nvSpPr>
          <p:cNvPr id="120834" name="Placeholder 2"/>
          <p:cNvSpPr>
            <a:spLocks noGrp="1" noRot="1" noChangeAspect="1" noChangeArrowheads="1" noTextEdit="1"/>
          </p:cNvSpPr>
          <p:nvPr>
            <p:ph type="sldImg"/>
          </p:nvPr>
        </p:nvSpPr>
        <p:spPr>
          <a:ln/>
        </p:spPr>
      </p:sp>
      <p:sp>
        <p:nvSpPr>
          <p:cNvPr id="1208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63F38-2E31-489F-9364-C40202DC121E}" type="slidenum">
              <a:rPr lang="en-US"/>
              <a:pPr/>
              <a:t>25</a:t>
            </a:fld>
            <a:endParaRPr lang="en-US"/>
          </a:p>
        </p:txBody>
      </p:sp>
      <p:sp>
        <p:nvSpPr>
          <p:cNvPr id="122882" name="Placeholder 2"/>
          <p:cNvSpPr>
            <a:spLocks noGrp="1" noRot="1" noChangeAspect="1" noChangeArrowheads="1" noTextEdit="1"/>
          </p:cNvSpPr>
          <p:nvPr>
            <p:ph type="sldImg"/>
          </p:nvPr>
        </p:nvSpPr>
        <p:spPr>
          <a:ln/>
        </p:spPr>
      </p:sp>
      <p:sp>
        <p:nvSpPr>
          <p:cNvPr id="1228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74658-26AC-4314-92A6-2AE757A4FE6E}" type="slidenum">
              <a:rPr lang="en-US"/>
              <a:pPr/>
              <a:t>26</a:t>
            </a:fld>
            <a:endParaRPr lang="en-US"/>
          </a:p>
        </p:txBody>
      </p:sp>
      <p:sp>
        <p:nvSpPr>
          <p:cNvPr id="124930" name="Placeholder 2"/>
          <p:cNvSpPr>
            <a:spLocks noGrp="1" noRot="1" noChangeAspect="1" noChangeArrowheads="1" noTextEdit="1"/>
          </p:cNvSpPr>
          <p:nvPr>
            <p:ph type="sldImg"/>
          </p:nvPr>
        </p:nvSpPr>
        <p:spPr>
          <a:ln/>
        </p:spPr>
      </p:sp>
      <p:sp>
        <p:nvSpPr>
          <p:cNvPr id="12493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ECDC9-1E68-4352-A13F-F334D2D70C4D}" type="slidenum">
              <a:rPr lang="en-US"/>
              <a:pPr/>
              <a:t>27</a:t>
            </a:fld>
            <a:endParaRPr lang="en-US"/>
          </a:p>
        </p:txBody>
      </p:sp>
      <p:sp>
        <p:nvSpPr>
          <p:cNvPr id="126978" name="Placeholder 2"/>
          <p:cNvSpPr>
            <a:spLocks noGrp="1" noRot="1" noChangeAspect="1" noChangeArrowheads="1" noTextEdit="1"/>
          </p:cNvSpPr>
          <p:nvPr>
            <p:ph type="sldImg"/>
          </p:nvPr>
        </p:nvSpPr>
        <p:spPr>
          <a:ln/>
        </p:spPr>
      </p:sp>
      <p:sp>
        <p:nvSpPr>
          <p:cNvPr id="126979"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7E41126-A339-784B-9CAB-5528EDE48B09}" type="datetimeFigureOut">
              <a:rPr lang="en-US" smtClean="0"/>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FC18AA-9F90-8B44-8525-34C458A95823}"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313424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C18AA-9F90-8B44-8525-34C458A95823}"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2168257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C18AA-9F90-8B44-8525-34C458A95823}"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317757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FC18AA-9F90-8B44-8525-34C458A95823}" type="datetimeFigureOut">
              <a:rPr lang="en-US" smtClean="0"/>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29456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FC18AA-9F90-8B44-8525-34C458A95823}" type="datetimeFigureOut">
              <a:rPr lang="en-US" smtClean="0"/>
              <a:t>4/15/14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3667641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C18AA-9F90-8B44-8525-34C458A95823}" type="datetimeFigureOut">
              <a:rPr lang="en-US" smtClean="0"/>
              <a:t>4/15/14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593023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C18AA-9F90-8B44-8525-34C458A95823}" type="datetimeFigureOut">
              <a:rPr lang="en-US" smtClean="0"/>
              <a:t>4/15/14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1392510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18AA-9F90-8B44-8525-34C458A95823}" type="datetimeFigureOut">
              <a:rPr lang="en-US" smtClean="0"/>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2839764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18AA-9F90-8B44-8525-34C458A95823}" type="datetimeFigureOut">
              <a:rPr lang="en-US" smtClean="0"/>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293606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C18AA-9F90-8B44-8525-34C458A95823}"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278165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C18AA-9F90-8B44-8525-34C458A95823}"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DEA4E-059A-7248-8665-6B61273A2260}" type="slidenum">
              <a:rPr lang="en-US" smtClean="0"/>
              <a:t>‹#›</a:t>
            </a:fld>
            <a:endParaRPr lang="en-US"/>
          </a:p>
        </p:txBody>
      </p:sp>
    </p:spTree>
    <p:extLst>
      <p:ext uri="{BB962C8B-B14F-4D97-AF65-F5344CB8AC3E}">
        <p14:creationId xmlns:p14="http://schemas.microsoft.com/office/powerpoint/2010/main" val="220356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41126-A339-784B-9CAB-5528EDE48B09}" type="datetimeFigureOut">
              <a:rPr lang="en-US" smtClean="0"/>
              <a:t>4/15/14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7E41126-A339-784B-9CAB-5528EDE48B09}" type="datetimeFigureOut">
              <a:rPr lang="en-US" smtClean="0"/>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7E41126-A339-784B-9CAB-5528EDE48B09}" type="datetimeFigureOut">
              <a:rPr lang="en-US" smtClean="0"/>
              <a:t>4/15/14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7215154D-9634-8547-902E-C63A9717D41E}"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7E41126-A339-784B-9CAB-5528EDE48B09}" type="datetimeFigureOut">
              <a:rPr lang="en-US" smtClean="0"/>
              <a:t>4/15/14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41126-A339-784B-9CAB-5528EDE48B09}" type="datetimeFigureOut">
              <a:rPr lang="en-US" smtClean="0"/>
              <a:t>4/15/14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7E41126-A339-784B-9CAB-5528EDE48B09}" type="datetimeFigureOut">
              <a:rPr lang="en-US" smtClean="0"/>
              <a:t>4/15/14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15154D-9634-8547-902E-C63A9717D4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046757"/>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0" y="1046756"/>
            <a:ext cx="9144000" cy="58112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7E41126-A339-784B-9CAB-5528EDE48B09}" type="datetimeFigureOut">
              <a:rPr lang="en-US" smtClean="0"/>
              <a:t>4/15/14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7215154D-9634-8547-902E-C63A9717D41E}"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3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3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C18AA-9F90-8B44-8525-34C458A95823}" type="datetimeFigureOut">
              <a:rPr lang="en-US" smtClean="0"/>
              <a:t>4/15/14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DEA4E-059A-7248-8665-6B61273A2260}" type="slidenum">
              <a:rPr lang="en-US" smtClean="0"/>
              <a:t>‹#›</a:t>
            </a:fld>
            <a:endParaRPr lang="en-US"/>
          </a:p>
        </p:txBody>
      </p:sp>
    </p:spTree>
    <p:extLst>
      <p:ext uri="{BB962C8B-B14F-4D97-AF65-F5344CB8AC3E}">
        <p14:creationId xmlns:p14="http://schemas.microsoft.com/office/powerpoint/2010/main" val="4982246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ofscience.weebly.com"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4WbaONJEbRE" TargetMode="Externa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videos.howstuffworks.com/discovery/35567-howstuffworks-show-episode-9-solution-mining-video.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www.youtube.com/watch?v=nCDCQtcPeG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9l7JqonyoKA" TargetMode="External"/><Relationship Id="rId3"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755" y="274638"/>
            <a:ext cx="8957245" cy="1143000"/>
          </a:xfrm>
        </p:spPr>
        <p:txBody>
          <a:bodyPr>
            <a:normAutofit fontScale="90000"/>
          </a:bodyPr>
          <a:lstStyle/>
          <a:p>
            <a:r>
              <a:rPr lang="en-US" dirty="0" smtClean="0"/>
              <a:t>Environmental Science Catalyst 4/</a:t>
            </a:r>
            <a:r>
              <a:rPr lang="en-US" dirty="0" smtClean="0"/>
              <a:t>15/</a:t>
            </a:r>
            <a:r>
              <a:rPr lang="en-US" dirty="0" smtClean="0"/>
              <a:t>14</a:t>
            </a:r>
            <a:endParaRPr lang="en-US" dirty="0"/>
          </a:p>
        </p:txBody>
      </p:sp>
      <p:sp>
        <p:nvSpPr>
          <p:cNvPr id="5" name="Content Placeholder 4"/>
          <p:cNvSpPr>
            <a:spLocks noGrp="1"/>
          </p:cNvSpPr>
          <p:nvPr>
            <p:ph idx="1"/>
          </p:nvPr>
        </p:nvSpPr>
        <p:spPr>
          <a:xfrm>
            <a:off x="0" y="1738064"/>
            <a:ext cx="9144000" cy="4630393"/>
          </a:xfrm>
        </p:spPr>
        <p:txBody>
          <a:bodyPr>
            <a:normAutofit lnSpcReduction="10000"/>
          </a:bodyPr>
          <a:lstStyle/>
          <a:p>
            <a:r>
              <a:rPr lang="en-US" dirty="0" smtClean="0"/>
              <a:t>Go to class website: </a:t>
            </a:r>
            <a:r>
              <a:rPr lang="en-US" dirty="0" smtClean="0">
                <a:hlinkClick r:id="rId2"/>
              </a:rPr>
              <a:t>http://aofscience.weebly.com</a:t>
            </a:r>
            <a:r>
              <a:rPr lang="en-US" dirty="0" smtClean="0"/>
              <a:t> and scroll down to Catalysts. Complete the questions and press submit.</a:t>
            </a:r>
          </a:p>
          <a:p>
            <a:pPr marL="0" indent="0">
              <a:buNone/>
            </a:pPr>
            <a:r>
              <a:rPr lang="en-US" dirty="0" smtClean="0"/>
              <a:t>Question:</a:t>
            </a:r>
          </a:p>
          <a:p>
            <a:pPr marL="514350" indent="-514350">
              <a:buAutoNum type="arabicPeriod"/>
            </a:pPr>
            <a:r>
              <a:rPr lang="en-US" dirty="0" smtClean="0"/>
              <a:t>Summarize the rock cycle.</a:t>
            </a:r>
          </a:p>
          <a:p>
            <a:pPr marL="514350" indent="-514350">
              <a:buAutoNum type="arabicPeriod"/>
            </a:pPr>
            <a:r>
              <a:rPr lang="en-US" dirty="0" smtClean="0"/>
              <a:t>Explain the difference between the three types of rocks.</a:t>
            </a:r>
            <a:endParaRPr lang="en-US" dirty="0"/>
          </a:p>
        </p:txBody>
      </p:sp>
      <p:pic>
        <p:nvPicPr>
          <p:cNvPr id="6" name="Picture 2" descr="http://www3.pcmag.com/media/images/321794-lenovo-ideapad-z400-tou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467" y="5881743"/>
            <a:ext cx="1264581" cy="9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0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Strip Mining</a:t>
            </a:r>
            <a:endParaRPr lang="en-US" b="1" dirty="0"/>
          </a:p>
        </p:txBody>
      </p:sp>
      <p:sp>
        <p:nvSpPr>
          <p:cNvPr id="3" name="Content Placeholder 2"/>
          <p:cNvSpPr>
            <a:spLocks noGrp="1"/>
          </p:cNvSpPr>
          <p:nvPr>
            <p:ph idx="1"/>
          </p:nvPr>
        </p:nvSpPr>
        <p:spPr/>
        <p:txBody>
          <a:bodyPr/>
          <a:lstStyle/>
          <a:p>
            <a:pPr lvl="0"/>
            <a:r>
              <a:rPr lang="en-US" b="1" dirty="0" smtClean="0"/>
              <a:t>Layers </a:t>
            </a:r>
            <a:r>
              <a:rPr lang="en-US" dirty="0" smtClean="0"/>
              <a:t>of </a:t>
            </a:r>
            <a:r>
              <a:rPr lang="en-US" dirty="0"/>
              <a:t>surface soil and </a:t>
            </a:r>
            <a:r>
              <a:rPr lang="en-US" dirty="0" smtClean="0"/>
              <a:t> </a:t>
            </a:r>
            <a:r>
              <a:rPr lang="en-US" b="1" dirty="0" smtClean="0"/>
              <a:t>rock </a:t>
            </a:r>
            <a:r>
              <a:rPr lang="en-US" dirty="0" smtClean="0"/>
              <a:t>are </a:t>
            </a:r>
            <a:r>
              <a:rPr lang="en-US" dirty="0"/>
              <a:t>removed from large areas to </a:t>
            </a:r>
            <a:r>
              <a:rPr lang="en-US" b="1" dirty="0" smtClean="0"/>
              <a:t>expose </a:t>
            </a:r>
            <a:r>
              <a:rPr lang="en-US" dirty="0" smtClean="0"/>
              <a:t>the </a:t>
            </a:r>
            <a:r>
              <a:rPr lang="en-US" dirty="0"/>
              <a:t>resource</a:t>
            </a:r>
          </a:p>
          <a:p>
            <a:pPr marL="0" indent="0">
              <a:buNone/>
            </a:pPr>
            <a:endParaRPr lang="en-US" dirty="0"/>
          </a:p>
          <a:p>
            <a:pPr lvl="0"/>
            <a:r>
              <a:rPr lang="en-US" dirty="0"/>
              <a:t>Used to mine coal, sand, and gravel</a:t>
            </a:r>
          </a:p>
          <a:p>
            <a:endParaRPr lang="en-US" dirty="0"/>
          </a:p>
        </p:txBody>
      </p:sp>
    </p:spTree>
    <p:extLst>
      <p:ext uri="{BB962C8B-B14F-4D97-AF65-F5344CB8AC3E}">
        <p14:creationId xmlns:p14="http://schemas.microsoft.com/office/powerpoint/2010/main" val="333908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Subsurface Mining</a:t>
            </a:r>
            <a:endParaRPr lang="en-US" b="1" dirty="0"/>
          </a:p>
        </p:txBody>
      </p:sp>
      <p:sp>
        <p:nvSpPr>
          <p:cNvPr id="3" name="Content Placeholder 2"/>
          <p:cNvSpPr>
            <a:spLocks noGrp="1"/>
          </p:cNvSpPr>
          <p:nvPr>
            <p:ph idx="1"/>
          </p:nvPr>
        </p:nvSpPr>
        <p:spPr/>
        <p:txBody>
          <a:bodyPr/>
          <a:lstStyle/>
          <a:p>
            <a:pPr lvl="0"/>
            <a:r>
              <a:rPr lang="en-US" dirty="0"/>
              <a:t>Vertical </a:t>
            </a:r>
            <a:r>
              <a:rPr lang="en-US" b="1" dirty="0" smtClean="0"/>
              <a:t>shafts </a:t>
            </a:r>
            <a:r>
              <a:rPr lang="en-US" dirty="0" smtClean="0"/>
              <a:t>are </a:t>
            </a:r>
            <a:r>
              <a:rPr lang="en-US" dirty="0"/>
              <a:t>dug deep into the </a:t>
            </a:r>
            <a:r>
              <a:rPr lang="en-US" b="1" dirty="0" smtClean="0"/>
              <a:t>ground</a:t>
            </a:r>
            <a:r>
              <a:rPr lang="en-US" dirty="0" smtClean="0"/>
              <a:t>, </a:t>
            </a:r>
            <a:r>
              <a:rPr lang="en-US" dirty="0"/>
              <a:t>and networks of horizontal tunnels are dug or </a:t>
            </a:r>
            <a:r>
              <a:rPr lang="en-US" b="1" dirty="0" smtClean="0"/>
              <a:t>blasted out</a:t>
            </a:r>
            <a:r>
              <a:rPr lang="en-US" dirty="0" smtClean="0"/>
              <a:t> </a:t>
            </a:r>
            <a:r>
              <a:rPr lang="en-US" dirty="0"/>
              <a:t>to follow deposits of the </a:t>
            </a:r>
            <a:r>
              <a:rPr lang="en-US" dirty="0" smtClean="0"/>
              <a:t>resource</a:t>
            </a:r>
          </a:p>
          <a:p>
            <a:pPr marL="0" lvl="0" indent="0">
              <a:buNone/>
            </a:pPr>
            <a:endParaRPr lang="en-US" dirty="0"/>
          </a:p>
          <a:p>
            <a:pPr lvl="0"/>
            <a:r>
              <a:rPr lang="en-US" dirty="0"/>
              <a:t>Used for metals such as zinc, lead, nickel, tin, gold, copper, and uranium and for nonmetallic minerals such as diamonds, phosphate, and salt.</a:t>
            </a:r>
          </a:p>
          <a:p>
            <a:endParaRPr lang="en-US" dirty="0"/>
          </a:p>
        </p:txBody>
      </p:sp>
    </p:spTree>
    <p:extLst>
      <p:ext uri="{BB962C8B-B14F-4D97-AF65-F5344CB8AC3E}">
        <p14:creationId xmlns:p14="http://schemas.microsoft.com/office/powerpoint/2010/main" val="401893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Pit Mining</a:t>
            </a:r>
            <a:endParaRPr lang="en-US" b="1" dirty="0"/>
          </a:p>
        </p:txBody>
      </p:sp>
      <p:sp>
        <p:nvSpPr>
          <p:cNvPr id="3" name="Content Placeholder 2"/>
          <p:cNvSpPr>
            <a:spLocks noGrp="1"/>
          </p:cNvSpPr>
          <p:nvPr>
            <p:ph idx="1"/>
          </p:nvPr>
        </p:nvSpPr>
        <p:spPr/>
        <p:txBody>
          <a:bodyPr/>
          <a:lstStyle/>
          <a:p>
            <a:pPr lvl="0"/>
            <a:r>
              <a:rPr lang="en-US" dirty="0"/>
              <a:t>When a mineral is </a:t>
            </a:r>
            <a:r>
              <a:rPr lang="en-US" b="1" dirty="0" smtClean="0"/>
              <a:t>distributed widely </a:t>
            </a:r>
            <a:r>
              <a:rPr lang="en-US" dirty="0" smtClean="0"/>
              <a:t>and </a:t>
            </a:r>
            <a:r>
              <a:rPr lang="en-US" b="1" dirty="0" smtClean="0"/>
              <a:t>evenly</a:t>
            </a:r>
            <a:r>
              <a:rPr lang="en-US" dirty="0" smtClean="0"/>
              <a:t> </a:t>
            </a:r>
            <a:r>
              <a:rPr lang="en-US" dirty="0"/>
              <a:t>throughout a rock </a:t>
            </a:r>
            <a:r>
              <a:rPr lang="en-US" dirty="0" smtClean="0"/>
              <a:t>formation</a:t>
            </a:r>
          </a:p>
          <a:p>
            <a:pPr marL="0" lvl="0" indent="0">
              <a:buNone/>
            </a:pPr>
            <a:endParaRPr lang="en-US" dirty="0"/>
          </a:p>
          <a:p>
            <a:pPr lvl="0"/>
            <a:r>
              <a:rPr lang="en-US" dirty="0"/>
              <a:t>Involves digging a </a:t>
            </a:r>
            <a:r>
              <a:rPr lang="en-US" b="1" dirty="0" smtClean="0"/>
              <a:t>large hole </a:t>
            </a:r>
            <a:r>
              <a:rPr lang="en-US" dirty="0" smtClean="0"/>
              <a:t>and </a:t>
            </a:r>
            <a:r>
              <a:rPr lang="en-US" dirty="0"/>
              <a:t>removing the </a:t>
            </a:r>
            <a:r>
              <a:rPr lang="en-US" b="1" dirty="0" smtClean="0"/>
              <a:t>ore</a:t>
            </a:r>
            <a:r>
              <a:rPr lang="en-US" dirty="0" smtClean="0"/>
              <a:t> and </a:t>
            </a:r>
            <a:r>
              <a:rPr lang="en-US" dirty="0"/>
              <a:t>unwanted rock that surrounds the ore.</a:t>
            </a:r>
          </a:p>
          <a:p>
            <a:endParaRPr lang="en-US" dirty="0"/>
          </a:p>
        </p:txBody>
      </p:sp>
    </p:spTree>
    <p:extLst>
      <p:ext uri="{BB962C8B-B14F-4D97-AF65-F5344CB8AC3E}">
        <p14:creationId xmlns:p14="http://schemas.microsoft.com/office/powerpoint/2010/main" val="393773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Pit Mining</a:t>
            </a:r>
            <a:endParaRPr lang="en-US" b="1" dirty="0"/>
          </a:p>
        </p:txBody>
      </p:sp>
      <p:sp>
        <p:nvSpPr>
          <p:cNvPr id="3" name="Content Placeholder 2"/>
          <p:cNvSpPr>
            <a:spLocks noGrp="1"/>
          </p:cNvSpPr>
          <p:nvPr>
            <p:ph idx="1"/>
          </p:nvPr>
        </p:nvSpPr>
        <p:spPr>
          <a:xfrm>
            <a:off x="0" y="1750909"/>
            <a:ext cx="9143999" cy="4303432"/>
          </a:xfrm>
        </p:spPr>
        <p:txBody>
          <a:bodyPr/>
          <a:lstStyle/>
          <a:p>
            <a:r>
              <a:rPr lang="en-US" dirty="0">
                <a:hlinkClick r:id="rId2"/>
              </a:rPr>
              <a:t>http://www.youtube.com/watch?v=</a:t>
            </a:r>
            <a:r>
              <a:rPr lang="en-US" dirty="0" smtClean="0">
                <a:hlinkClick r:id="rId2"/>
              </a:rPr>
              <a:t>4WbaONJEbRE</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382722" y="2410662"/>
            <a:ext cx="8367684" cy="4447338"/>
          </a:xfrm>
          <a:prstGeom prst="rect">
            <a:avLst/>
          </a:prstGeom>
        </p:spPr>
      </p:pic>
    </p:spTree>
    <p:extLst>
      <p:ext uri="{BB962C8B-B14F-4D97-AF65-F5344CB8AC3E}">
        <p14:creationId xmlns:p14="http://schemas.microsoft.com/office/powerpoint/2010/main" val="95796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Mountaintop Removal</a:t>
            </a:r>
            <a:endParaRPr lang="en-US" b="1" dirty="0"/>
          </a:p>
        </p:txBody>
      </p:sp>
      <p:sp>
        <p:nvSpPr>
          <p:cNvPr id="3" name="Content Placeholder 2"/>
          <p:cNvSpPr>
            <a:spLocks noGrp="1"/>
          </p:cNvSpPr>
          <p:nvPr>
            <p:ph idx="1"/>
          </p:nvPr>
        </p:nvSpPr>
        <p:spPr/>
        <p:txBody>
          <a:bodyPr/>
          <a:lstStyle/>
          <a:p>
            <a:pPr lvl="0"/>
            <a:r>
              <a:rPr lang="en-US" dirty="0"/>
              <a:t>First, forests are </a:t>
            </a:r>
            <a:r>
              <a:rPr lang="en-US" b="1" dirty="0" smtClean="0"/>
              <a:t>clear-cut</a:t>
            </a:r>
            <a:r>
              <a:rPr lang="en-US" dirty="0" smtClean="0"/>
              <a:t> </a:t>
            </a:r>
            <a:r>
              <a:rPr lang="en-US" dirty="0"/>
              <a:t>and the timber is sold and burned.</a:t>
            </a:r>
          </a:p>
          <a:p>
            <a:pPr marL="0" indent="0">
              <a:buNone/>
            </a:pPr>
            <a:endParaRPr lang="en-US" dirty="0"/>
          </a:p>
          <a:p>
            <a:pPr lvl="0"/>
            <a:r>
              <a:rPr lang="en-US" dirty="0"/>
              <a:t>Then, the </a:t>
            </a:r>
            <a:r>
              <a:rPr lang="en-US" b="1" dirty="0" smtClean="0"/>
              <a:t>topsoil</a:t>
            </a:r>
            <a:r>
              <a:rPr lang="en-US" dirty="0" smtClean="0"/>
              <a:t> </a:t>
            </a:r>
            <a:r>
              <a:rPr lang="en-US" dirty="0"/>
              <a:t>is removed and rock is </a:t>
            </a:r>
            <a:r>
              <a:rPr lang="en-US" b="1" dirty="0" smtClean="0"/>
              <a:t>blasted </a:t>
            </a:r>
            <a:r>
              <a:rPr lang="en-US" dirty="0" smtClean="0"/>
              <a:t>away </a:t>
            </a:r>
            <a:r>
              <a:rPr lang="en-US" dirty="0"/>
              <a:t>to expose the resource</a:t>
            </a:r>
            <a:r>
              <a:rPr lang="en-US" dirty="0" smtClean="0"/>
              <a:t>.</a:t>
            </a:r>
            <a:endParaRPr lang="en-US" dirty="0"/>
          </a:p>
        </p:txBody>
      </p:sp>
    </p:spTree>
    <p:extLst>
      <p:ext uri="{BB962C8B-B14F-4D97-AF65-F5344CB8AC3E}">
        <p14:creationId xmlns:p14="http://schemas.microsoft.com/office/powerpoint/2010/main" val="188094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18429"/>
          </a:xfrm>
          <a:prstGeom prst="rect">
            <a:avLst/>
          </a:prstGeom>
        </p:spPr>
      </p:pic>
    </p:spTree>
    <p:extLst>
      <p:ext uri="{BB962C8B-B14F-4D97-AF65-F5344CB8AC3E}">
        <p14:creationId xmlns:p14="http://schemas.microsoft.com/office/powerpoint/2010/main" val="19529305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 Mining</a:t>
            </a:r>
            <a:endParaRPr lang="en-US" b="1" dirty="0"/>
          </a:p>
        </p:txBody>
      </p:sp>
      <p:sp>
        <p:nvSpPr>
          <p:cNvPr id="3" name="Content Placeholder 2"/>
          <p:cNvSpPr>
            <a:spLocks noGrp="1"/>
          </p:cNvSpPr>
          <p:nvPr>
            <p:ph idx="1"/>
          </p:nvPr>
        </p:nvSpPr>
        <p:spPr/>
        <p:txBody>
          <a:bodyPr>
            <a:normAutofit/>
          </a:bodyPr>
          <a:lstStyle/>
          <a:p>
            <a:pPr lvl="0"/>
            <a:r>
              <a:rPr lang="en-US" dirty="0"/>
              <a:t>Rather than </a:t>
            </a:r>
            <a:r>
              <a:rPr lang="en-US" b="1" dirty="0" smtClean="0"/>
              <a:t>removing ore</a:t>
            </a:r>
            <a:r>
              <a:rPr lang="en-US" dirty="0" smtClean="0"/>
              <a:t> from </a:t>
            </a:r>
            <a:r>
              <a:rPr lang="en-US" dirty="0"/>
              <a:t>the ground, miners sometimes pump a </a:t>
            </a:r>
            <a:r>
              <a:rPr lang="en-US" b="1" dirty="0" smtClean="0"/>
              <a:t>chemical solution</a:t>
            </a:r>
            <a:r>
              <a:rPr lang="en-US" dirty="0" smtClean="0"/>
              <a:t> </a:t>
            </a:r>
            <a:r>
              <a:rPr lang="en-US" dirty="0"/>
              <a:t>into a mine to leach the desired resource from the </a:t>
            </a:r>
            <a:r>
              <a:rPr lang="en-US" b="1" dirty="0" smtClean="0"/>
              <a:t>ore.</a:t>
            </a:r>
            <a:endParaRPr lang="en-US" b="1" dirty="0"/>
          </a:p>
          <a:p>
            <a:endParaRPr lang="en-US" dirty="0"/>
          </a:p>
          <a:p>
            <a:r>
              <a:rPr lang="en-US" dirty="0"/>
              <a:t>Once the solution has reacted with the ore, the </a:t>
            </a:r>
            <a:r>
              <a:rPr lang="en-US" b="1" dirty="0" smtClean="0"/>
              <a:t>liquid</a:t>
            </a:r>
            <a:r>
              <a:rPr lang="en-US" dirty="0" smtClean="0"/>
              <a:t> </a:t>
            </a:r>
            <a:r>
              <a:rPr lang="en-US" dirty="0"/>
              <a:t>is removed from the mine, taking </a:t>
            </a:r>
            <a:r>
              <a:rPr lang="en-US" dirty="0" smtClean="0"/>
              <a:t>the</a:t>
            </a:r>
            <a:r>
              <a:rPr lang="en-US" b="1" dirty="0"/>
              <a:t> </a:t>
            </a:r>
            <a:r>
              <a:rPr lang="en-US" b="1" dirty="0" smtClean="0"/>
              <a:t>resource </a:t>
            </a:r>
            <a:r>
              <a:rPr lang="en-US" dirty="0" smtClean="0"/>
              <a:t>with </a:t>
            </a:r>
            <a:r>
              <a:rPr lang="en-US" dirty="0"/>
              <a:t>it.</a:t>
            </a:r>
            <a:r>
              <a:rPr lang="en-US" dirty="0"/>
              <a:t> </a:t>
            </a:r>
          </a:p>
        </p:txBody>
      </p:sp>
    </p:spTree>
    <p:extLst>
      <p:ext uri="{BB962C8B-B14F-4D97-AF65-F5344CB8AC3E}">
        <p14:creationId xmlns:p14="http://schemas.microsoft.com/office/powerpoint/2010/main" val="2008753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32101"/>
            <a:ext cx="5904253" cy="5018615"/>
          </a:xfrm>
          <a:prstGeom prst="rect">
            <a:avLst/>
          </a:prstGeom>
        </p:spPr>
      </p:pic>
      <p:sp>
        <p:nvSpPr>
          <p:cNvPr id="3" name="Title 2"/>
          <p:cNvSpPr>
            <a:spLocks noGrp="1"/>
          </p:cNvSpPr>
          <p:nvPr>
            <p:ph type="title"/>
          </p:nvPr>
        </p:nvSpPr>
        <p:spPr/>
        <p:txBody>
          <a:bodyPr>
            <a:normAutofit/>
          </a:bodyPr>
          <a:lstStyle/>
          <a:p>
            <a:r>
              <a:rPr lang="en-US" b="1" dirty="0" smtClean="0"/>
              <a:t>Solution Mining</a:t>
            </a:r>
            <a:endParaRPr lang="en-US" b="1" dirty="0"/>
          </a:p>
        </p:txBody>
      </p:sp>
      <p:sp>
        <p:nvSpPr>
          <p:cNvPr id="5" name="TextBox 4"/>
          <p:cNvSpPr txBox="1"/>
          <p:nvPr/>
        </p:nvSpPr>
        <p:spPr>
          <a:xfrm>
            <a:off x="6148920" y="1332101"/>
            <a:ext cx="2865364" cy="3693319"/>
          </a:xfrm>
          <a:prstGeom prst="rect">
            <a:avLst/>
          </a:prstGeom>
          <a:noFill/>
        </p:spPr>
        <p:txBody>
          <a:bodyPr wrap="square" rtlCol="0">
            <a:spAutoFit/>
          </a:bodyPr>
          <a:lstStyle/>
          <a:p>
            <a:r>
              <a:rPr lang="en-US" sz="2400" dirty="0" smtClean="0">
                <a:hlinkClick r:id="rId3"/>
              </a:rPr>
              <a:t>http://videos.howstuffworks.com/discovery/35567-howstuffworks-show-episode-9-solution-mining-video.htm</a:t>
            </a:r>
            <a:endParaRPr lang="en-US" sz="2400" dirty="0" smtClean="0"/>
          </a:p>
          <a:p>
            <a:endParaRPr lang="en-US" sz="2400" dirty="0" smtClean="0"/>
          </a:p>
          <a:p>
            <a:endParaRPr lang="en-US" dirty="0"/>
          </a:p>
        </p:txBody>
      </p:sp>
    </p:spTree>
    <p:extLst>
      <p:ext uri="{BB962C8B-B14F-4D97-AF65-F5344CB8AC3E}">
        <p14:creationId xmlns:p14="http://schemas.microsoft.com/office/powerpoint/2010/main" val="30854400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Placer and Undersea Mining</a:t>
            </a:r>
            <a:endParaRPr lang="en-US" b="1" dirty="0"/>
          </a:p>
        </p:txBody>
      </p:sp>
      <p:sp>
        <p:nvSpPr>
          <p:cNvPr id="3" name="Content Placeholder 2"/>
          <p:cNvSpPr>
            <a:spLocks noGrp="1"/>
          </p:cNvSpPr>
          <p:nvPr>
            <p:ph idx="1"/>
          </p:nvPr>
        </p:nvSpPr>
        <p:spPr/>
        <p:txBody>
          <a:bodyPr/>
          <a:lstStyle/>
          <a:p>
            <a:r>
              <a:rPr lang="en-US" dirty="0" smtClean="0"/>
              <a:t>TEXTBOOK FUN FOR YOU!</a:t>
            </a:r>
          </a:p>
          <a:p>
            <a:r>
              <a:rPr lang="en-US" dirty="0" smtClean="0"/>
              <a:t>Turn to page 402 and write brief summaries of Placer Mining and Undersea Mining</a:t>
            </a:r>
            <a:endParaRPr lang="en-US" dirty="0"/>
          </a:p>
        </p:txBody>
      </p:sp>
    </p:spTree>
    <p:extLst>
      <p:ext uri="{BB962C8B-B14F-4D97-AF65-F5344CB8AC3E}">
        <p14:creationId xmlns:p14="http://schemas.microsoft.com/office/powerpoint/2010/main" val="114576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xfrm>
            <a:off x="149225" y="358775"/>
            <a:ext cx="7585075" cy="1004888"/>
          </a:xfrm>
        </p:spPr>
        <p:txBody>
          <a:bodyPr wrap="square" numCol="1" anchorCtr="0" compatLnSpc="1">
            <a:prstTxWarp prst="textNoShape">
              <a:avLst/>
            </a:prstTxWarp>
          </a:bodyPr>
          <a:lstStyle/>
          <a:p>
            <a:r>
              <a:rPr lang="en-US" b="1">
                <a:latin typeface="Corbel" charset="0"/>
              </a:rPr>
              <a:t>During Classwork Time</a:t>
            </a:r>
          </a:p>
        </p:txBody>
      </p:sp>
      <p:sp>
        <p:nvSpPr>
          <p:cNvPr id="3" name="Content Placeholder 2"/>
          <p:cNvSpPr>
            <a:spLocks noGrp="1"/>
          </p:cNvSpPr>
          <p:nvPr>
            <p:ph idx="1"/>
          </p:nvPr>
        </p:nvSpPr>
        <p:spPr>
          <a:xfrm>
            <a:off x="0" y="1828800"/>
            <a:ext cx="4800600" cy="5407025"/>
          </a:xfrm>
        </p:spPr>
        <p:txBody>
          <a:bodyPr>
            <a:normAutofit fontScale="70000" lnSpcReduction="20000"/>
          </a:bodyPr>
          <a:lstStyle/>
          <a:p>
            <a:pPr marL="514350" indent="-514350">
              <a:buFont typeface="Wingdings" charset="0"/>
              <a:buAutoNum type="arabicPeriod"/>
              <a:defRPr/>
            </a:pPr>
            <a:r>
              <a:rPr lang="en-US" sz="3200" dirty="0" smtClean="0">
                <a:solidFill>
                  <a:schemeClr val="tx1"/>
                </a:solidFill>
              </a:rPr>
              <a:t>Stay focused on the assignments you are given.</a:t>
            </a:r>
          </a:p>
          <a:p>
            <a:pPr marL="514350" indent="-514350">
              <a:buFont typeface="Wingdings" charset="0"/>
              <a:buAutoNum type="arabicPeriod"/>
              <a:defRPr/>
            </a:pPr>
            <a:r>
              <a:rPr lang="en-US" sz="3200" dirty="0" smtClean="0">
                <a:solidFill>
                  <a:schemeClr val="tx1"/>
                </a:solidFill>
              </a:rPr>
              <a:t>Do the questions INDEPENDENTLY (on your own).</a:t>
            </a:r>
          </a:p>
          <a:p>
            <a:pPr marL="514350" indent="-514350">
              <a:buFont typeface="Wingdings" charset="0"/>
              <a:buAutoNum type="arabicPeriod"/>
              <a:defRPr/>
            </a:pPr>
            <a:r>
              <a:rPr lang="en-US" sz="3200" dirty="0" smtClean="0">
                <a:solidFill>
                  <a:schemeClr val="tx1"/>
                </a:solidFill>
              </a:rPr>
              <a:t>Keep the noise level down.</a:t>
            </a:r>
          </a:p>
          <a:p>
            <a:pPr marL="514350" indent="-514350">
              <a:buFont typeface="Wingdings" charset="0"/>
              <a:buAutoNum type="arabicPeriod"/>
              <a:defRPr/>
            </a:pPr>
            <a:r>
              <a:rPr lang="en-US" sz="3200" dirty="0" smtClean="0">
                <a:solidFill>
                  <a:schemeClr val="tx1"/>
                </a:solidFill>
              </a:rPr>
              <a:t>Ask THREE before you ask ME.</a:t>
            </a:r>
          </a:p>
          <a:p>
            <a:pPr marL="514350" indent="-514350">
              <a:buFont typeface="Wingdings" charset="0"/>
              <a:buAutoNum type="arabicPeriod"/>
              <a:defRPr/>
            </a:pPr>
            <a:r>
              <a:rPr lang="en-US" sz="3200" dirty="0" smtClean="0">
                <a:solidFill>
                  <a:schemeClr val="tx1"/>
                </a:solidFill>
              </a:rPr>
              <a:t>You may put earphones on and listen to music quietly as you do your work. (Pick a playlist and stick with it!)</a:t>
            </a:r>
          </a:p>
          <a:p>
            <a:pPr marL="514350" indent="-514350">
              <a:buFont typeface="Wingdings" charset="0"/>
              <a:buAutoNum type="arabicPeriod"/>
              <a:defRPr/>
            </a:pPr>
            <a:r>
              <a:rPr lang="en-US" sz="3200" b="1" dirty="0" smtClean="0">
                <a:solidFill>
                  <a:schemeClr val="tx1"/>
                </a:solidFill>
              </a:rPr>
              <a:t>You must finish a certain number of questions</a:t>
            </a:r>
            <a:r>
              <a:rPr lang="en-US" sz="3200" dirty="0" smtClean="0">
                <a:solidFill>
                  <a:schemeClr val="tx1"/>
                </a:solidFill>
              </a:rPr>
              <a:t> (depends on the person) by the end of the period.</a:t>
            </a:r>
          </a:p>
          <a:p>
            <a:pPr marL="0" indent="0">
              <a:buFont typeface="Wingdings" charset="0"/>
              <a:buNone/>
              <a:defRPr/>
            </a:pPr>
            <a:endParaRPr lang="en-US" sz="3200" dirty="0">
              <a:solidFill>
                <a:schemeClr val="tx1"/>
              </a:solidFill>
            </a:endParaRPr>
          </a:p>
        </p:txBody>
      </p:sp>
      <p:pic>
        <p:nvPicPr>
          <p:cNvPr id="276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11731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0"/>
            <a:ext cx="1327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p:cNvSpPr txBox="1">
            <a:spLocks noChangeArrowheads="1"/>
          </p:cNvSpPr>
          <p:nvPr/>
        </p:nvSpPr>
        <p:spPr bwMode="auto">
          <a:xfrm>
            <a:off x="5029200" y="1981200"/>
            <a:ext cx="388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t>TASK:</a:t>
            </a:r>
          </a:p>
          <a:p>
            <a:pPr eaLnBrk="1" hangingPunct="1"/>
            <a:endParaRPr lang="en-US" sz="3200" b="1" dirty="0"/>
          </a:p>
          <a:p>
            <a:pPr eaLnBrk="1" hangingPunct="1"/>
            <a:r>
              <a:rPr lang="en-US" sz="3200" b="1" i="1" dirty="0" smtClean="0"/>
              <a:t>13.1 Questions</a:t>
            </a:r>
            <a:endParaRPr lang="en-US" sz="3200" b="1" i="1" dirty="0"/>
          </a:p>
        </p:txBody>
      </p:sp>
    </p:spTree>
    <p:extLst>
      <p:ext uri="{BB962C8B-B14F-4D97-AF65-F5344CB8AC3E}">
        <p14:creationId xmlns:p14="http://schemas.microsoft.com/office/powerpoint/2010/main" val="23690129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653861"/>
            <a:ext cx="9143998" cy="5204139"/>
          </a:xfrm>
        </p:spPr>
        <p:txBody>
          <a:bodyPr>
            <a:normAutofit/>
          </a:bodyPr>
          <a:lstStyle/>
          <a:p>
            <a:r>
              <a:rPr lang="en-US" dirty="0" smtClean="0"/>
              <a:t>Catalyst</a:t>
            </a:r>
            <a:endParaRPr lang="en-US" dirty="0"/>
          </a:p>
          <a:p>
            <a:r>
              <a:rPr lang="en-US" dirty="0" smtClean="0"/>
              <a:t>Announcements</a:t>
            </a:r>
          </a:p>
          <a:p>
            <a:pPr lvl="1"/>
            <a:r>
              <a:rPr lang="en-US" dirty="0" smtClean="0"/>
              <a:t>Quiz tomorrow</a:t>
            </a:r>
            <a:endParaRPr lang="en-US" dirty="0" smtClean="0"/>
          </a:p>
          <a:p>
            <a:r>
              <a:rPr lang="en-US" dirty="0" smtClean="0"/>
              <a:t>Mining Methods</a:t>
            </a:r>
            <a:endParaRPr lang="en-US" dirty="0" smtClean="0"/>
          </a:p>
          <a:p>
            <a:r>
              <a:rPr lang="en-US" dirty="0" smtClean="0"/>
              <a:t>Classwork Time</a:t>
            </a:r>
          </a:p>
          <a:p>
            <a:r>
              <a:rPr lang="en-US" dirty="0" smtClean="0"/>
              <a:t>Check For Understanding</a:t>
            </a:r>
            <a:endParaRPr lang="en-US" dirty="0" smtClean="0"/>
          </a:p>
          <a:p>
            <a:r>
              <a:rPr lang="en-US" dirty="0" smtClean="0"/>
              <a:t>Reminders</a:t>
            </a:r>
          </a:p>
        </p:txBody>
      </p:sp>
      <p:sp>
        <p:nvSpPr>
          <p:cNvPr id="4" name="Title 3"/>
          <p:cNvSpPr>
            <a:spLocks noGrp="1"/>
          </p:cNvSpPr>
          <p:nvPr>
            <p:ph type="title"/>
          </p:nvPr>
        </p:nvSpPr>
        <p:spPr/>
        <p:txBody>
          <a:bodyPr>
            <a:normAutofit fontScale="90000"/>
          </a:bodyPr>
          <a:lstStyle/>
          <a:p>
            <a:r>
              <a:rPr lang="en-US" dirty="0" smtClean="0"/>
              <a:t>Environmental Science Agenda </a:t>
            </a:r>
            <a:r>
              <a:rPr lang="en-US" dirty="0"/>
              <a:t>4</a:t>
            </a:r>
            <a:r>
              <a:rPr lang="en-US" dirty="0" smtClean="0"/>
              <a:t>/</a:t>
            </a:r>
            <a:r>
              <a:rPr lang="en-US" dirty="0" smtClean="0"/>
              <a:t>15/</a:t>
            </a:r>
            <a:r>
              <a:rPr lang="en-US" dirty="0" smtClean="0"/>
              <a:t>14</a:t>
            </a:r>
            <a:endParaRPr lang="en-US" dirty="0"/>
          </a:p>
        </p:txBody>
      </p:sp>
    </p:spTree>
    <p:extLst>
      <p:ext uri="{BB962C8B-B14F-4D97-AF65-F5344CB8AC3E}">
        <p14:creationId xmlns:p14="http://schemas.microsoft.com/office/powerpoint/2010/main" val="23535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Partner Check</a:t>
            </a:r>
            <a:endParaRPr lang="en-US" b="1" dirty="0"/>
          </a:p>
        </p:txBody>
      </p:sp>
      <p:sp>
        <p:nvSpPr>
          <p:cNvPr id="3" name="Content Placeholder 2"/>
          <p:cNvSpPr>
            <a:spLocks noGrp="1"/>
          </p:cNvSpPr>
          <p:nvPr>
            <p:ph idx="1"/>
          </p:nvPr>
        </p:nvSpPr>
        <p:spPr/>
        <p:txBody>
          <a:bodyPr/>
          <a:lstStyle/>
          <a:p>
            <a:r>
              <a:rPr lang="en-US" dirty="0" smtClean="0"/>
              <a:t>Explain the first five mining methods of mining to a partner next to you. </a:t>
            </a:r>
            <a:endParaRPr lang="en-US" dirty="0"/>
          </a:p>
          <a:p>
            <a:r>
              <a:rPr lang="en-US" dirty="0" smtClean="0"/>
              <a:t>Switch roles once </a:t>
            </a:r>
            <a:r>
              <a:rPr lang="en-US" smtClean="0"/>
              <a:t>you are done.</a:t>
            </a:r>
            <a:endParaRPr lang="en-US" dirty="0"/>
          </a:p>
        </p:txBody>
      </p:sp>
    </p:spTree>
    <p:extLst>
      <p:ext uri="{BB962C8B-B14F-4D97-AF65-F5344CB8AC3E}">
        <p14:creationId xmlns:p14="http://schemas.microsoft.com/office/powerpoint/2010/main" val="49565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title" idx="4294967295"/>
          </p:nvPr>
        </p:nvSpPr>
        <p:spPr/>
        <p:txBody>
          <a:bodyPr/>
          <a:lstStyle/>
          <a:p>
            <a:r>
              <a:rPr lang="en-US" b="1">
                <a:latin typeface="Arial" pitchFamily="-123" charset="0"/>
              </a:rPr>
              <a:t>Processing Ore</a:t>
            </a:r>
            <a:endParaRPr lang="en-US" b="1"/>
          </a:p>
        </p:txBody>
      </p:sp>
      <p:sp>
        <p:nvSpPr>
          <p:cNvPr id="103428" name="Rectangle 4"/>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03430" name="Text Box 6"/>
          <p:cNvSpPr txBox="1">
            <a:spLocks noChangeArrowheads="1"/>
          </p:cNvSpPr>
          <p:nvPr/>
        </p:nvSpPr>
        <p:spPr bwMode="auto">
          <a:xfrm>
            <a:off x="0" y="1092802"/>
            <a:ext cx="8534400" cy="3718966"/>
          </a:xfrm>
          <a:prstGeom prst="rect">
            <a:avLst/>
          </a:prstGeom>
          <a:noFill/>
          <a:ln w="9525">
            <a:noFill/>
            <a:miter lim="800000"/>
            <a:headEnd/>
            <a:tailEnd/>
          </a:ln>
        </p:spPr>
        <p:txBody>
          <a:bodyPr>
            <a:prstTxWarp prst="textNoShape">
              <a:avLst/>
            </a:prstTxWarp>
            <a:spAutoFit/>
          </a:bodyPr>
          <a:lstStyle/>
          <a:p>
            <a:pPr marL="271463" indent="-271463" defTabSz="762000">
              <a:lnSpc>
                <a:spcPct val="90000"/>
              </a:lnSpc>
              <a:spcBef>
                <a:spcPct val="40000"/>
              </a:spcBef>
              <a:buFont typeface="Times" pitchFamily="-123" charset="0"/>
              <a:buChar char="•"/>
            </a:pPr>
            <a:r>
              <a:rPr lang="en-US" sz="2800" b="0" dirty="0">
                <a:ea typeface="Osaka" pitchFamily="-123" charset="-128"/>
                <a:cs typeface="Osaka" pitchFamily="-123" charset="-128"/>
              </a:rPr>
              <a:t>Ores must be processed to gain access to the metals they contain:</a:t>
            </a:r>
          </a:p>
          <a:p>
            <a:pPr marL="673100" lvl="1" indent="-190500" defTabSz="762000">
              <a:lnSpc>
                <a:spcPct val="90000"/>
              </a:lnSpc>
              <a:spcBef>
                <a:spcPct val="40000"/>
              </a:spcBef>
              <a:buFont typeface="Times" pitchFamily="-123" charset="0"/>
              <a:buChar char="•"/>
            </a:pPr>
            <a:r>
              <a:rPr lang="en-US" sz="2800" b="0" dirty="0">
                <a:ea typeface="Osaka" pitchFamily="-123" charset="-128"/>
                <a:cs typeface="Osaka" pitchFamily="-123" charset="-128"/>
              </a:rPr>
              <a:t>Ore is crushed and ground.</a:t>
            </a:r>
          </a:p>
          <a:p>
            <a:pPr marL="673100" lvl="1" indent="-190500" defTabSz="762000">
              <a:lnSpc>
                <a:spcPct val="90000"/>
              </a:lnSpc>
              <a:spcBef>
                <a:spcPct val="40000"/>
              </a:spcBef>
              <a:buFont typeface="Times" pitchFamily="-123" charset="0"/>
              <a:buChar char="•"/>
            </a:pPr>
            <a:r>
              <a:rPr lang="en-US" sz="2800" b="0" dirty="0">
                <a:ea typeface="Osaka" pitchFamily="-123" charset="-128"/>
                <a:cs typeface="Osaka" pitchFamily="-123" charset="-128"/>
              </a:rPr>
              <a:t>Crushed ore is separated </a:t>
            </a:r>
            <a:br>
              <a:rPr lang="en-US" sz="2800" b="0" dirty="0">
                <a:ea typeface="Osaka" pitchFamily="-123" charset="-128"/>
                <a:cs typeface="Osaka" pitchFamily="-123" charset="-128"/>
              </a:rPr>
            </a:br>
            <a:r>
              <a:rPr lang="en-US" sz="2800" b="0" dirty="0">
                <a:ea typeface="Osaka" pitchFamily="-123" charset="-128"/>
                <a:cs typeface="Osaka" pitchFamily="-123" charset="-128"/>
              </a:rPr>
              <a:t>into metals and tailings.</a:t>
            </a:r>
          </a:p>
          <a:p>
            <a:pPr marL="673100" lvl="1" indent="-190500" defTabSz="762000">
              <a:lnSpc>
                <a:spcPct val="90000"/>
              </a:lnSpc>
              <a:spcBef>
                <a:spcPct val="40000"/>
              </a:spcBef>
              <a:buFont typeface="Times" pitchFamily="-123" charset="0"/>
              <a:buChar char="•"/>
            </a:pPr>
            <a:r>
              <a:rPr lang="en-US" sz="2800" b="0" dirty="0">
                <a:ea typeface="Osaka" pitchFamily="-123" charset="-128"/>
                <a:cs typeface="Osaka" pitchFamily="-123" charset="-128"/>
              </a:rPr>
              <a:t>Concentrated metals </a:t>
            </a:r>
            <a:br>
              <a:rPr lang="en-US" sz="2800" b="0" dirty="0">
                <a:ea typeface="Osaka" pitchFamily="-123" charset="-128"/>
                <a:cs typeface="Osaka" pitchFamily="-123" charset="-128"/>
              </a:rPr>
            </a:br>
            <a:r>
              <a:rPr lang="en-US" sz="2800" b="0" dirty="0">
                <a:ea typeface="Osaka" pitchFamily="-123" charset="-128"/>
                <a:cs typeface="Osaka" pitchFamily="-123" charset="-128"/>
              </a:rPr>
              <a:t>are further processed, </a:t>
            </a:r>
            <a:br>
              <a:rPr lang="en-US" sz="2800" b="0" dirty="0">
                <a:ea typeface="Osaka" pitchFamily="-123" charset="-128"/>
                <a:cs typeface="Osaka" pitchFamily="-123" charset="-128"/>
              </a:rPr>
            </a:br>
            <a:r>
              <a:rPr lang="en-US" sz="2800" b="0" dirty="0">
                <a:ea typeface="Osaka" pitchFamily="-123" charset="-128"/>
                <a:cs typeface="Osaka" pitchFamily="-123" charset="-128"/>
              </a:rPr>
              <a:t>often by smelting.</a:t>
            </a:r>
          </a:p>
        </p:txBody>
      </p:sp>
      <p:pic>
        <p:nvPicPr>
          <p:cNvPr id="103437" name="Picture 13" descr="Tslide 14 epa 181"/>
          <p:cNvPicPr>
            <a:picLocks noChangeAspect="1" noChangeArrowheads="1"/>
          </p:cNvPicPr>
          <p:nvPr/>
        </p:nvPicPr>
        <p:blipFill>
          <a:blip r:embed="rId3"/>
          <a:srcRect/>
          <a:stretch>
            <a:fillRect/>
          </a:stretch>
        </p:blipFill>
        <p:spPr bwMode="auto">
          <a:xfrm>
            <a:off x="4851400" y="3517900"/>
            <a:ext cx="4292600" cy="3340100"/>
          </a:xfrm>
          <a:prstGeom prst="rect">
            <a:avLst/>
          </a:prstGeom>
          <a:noFill/>
        </p:spPr>
      </p:pic>
    </p:spTree>
    <p:extLst>
      <p:ext uri="{BB962C8B-B14F-4D97-AF65-F5344CB8AC3E}">
        <p14:creationId xmlns:p14="http://schemas.microsoft.com/office/powerpoint/2010/main" val="7709232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Mining for Gold</a:t>
            </a:r>
            <a:endParaRPr lang="en-US" b="1" dirty="0"/>
          </a:p>
        </p:txBody>
      </p:sp>
      <p:sp>
        <p:nvSpPr>
          <p:cNvPr id="3" name="Content Placeholder 2"/>
          <p:cNvSpPr>
            <a:spLocks noGrp="1"/>
          </p:cNvSpPr>
          <p:nvPr>
            <p:ph idx="1"/>
          </p:nvPr>
        </p:nvSpPr>
        <p:spPr/>
        <p:txBody>
          <a:bodyPr>
            <a:normAutofit/>
          </a:bodyPr>
          <a:lstStyle/>
          <a:p>
            <a:r>
              <a:rPr lang="en-US" dirty="0">
                <a:hlinkClick r:id="rId2"/>
              </a:rPr>
              <a:t>http://www.youtube.com/watch?v=</a:t>
            </a:r>
            <a:r>
              <a:rPr lang="en-US" dirty="0" smtClean="0">
                <a:hlinkClick r:id="rId2"/>
              </a:rPr>
              <a:t>nCDCQtcPeGU</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21741" y="2504406"/>
            <a:ext cx="5138890" cy="3861509"/>
          </a:xfrm>
          <a:prstGeom prst="rect">
            <a:avLst/>
          </a:prstGeom>
        </p:spPr>
      </p:pic>
      <p:pic>
        <p:nvPicPr>
          <p:cNvPr id="5" name="Picture 4"/>
          <p:cNvPicPr>
            <a:picLocks noChangeAspect="1"/>
          </p:cNvPicPr>
          <p:nvPr/>
        </p:nvPicPr>
        <p:blipFill>
          <a:blip r:embed="rId4"/>
          <a:stretch>
            <a:fillRect/>
          </a:stretch>
        </p:blipFill>
        <p:spPr>
          <a:xfrm>
            <a:off x="5360631" y="2504406"/>
            <a:ext cx="3710141" cy="3710141"/>
          </a:xfrm>
          <a:prstGeom prst="rect">
            <a:avLst/>
          </a:prstGeom>
        </p:spPr>
      </p:pic>
    </p:spTree>
    <p:extLst>
      <p:ext uri="{BB962C8B-B14F-4D97-AF65-F5344CB8AC3E}">
        <p14:creationId xmlns:p14="http://schemas.microsoft.com/office/powerpoint/2010/main" val="29541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Steel Making</a:t>
            </a:r>
            <a:endParaRPr lang="en-US" dirty="0"/>
          </a:p>
        </p:txBody>
      </p:sp>
      <p:sp>
        <p:nvSpPr>
          <p:cNvPr id="3" name="Content Placeholder 2"/>
          <p:cNvSpPr>
            <a:spLocks noGrp="1"/>
          </p:cNvSpPr>
          <p:nvPr>
            <p:ph idx="1"/>
          </p:nvPr>
        </p:nvSpPr>
        <p:spPr/>
        <p:txBody>
          <a:bodyPr/>
          <a:lstStyle/>
          <a:p>
            <a:r>
              <a:rPr lang="en-US" dirty="0">
                <a:hlinkClick r:id="rId2"/>
              </a:rPr>
              <a:t>http://www.youtube.com/watch?v=</a:t>
            </a:r>
            <a:r>
              <a:rPr lang="en-US" dirty="0" smtClean="0">
                <a:hlinkClick r:id="rId2"/>
              </a:rPr>
              <a:t>9l7JqonyoKA</a:t>
            </a:r>
            <a:endParaRPr lang="en-US" dirty="0" smtClean="0"/>
          </a:p>
        </p:txBody>
      </p:sp>
      <p:pic>
        <p:nvPicPr>
          <p:cNvPr id="4" name="Picture 3" descr="steelmakingcha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2078432"/>
            <a:ext cx="8826500" cy="4779567"/>
          </a:xfrm>
          <a:prstGeom prst="rect">
            <a:avLst/>
          </a:prstGeom>
        </p:spPr>
      </p:pic>
    </p:spTree>
    <p:extLst>
      <p:ext uri="{BB962C8B-B14F-4D97-AF65-F5344CB8AC3E}">
        <p14:creationId xmlns:p14="http://schemas.microsoft.com/office/powerpoint/2010/main" val="3320926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7" name="Picture 9" descr="Tslide 15 nasa 399279main_cell_phone_sensor4_full"/>
          <p:cNvPicPr>
            <a:picLocks noChangeAspect="1" noChangeArrowheads="1"/>
          </p:cNvPicPr>
          <p:nvPr/>
        </p:nvPicPr>
        <p:blipFill>
          <a:blip r:embed="rId3"/>
          <a:srcRect/>
          <a:stretch>
            <a:fillRect/>
          </a:stretch>
        </p:blipFill>
        <p:spPr bwMode="auto">
          <a:xfrm>
            <a:off x="61913" y="1065213"/>
            <a:ext cx="9005887" cy="5716587"/>
          </a:xfrm>
          <a:prstGeom prst="rect">
            <a:avLst/>
          </a:prstGeom>
          <a:noFill/>
        </p:spPr>
      </p:pic>
      <p:sp>
        <p:nvSpPr>
          <p:cNvPr id="119811" name="Rectangle 3"/>
          <p:cNvSpPr>
            <a:spLocks noGrp="1" noChangeArrowheads="1"/>
          </p:cNvSpPr>
          <p:nvPr>
            <p:ph type="ctrTitle"/>
          </p:nvPr>
        </p:nvSpPr>
        <p:spPr/>
        <p:txBody>
          <a:bodyPr>
            <a:normAutofit fontScale="90000"/>
          </a:bodyPr>
          <a:lstStyle/>
          <a:p>
            <a:r>
              <a:rPr lang="en-US"/>
              <a:t>Lesson 13.3 Mining Impacts and Regulation</a:t>
            </a:r>
          </a:p>
        </p:txBody>
      </p:sp>
      <p:sp>
        <p:nvSpPr>
          <p:cNvPr id="119812" name="Rectangle 4"/>
          <p:cNvSpPr>
            <a:spLocks noGrp="1" noChangeArrowheads="1"/>
          </p:cNvSpPr>
          <p:nvPr>
            <p:ph type="subTitle" idx="1"/>
          </p:nvPr>
        </p:nvSpPr>
        <p:spPr>
          <a:xfrm>
            <a:off x="381000" y="4648200"/>
            <a:ext cx="3276600" cy="1219200"/>
          </a:xfrm>
          <a:solidFill>
            <a:srgbClr val="CCFF66">
              <a:alpha val="87000"/>
            </a:srgbClr>
          </a:solidFill>
          <a:ln/>
        </p:spPr>
        <p:txBody>
          <a:bodyPr>
            <a:normAutofit fontScale="92500" lnSpcReduction="20000"/>
          </a:bodyPr>
          <a:lstStyle/>
          <a:p>
            <a:r>
              <a:rPr lang="en-US"/>
              <a:t>There are about $314 million worth of metals contained in unused cell phones in the United States alone.</a:t>
            </a:r>
          </a:p>
        </p:txBody>
      </p:sp>
    </p:spTree>
    <p:extLst>
      <p:ext uri="{BB962C8B-B14F-4D97-AF65-F5344CB8AC3E}">
        <p14:creationId xmlns:p14="http://schemas.microsoft.com/office/powerpoint/2010/main" val="6437411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685800" y="762000"/>
            <a:ext cx="7772400" cy="838200"/>
          </a:xfrm>
        </p:spPr>
        <p:txBody>
          <a:bodyPr>
            <a:normAutofit fontScale="90000"/>
          </a:bodyPr>
          <a:lstStyle/>
          <a:p>
            <a:r>
              <a:rPr lang="en-US" b="1">
                <a:latin typeface="Arial" pitchFamily="-123" charset="0"/>
              </a:rPr>
              <a:t>Environmental Impacts of Mining</a:t>
            </a:r>
            <a:endParaRPr lang="en-US" b="1"/>
          </a:p>
        </p:txBody>
      </p:sp>
      <p:sp>
        <p:nvSpPr>
          <p:cNvPr id="121859"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21861" name="Text Box 5"/>
          <p:cNvSpPr txBox="1">
            <a:spLocks noChangeArrowheads="1"/>
          </p:cNvSpPr>
          <p:nvPr/>
        </p:nvSpPr>
        <p:spPr bwMode="auto">
          <a:xfrm>
            <a:off x="228600" y="1676400"/>
            <a:ext cx="3810000" cy="4656138"/>
          </a:xfrm>
          <a:prstGeom prst="rect">
            <a:avLst/>
          </a:prstGeom>
          <a:noFill/>
          <a:ln w="9525">
            <a:noFill/>
            <a:miter lim="800000"/>
            <a:headEnd/>
            <a:tailEnd/>
          </a:ln>
        </p:spPr>
        <p:txBody>
          <a:bodyPr>
            <a:prstTxWarp prst="textNoShape">
              <a:avLst/>
            </a:prstTxWarp>
            <a:spAutoFit/>
          </a:bodyPr>
          <a:lstStyle/>
          <a:p>
            <a:pPr marL="271463" indent="-271463">
              <a:spcBef>
                <a:spcPct val="50000"/>
              </a:spcBef>
              <a:buFont typeface="Times" pitchFamily="-123" charset="0"/>
              <a:buChar char="•"/>
            </a:pPr>
            <a:r>
              <a:rPr lang="en-US" sz="2400" b="0">
                <a:ea typeface="Osaka" pitchFamily="-123" charset="-128"/>
                <a:cs typeface="Osaka" pitchFamily="-123" charset="-128"/>
              </a:rPr>
              <a:t>Increased erosion</a:t>
            </a:r>
          </a:p>
          <a:p>
            <a:pPr marL="271463" indent="-271463">
              <a:spcBef>
                <a:spcPct val="50000"/>
              </a:spcBef>
              <a:buFont typeface="Times" pitchFamily="-123" charset="0"/>
              <a:buChar char="•"/>
            </a:pPr>
            <a:r>
              <a:rPr lang="en-US" sz="2400" b="0">
                <a:ea typeface="Osaka" pitchFamily="-123" charset="-128"/>
                <a:cs typeface="Osaka" pitchFamily="-123" charset="-128"/>
              </a:rPr>
              <a:t>Sediment and debris clog waterways.</a:t>
            </a:r>
          </a:p>
          <a:p>
            <a:pPr marL="271463" indent="-271463">
              <a:spcBef>
                <a:spcPct val="50000"/>
              </a:spcBef>
              <a:buFont typeface="Times" pitchFamily="-123" charset="0"/>
              <a:buChar char="•"/>
            </a:pPr>
            <a:r>
              <a:rPr lang="en-US" sz="2400" b="0">
                <a:ea typeface="Osaka" pitchFamily="-123" charset="-128"/>
                <a:cs typeface="Osaka" pitchFamily="-123" charset="-128"/>
              </a:rPr>
              <a:t>Acid drainage and other forms of water pollution</a:t>
            </a:r>
          </a:p>
          <a:p>
            <a:pPr marL="271463" indent="-271463">
              <a:spcBef>
                <a:spcPct val="50000"/>
              </a:spcBef>
              <a:buFont typeface="Times" pitchFamily="-123" charset="0"/>
              <a:buChar char="•"/>
            </a:pPr>
            <a:r>
              <a:rPr lang="en-US" sz="2400" b="0">
                <a:ea typeface="Osaka" pitchFamily="-123" charset="-128"/>
                <a:cs typeface="Osaka" pitchFamily="-123" charset="-128"/>
              </a:rPr>
              <a:t>Air pollution</a:t>
            </a:r>
          </a:p>
          <a:p>
            <a:pPr marL="271463" indent="-271463">
              <a:spcBef>
                <a:spcPct val="50000"/>
              </a:spcBef>
              <a:buFont typeface="Times" pitchFamily="-123" charset="0"/>
              <a:buChar char="•"/>
            </a:pPr>
            <a:r>
              <a:rPr lang="en-US" sz="2400" b="0">
                <a:ea typeface="Osaka" pitchFamily="-123" charset="-128"/>
                <a:cs typeface="Osaka" pitchFamily="-123" charset="-128"/>
              </a:rPr>
              <a:t>Disruption of ocean ecosystems (undersea mining)</a:t>
            </a:r>
          </a:p>
          <a:p>
            <a:pPr marL="271463" indent="-271463">
              <a:spcBef>
                <a:spcPct val="50000"/>
              </a:spcBef>
              <a:buFont typeface="Times" pitchFamily="-123" charset="0"/>
              <a:buChar char="•"/>
            </a:pPr>
            <a:endParaRPr lang="en-US" sz="2400" b="0">
              <a:ea typeface="Osaka" pitchFamily="-123" charset="-128"/>
              <a:cs typeface="Osaka" pitchFamily="-123" charset="-128"/>
            </a:endParaRPr>
          </a:p>
        </p:txBody>
      </p:sp>
      <p:sp>
        <p:nvSpPr>
          <p:cNvPr id="121868" name="Rectangle 12"/>
          <p:cNvSpPr>
            <a:spLocks noChangeArrowheads="1"/>
          </p:cNvSpPr>
          <p:nvPr/>
        </p:nvSpPr>
        <p:spPr bwMode="auto">
          <a:xfrm>
            <a:off x="4038600" y="5349875"/>
            <a:ext cx="3810000" cy="517525"/>
          </a:xfrm>
          <a:prstGeom prst="rect">
            <a:avLst/>
          </a:prstGeom>
          <a:noFill/>
          <a:ln w="9525">
            <a:noFill/>
            <a:miter lim="800000"/>
            <a:headEnd/>
            <a:tailEnd/>
          </a:ln>
        </p:spPr>
        <p:txBody>
          <a:bodyPr>
            <a:prstTxWarp prst="textNoShape">
              <a:avLst/>
            </a:prstTxWarp>
            <a:spAutoFit/>
          </a:bodyPr>
          <a:lstStyle/>
          <a:p>
            <a:r>
              <a:rPr lang="en-US" sz="1400"/>
              <a:t>Mine Remediation </a:t>
            </a:r>
            <a:r>
              <a:rPr lang="en-US" sz="1400" b="0"/>
              <a:t>Mitigation of damage caused to the hillside by strip mining</a:t>
            </a:r>
            <a:endParaRPr lang="en-US"/>
          </a:p>
        </p:txBody>
      </p:sp>
      <p:pic>
        <p:nvPicPr>
          <p:cNvPr id="121869" name="Picture 13" descr="Tslide 16 fws"/>
          <p:cNvPicPr>
            <a:picLocks noChangeAspect="1" noChangeArrowheads="1"/>
          </p:cNvPicPr>
          <p:nvPr/>
        </p:nvPicPr>
        <p:blipFill>
          <a:blip r:embed="rId3"/>
          <a:srcRect/>
          <a:stretch>
            <a:fillRect/>
          </a:stretch>
        </p:blipFill>
        <p:spPr bwMode="auto">
          <a:xfrm>
            <a:off x="4064000" y="2057400"/>
            <a:ext cx="4851400" cy="3251200"/>
          </a:xfrm>
          <a:prstGeom prst="rect">
            <a:avLst/>
          </a:prstGeom>
          <a:noFill/>
        </p:spPr>
      </p:pic>
    </p:spTree>
    <p:extLst>
      <p:ext uri="{BB962C8B-B14F-4D97-AF65-F5344CB8AC3E}">
        <p14:creationId xmlns:p14="http://schemas.microsoft.com/office/powerpoint/2010/main" val="36673907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r>
              <a:rPr lang="en-US" b="1">
                <a:latin typeface="Arial" pitchFamily="-123" charset="0"/>
              </a:rPr>
              <a:t>Social Impacts of Mining</a:t>
            </a:r>
            <a:endParaRPr lang="en-US" b="1"/>
          </a:p>
        </p:txBody>
      </p:sp>
      <p:sp>
        <p:nvSpPr>
          <p:cNvPr id="123907"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23909" name="Text Box 5"/>
          <p:cNvSpPr txBox="1">
            <a:spLocks noChangeArrowheads="1"/>
          </p:cNvSpPr>
          <p:nvPr/>
        </p:nvSpPr>
        <p:spPr bwMode="auto">
          <a:xfrm>
            <a:off x="0" y="1136651"/>
            <a:ext cx="8686800" cy="3341687"/>
          </a:xfrm>
          <a:prstGeom prst="rect">
            <a:avLst/>
          </a:prstGeom>
          <a:noFill/>
          <a:ln w="9525">
            <a:noFill/>
            <a:miter lim="800000"/>
            <a:headEnd/>
            <a:tailEnd/>
          </a:ln>
        </p:spPr>
        <p:txBody>
          <a:bodyPr>
            <a:prstTxWarp prst="textNoShape">
              <a:avLst/>
            </a:prstTxWarp>
            <a:spAutoFit/>
          </a:bodyPr>
          <a:lstStyle/>
          <a:p>
            <a:pPr marL="457200" indent="-271463">
              <a:spcBef>
                <a:spcPct val="50000"/>
              </a:spcBef>
              <a:buFont typeface="Times" pitchFamily="-123" charset="0"/>
              <a:buChar char="•"/>
            </a:pPr>
            <a:r>
              <a:rPr lang="en-US" sz="2400" b="0" dirty="0">
                <a:ea typeface="Osaka" pitchFamily="-123" charset="-128"/>
                <a:cs typeface="Osaka" pitchFamily="-123" charset="-128"/>
              </a:rPr>
              <a:t>Property damage caused by mountaintop removal or mine collapse</a:t>
            </a:r>
          </a:p>
          <a:p>
            <a:pPr marL="457200" indent="-271463">
              <a:spcBef>
                <a:spcPct val="50000"/>
              </a:spcBef>
              <a:buFont typeface="Times" pitchFamily="-123" charset="0"/>
              <a:buChar char="•"/>
            </a:pPr>
            <a:r>
              <a:rPr lang="en-US" sz="2400" b="0" dirty="0">
                <a:ea typeface="Osaka" pitchFamily="-123" charset="-128"/>
                <a:cs typeface="Osaka" pitchFamily="-123" charset="-128"/>
              </a:rPr>
              <a:t>Although mining can bring </a:t>
            </a:r>
            <a:br>
              <a:rPr lang="en-US" sz="2400" b="0" dirty="0">
                <a:ea typeface="Osaka" pitchFamily="-123" charset="-128"/>
                <a:cs typeface="Osaka" pitchFamily="-123" charset="-128"/>
              </a:rPr>
            </a:br>
            <a:r>
              <a:rPr lang="en-US" sz="2400" b="0" dirty="0">
                <a:ea typeface="Osaka" pitchFamily="-123" charset="-128"/>
                <a:cs typeface="Osaka" pitchFamily="-123" charset="-128"/>
              </a:rPr>
              <a:t>money and jobs to poor areas </a:t>
            </a:r>
            <a:br>
              <a:rPr lang="en-US" sz="2400" b="0" dirty="0">
                <a:ea typeface="Osaka" pitchFamily="-123" charset="-128"/>
                <a:cs typeface="Osaka" pitchFamily="-123" charset="-128"/>
              </a:rPr>
            </a:br>
            <a:r>
              <a:rPr lang="en-US" sz="2400" b="0" dirty="0">
                <a:ea typeface="Osaka" pitchFamily="-123" charset="-128"/>
                <a:cs typeface="Osaka" pitchFamily="-123" charset="-128"/>
              </a:rPr>
              <a:t>of the world, conflicts can </a:t>
            </a:r>
            <a:br>
              <a:rPr lang="en-US" sz="2400" b="0" dirty="0">
                <a:ea typeface="Osaka" pitchFamily="-123" charset="-128"/>
                <a:cs typeface="Osaka" pitchFamily="-123" charset="-128"/>
              </a:rPr>
            </a:br>
            <a:r>
              <a:rPr lang="en-US" sz="2400" b="0" dirty="0">
                <a:ea typeface="Osaka" pitchFamily="-123" charset="-128"/>
                <a:cs typeface="Osaka" pitchFamily="-123" charset="-128"/>
              </a:rPr>
              <a:t>arise over mineral rights.</a:t>
            </a:r>
          </a:p>
          <a:p>
            <a:pPr marL="457200" indent="-271463">
              <a:spcBef>
                <a:spcPct val="40000"/>
              </a:spcBef>
              <a:buFont typeface="Times" pitchFamily="-123" charset="0"/>
              <a:buChar char="•"/>
            </a:pPr>
            <a:r>
              <a:rPr lang="en-US" sz="2400" b="0" dirty="0">
                <a:ea typeface="Osaka" pitchFamily="-123" charset="-128"/>
                <a:cs typeface="Osaka" pitchFamily="-123" charset="-128"/>
              </a:rPr>
              <a:t>Mining can be hazardous to </a:t>
            </a:r>
            <a:br>
              <a:rPr lang="en-US" sz="2400" b="0" dirty="0">
                <a:ea typeface="Osaka" pitchFamily="-123" charset="-128"/>
                <a:cs typeface="Osaka" pitchFamily="-123" charset="-128"/>
              </a:rPr>
            </a:br>
            <a:r>
              <a:rPr lang="en-US" sz="2400" b="0" dirty="0">
                <a:ea typeface="Osaka" pitchFamily="-123" charset="-128"/>
                <a:cs typeface="Osaka" pitchFamily="-123" charset="-128"/>
              </a:rPr>
              <a:t>the health of the miners.</a:t>
            </a:r>
          </a:p>
        </p:txBody>
      </p:sp>
      <p:sp>
        <p:nvSpPr>
          <p:cNvPr id="123915" name="Rectangle 11"/>
          <p:cNvSpPr>
            <a:spLocks noChangeArrowheads="1"/>
          </p:cNvSpPr>
          <p:nvPr/>
        </p:nvSpPr>
        <p:spPr bwMode="auto">
          <a:xfrm>
            <a:off x="228600" y="5486400"/>
            <a:ext cx="4343400" cy="9906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latin typeface="Myriad Pro" pitchFamily="-123" charset="0"/>
                <a:ea typeface="MS Pゴシック" pitchFamily="-92" charset="-128"/>
                <a:cs typeface="MS Pゴシック" pitchFamily="-92" charset="-128"/>
              </a:rPr>
              <a:t> </a:t>
            </a:r>
            <a:r>
              <a:rPr lang="en-US" sz="1400" b="0" i="1"/>
              <a:t>Around 650 miners or former miners died from complications related to black lung disease in 2005.</a:t>
            </a:r>
            <a:endParaRPr lang="en-US" sz="2000" b="0">
              <a:ea typeface="MS Pゴシック" pitchFamily="-92" charset="-128"/>
              <a:cs typeface="MS Pゴシック" pitchFamily="-92" charset="-128"/>
            </a:endParaRPr>
          </a:p>
        </p:txBody>
      </p:sp>
      <p:sp>
        <p:nvSpPr>
          <p:cNvPr id="123917" name="Rectangle 13"/>
          <p:cNvSpPr>
            <a:spLocks noChangeArrowheads="1"/>
          </p:cNvSpPr>
          <p:nvPr/>
        </p:nvSpPr>
        <p:spPr bwMode="auto">
          <a:xfrm>
            <a:off x="4953000" y="6172200"/>
            <a:ext cx="4038600" cy="517525"/>
          </a:xfrm>
          <a:prstGeom prst="rect">
            <a:avLst/>
          </a:prstGeom>
          <a:noFill/>
          <a:ln w="9525">
            <a:noFill/>
            <a:miter lim="800000"/>
            <a:headEnd/>
            <a:tailEnd/>
          </a:ln>
        </p:spPr>
        <p:txBody>
          <a:bodyPr>
            <a:prstTxWarp prst="textNoShape">
              <a:avLst/>
            </a:prstTxWarp>
            <a:spAutoFit/>
          </a:bodyPr>
          <a:lstStyle/>
          <a:p>
            <a:r>
              <a:rPr lang="en-US" sz="1400" b="0"/>
              <a:t>Several damaged areas in the Northern Coeur d’Alene Mining District, in Idaho</a:t>
            </a:r>
            <a:endParaRPr lang="en-US" sz="2400"/>
          </a:p>
        </p:txBody>
      </p:sp>
      <p:pic>
        <p:nvPicPr>
          <p:cNvPr id="123919" name="Picture 15" descr="Tslide 17 usgs"/>
          <p:cNvPicPr>
            <a:picLocks noChangeAspect="1" noChangeArrowheads="1"/>
          </p:cNvPicPr>
          <p:nvPr/>
        </p:nvPicPr>
        <p:blipFill>
          <a:blip r:embed="rId3"/>
          <a:srcRect/>
          <a:stretch>
            <a:fillRect/>
          </a:stretch>
        </p:blipFill>
        <p:spPr bwMode="auto">
          <a:xfrm>
            <a:off x="5207000" y="2514600"/>
            <a:ext cx="3937000" cy="3644900"/>
          </a:xfrm>
          <a:prstGeom prst="rect">
            <a:avLst/>
          </a:prstGeom>
          <a:noFill/>
        </p:spPr>
      </p:pic>
    </p:spTree>
    <p:extLst>
      <p:ext uri="{BB962C8B-B14F-4D97-AF65-F5344CB8AC3E}">
        <p14:creationId xmlns:p14="http://schemas.microsoft.com/office/powerpoint/2010/main" val="6629952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idx="4294967295"/>
          </p:nvPr>
        </p:nvSpPr>
        <p:spPr/>
        <p:txBody>
          <a:bodyPr/>
          <a:lstStyle/>
          <a:p>
            <a:r>
              <a:rPr lang="en-US" b="1">
                <a:latin typeface="Arial" pitchFamily="-123" charset="0"/>
              </a:rPr>
              <a:t>General Mining Law of 1872</a:t>
            </a:r>
            <a:endParaRPr lang="en-US" b="1"/>
          </a:p>
        </p:txBody>
      </p:sp>
      <p:sp>
        <p:nvSpPr>
          <p:cNvPr id="125956" name="Rectangle 4"/>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25958" name="Text Box 6"/>
          <p:cNvSpPr txBox="1">
            <a:spLocks noChangeArrowheads="1"/>
          </p:cNvSpPr>
          <p:nvPr/>
        </p:nvSpPr>
        <p:spPr bwMode="auto">
          <a:xfrm>
            <a:off x="381000" y="1752600"/>
            <a:ext cx="7924800" cy="4291013"/>
          </a:xfrm>
          <a:prstGeom prst="rect">
            <a:avLst/>
          </a:prstGeom>
          <a:noFill/>
          <a:ln w="9525">
            <a:noFill/>
            <a:miter lim="800000"/>
            <a:headEnd/>
            <a:tailEnd/>
          </a:ln>
        </p:spPr>
        <p:txBody>
          <a:bodyPr>
            <a:prstTxWarp prst="textNoShape">
              <a:avLst/>
            </a:prstTxWarp>
            <a:spAutoFit/>
          </a:bodyPr>
          <a:lstStyle/>
          <a:p>
            <a:pPr marL="185738" indent="-185738">
              <a:spcBef>
                <a:spcPct val="50000"/>
              </a:spcBef>
              <a:buFont typeface="Times" pitchFamily="-123" charset="0"/>
              <a:buChar char="•"/>
            </a:pPr>
            <a:r>
              <a:rPr lang="en-US" sz="2400" b="0">
                <a:ea typeface="Osaka" pitchFamily="-123" charset="-128"/>
                <a:cs typeface="Osaka" pitchFamily="-123" charset="-128"/>
              </a:rPr>
              <a:t>Created rules to manage mining activity, but also promoted mining</a:t>
            </a:r>
          </a:p>
          <a:p>
            <a:pPr marL="185738" indent="-185738">
              <a:spcBef>
                <a:spcPct val="50000"/>
              </a:spcBef>
              <a:buFont typeface="Times" pitchFamily="-123" charset="0"/>
              <a:buChar char="•"/>
            </a:pPr>
            <a:r>
              <a:rPr lang="en-US" sz="2400" b="0">
                <a:ea typeface="Osaka" pitchFamily="-123" charset="-128"/>
                <a:cs typeface="Osaka" pitchFamily="-123" charset="-128"/>
              </a:rPr>
              <a:t>Public land can be claimed and leased from the government for mining.</a:t>
            </a:r>
          </a:p>
          <a:p>
            <a:pPr marL="185738" indent="-185738">
              <a:spcBef>
                <a:spcPct val="50000"/>
              </a:spcBef>
              <a:buFont typeface="Times" pitchFamily="-123" charset="0"/>
              <a:buChar char="•"/>
            </a:pPr>
            <a:r>
              <a:rPr lang="en-US" sz="2400" b="0">
                <a:ea typeface="Osaka" pitchFamily="-123" charset="-128"/>
                <a:cs typeface="Osaka" pitchFamily="-123" charset="-128"/>
              </a:rPr>
              <a:t>Claim owners can file to </a:t>
            </a:r>
            <a:br>
              <a:rPr lang="en-US" sz="2400" b="0">
                <a:ea typeface="Osaka" pitchFamily="-123" charset="-128"/>
                <a:cs typeface="Osaka" pitchFamily="-123" charset="-128"/>
              </a:rPr>
            </a:br>
            <a:r>
              <a:rPr lang="en-US" sz="2400" b="0">
                <a:ea typeface="Osaka" pitchFamily="-123" charset="-128"/>
                <a:cs typeface="Osaka" pitchFamily="-123" charset="-128"/>
              </a:rPr>
              <a:t>patent, or own, the land </a:t>
            </a:r>
            <a:br>
              <a:rPr lang="en-US" sz="2400" b="0">
                <a:ea typeface="Osaka" pitchFamily="-123" charset="-128"/>
                <a:cs typeface="Osaka" pitchFamily="-123" charset="-128"/>
              </a:rPr>
            </a:br>
            <a:r>
              <a:rPr lang="en-US" sz="2400" b="0">
                <a:ea typeface="Osaka" pitchFamily="-123" charset="-128"/>
                <a:cs typeface="Osaka" pitchFamily="-123" charset="-128"/>
              </a:rPr>
              <a:t>for $5 per acre.</a:t>
            </a:r>
          </a:p>
          <a:p>
            <a:pPr marL="185738" indent="-185738">
              <a:spcBef>
                <a:spcPct val="50000"/>
              </a:spcBef>
              <a:buFont typeface="Times" pitchFamily="-123" charset="0"/>
              <a:buChar char="•"/>
            </a:pPr>
            <a:r>
              <a:rPr lang="en-US" sz="2400" b="0">
                <a:ea typeface="Osaka" pitchFamily="-123" charset="-128"/>
                <a:cs typeface="Osaka" pitchFamily="-123" charset="-128"/>
              </a:rPr>
              <a:t>Amendments are </a:t>
            </a:r>
            <a:br>
              <a:rPr lang="en-US" sz="2400" b="0">
                <a:ea typeface="Osaka" pitchFamily="-123" charset="-128"/>
                <a:cs typeface="Osaka" pitchFamily="-123" charset="-128"/>
              </a:rPr>
            </a:br>
            <a:r>
              <a:rPr lang="en-US" sz="2400" b="0">
                <a:ea typeface="Osaka" pitchFamily="-123" charset="-128"/>
                <a:cs typeface="Osaka" pitchFamily="-123" charset="-128"/>
              </a:rPr>
              <a:t>currently being </a:t>
            </a:r>
            <a:br>
              <a:rPr lang="en-US" sz="2400" b="0">
                <a:ea typeface="Osaka" pitchFamily="-123" charset="-128"/>
                <a:cs typeface="Osaka" pitchFamily="-123" charset="-128"/>
              </a:rPr>
            </a:br>
            <a:r>
              <a:rPr lang="en-US" sz="2400" b="0">
                <a:ea typeface="Osaka" pitchFamily="-123" charset="-128"/>
                <a:cs typeface="Osaka" pitchFamily="-123" charset="-128"/>
              </a:rPr>
              <a:t>considered</a:t>
            </a:r>
          </a:p>
        </p:txBody>
      </p:sp>
      <p:sp>
        <p:nvSpPr>
          <p:cNvPr id="125966" name="Rectangle 14"/>
          <p:cNvSpPr>
            <a:spLocks noChangeArrowheads="1"/>
          </p:cNvSpPr>
          <p:nvPr/>
        </p:nvSpPr>
        <p:spPr bwMode="auto">
          <a:xfrm>
            <a:off x="4267200" y="6324600"/>
            <a:ext cx="3429000" cy="304800"/>
          </a:xfrm>
          <a:prstGeom prst="rect">
            <a:avLst/>
          </a:prstGeom>
          <a:noFill/>
          <a:ln w="9525">
            <a:noFill/>
            <a:miter lim="800000"/>
            <a:headEnd/>
            <a:tailEnd/>
          </a:ln>
        </p:spPr>
        <p:txBody>
          <a:bodyPr>
            <a:prstTxWarp prst="textNoShape">
              <a:avLst/>
            </a:prstTxWarp>
            <a:spAutoFit/>
          </a:bodyPr>
          <a:lstStyle/>
          <a:p>
            <a:r>
              <a:rPr lang="en-US" sz="1400" b="0"/>
              <a:t>Placer mine on the Hog River, in Alaska</a:t>
            </a:r>
          </a:p>
        </p:txBody>
      </p:sp>
      <p:pic>
        <p:nvPicPr>
          <p:cNvPr id="125967" name="Picture 15" descr="Tslide 18 fws"/>
          <p:cNvPicPr>
            <a:picLocks noChangeAspect="1" noChangeArrowheads="1"/>
          </p:cNvPicPr>
          <p:nvPr/>
        </p:nvPicPr>
        <p:blipFill>
          <a:blip r:embed="rId3"/>
          <a:srcRect/>
          <a:stretch>
            <a:fillRect/>
          </a:stretch>
        </p:blipFill>
        <p:spPr bwMode="auto">
          <a:xfrm>
            <a:off x="4343400" y="3200400"/>
            <a:ext cx="4343400" cy="3060700"/>
          </a:xfrm>
          <a:prstGeom prst="rect">
            <a:avLst/>
          </a:prstGeom>
          <a:noFill/>
        </p:spPr>
      </p:pic>
    </p:spTree>
    <p:extLst>
      <p:ext uri="{BB962C8B-B14F-4D97-AF65-F5344CB8AC3E}">
        <p14:creationId xmlns:p14="http://schemas.microsoft.com/office/powerpoint/2010/main" val="20379631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r>
              <a:rPr lang="en-US" b="1">
                <a:latin typeface="Arial" pitchFamily="-123" charset="0"/>
              </a:rPr>
              <a:t>Additional Mining Regulations</a:t>
            </a:r>
            <a:endParaRPr lang="en-US" b="1"/>
          </a:p>
        </p:txBody>
      </p:sp>
      <p:sp>
        <p:nvSpPr>
          <p:cNvPr id="128003"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28004" name="Rectangle 4"/>
          <p:cNvSpPr>
            <a:spLocks noChangeArrowheads="1"/>
          </p:cNvSpPr>
          <p:nvPr/>
        </p:nvSpPr>
        <p:spPr bwMode="auto">
          <a:xfrm>
            <a:off x="381000" y="233363"/>
            <a:ext cx="49355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13.3 Mining Impacts and Regulation</a:t>
            </a:r>
          </a:p>
        </p:txBody>
      </p:sp>
      <p:sp>
        <p:nvSpPr>
          <p:cNvPr id="128005" name="Text Box 5"/>
          <p:cNvSpPr txBox="1">
            <a:spLocks noChangeArrowheads="1"/>
          </p:cNvSpPr>
          <p:nvPr/>
        </p:nvSpPr>
        <p:spPr bwMode="auto">
          <a:xfrm>
            <a:off x="228600" y="1836738"/>
            <a:ext cx="8686800" cy="2647950"/>
          </a:xfrm>
          <a:prstGeom prst="rect">
            <a:avLst/>
          </a:prstGeom>
          <a:noFill/>
          <a:ln w="9525">
            <a:noFill/>
            <a:miter lim="800000"/>
            <a:headEnd/>
            <a:tailEnd/>
          </a:ln>
        </p:spPr>
        <p:txBody>
          <a:bodyPr>
            <a:prstTxWarp prst="textNoShape">
              <a:avLst/>
            </a:prstTxWarp>
            <a:spAutoFit/>
          </a:bodyPr>
          <a:lstStyle/>
          <a:p>
            <a:pPr marL="271463" indent="-271463">
              <a:spcBef>
                <a:spcPct val="50000"/>
              </a:spcBef>
              <a:buFont typeface="Times" pitchFamily="-123" charset="0"/>
              <a:buChar char="•"/>
            </a:pPr>
            <a:r>
              <a:rPr lang="en-US" sz="2400" b="0">
                <a:ea typeface="Osaka" pitchFamily="-123" charset="-128"/>
                <a:cs typeface="Osaka" pitchFamily="-123" charset="-128"/>
              </a:rPr>
              <a:t>Mineral Leasing Act of 1920 governs leasing of public lands for fossil fuel, phosphate, sodium, and sulfur mining.</a:t>
            </a:r>
          </a:p>
          <a:p>
            <a:pPr marL="271463" indent="-271463">
              <a:spcBef>
                <a:spcPct val="50000"/>
              </a:spcBef>
              <a:buFont typeface="Times" pitchFamily="-123" charset="0"/>
              <a:buChar char="•"/>
            </a:pPr>
            <a:r>
              <a:rPr lang="en-US" sz="2400" b="0">
                <a:ea typeface="Osaka" pitchFamily="-123" charset="-128"/>
                <a:cs typeface="Osaka" pitchFamily="-123" charset="-128"/>
              </a:rPr>
              <a:t>Surface Mining Control and Reclamation Act (1977) requires that coal-mining companies restore land after mining is complete.</a:t>
            </a:r>
          </a:p>
          <a:p>
            <a:pPr marL="271463" indent="-271463">
              <a:spcBef>
                <a:spcPct val="50000"/>
              </a:spcBef>
              <a:buFont typeface="Times" pitchFamily="-123" charset="0"/>
              <a:buChar char="•"/>
            </a:pPr>
            <a:endParaRPr lang="en-US" sz="2400" b="0">
              <a:ea typeface="Osaka" pitchFamily="-123" charset="-128"/>
              <a:cs typeface="Osaka" pitchFamily="-123" charset="-128"/>
            </a:endParaRPr>
          </a:p>
        </p:txBody>
      </p:sp>
      <p:sp>
        <p:nvSpPr>
          <p:cNvPr id="128016" name="Rectangle 16"/>
          <p:cNvSpPr>
            <a:spLocks noChangeArrowheads="1"/>
          </p:cNvSpPr>
          <p:nvPr/>
        </p:nvSpPr>
        <p:spPr bwMode="auto">
          <a:xfrm>
            <a:off x="6324600" y="5746750"/>
            <a:ext cx="2286000" cy="730250"/>
          </a:xfrm>
          <a:prstGeom prst="rect">
            <a:avLst/>
          </a:prstGeom>
          <a:noFill/>
          <a:ln w="9525">
            <a:noFill/>
            <a:miter lim="800000"/>
            <a:headEnd/>
            <a:tailEnd/>
          </a:ln>
        </p:spPr>
        <p:txBody>
          <a:bodyPr>
            <a:prstTxWarp prst="textNoShape">
              <a:avLst/>
            </a:prstTxWarp>
            <a:spAutoFit/>
          </a:bodyPr>
          <a:lstStyle/>
          <a:p>
            <a:r>
              <a:rPr lang="en-US" sz="1400" b="0"/>
              <a:t>An abandoned mine in New York state, now home to hibernating bats</a:t>
            </a:r>
          </a:p>
        </p:txBody>
      </p:sp>
      <p:pic>
        <p:nvPicPr>
          <p:cNvPr id="128017" name="Picture 17" descr="Tslide 19 usgs06_Sci enter_NYmine_cropped"/>
          <p:cNvPicPr>
            <a:picLocks noChangeAspect="1" noChangeArrowheads="1"/>
          </p:cNvPicPr>
          <p:nvPr/>
        </p:nvPicPr>
        <p:blipFill>
          <a:blip r:embed="rId3"/>
          <a:srcRect/>
          <a:stretch>
            <a:fillRect/>
          </a:stretch>
        </p:blipFill>
        <p:spPr bwMode="auto">
          <a:xfrm>
            <a:off x="2743200" y="3581400"/>
            <a:ext cx="3568700" cy="3022600"/>
          </a:xfrm>
          <a:prstGeom prst="rect">
            <a:avLst/>
          </a:prstGeom>
          <a:noFill/>
        </p:spPr>
      </p:pic>
    </p:spTree>
    <p:extLst>
      <p:ext uri="{BB962C8B-B14F-4D97-AF65-F5344CB8AC3E}">
        <p14:creationId xmlns:p14="http://schemas.microsoft.com/office/powerpoint/2010/main" val="1427621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b="1">
                <a:latin typeface="Arial" pitchFamily="-123" charset="0"/>
              </a:rPr>
              <a:t>Mine Safety</a:t>
            </a:r>
            <a:endParaRPr lang="en-US" b="1"/>
          </a:p>
        </p:txBody>
      </p:sp>
      <p:sp>
        <p:nvSpPr>
          <p:cNvPr id="2" name="Content Placeholder 1"/>
          <p:cNvSpPr>
            <a:spLocks noGrp="1"/>
          </p:cNvSpPr>
          <p:nvPr>
            <p:ph sz="half" idx="1"/>
          </p:nvPr>
        </p:nvSpPr>
        <p:spPr>
          <a:xfrm>
            <a:off x="88900" y="1107323"/>
            <a:ext cx="5205754" cy="4336190"/>
          </a:xfrm>
        </p:spPr>
        <p:txBody>
          <a:bodyPr>
            <a:noAutofit/>
          </a:bodyPr>
          <a:lstStyle/>
          <a:p>
            <a:pPr marL="271463" indent="-271463">
              <a:spcBef>
                <a:spcPct val="50000"/>
              </a:spcBef>
              <a:buFont typeface="Times" pitchFamily="-123" charset="0"/>
              <a:buChar char="•"/>
            </a:pPr>
            <a:r>
              <a:rPr lang="en-US" sz="2800" dirty="0">
                <a:ea typeface="Osaka" pitchFamily="-123" charset="-128"/>
                <a:cs typeface="Osaka" pitchFamily="-123" charset="-128"/>
              </a:rPr>
              <a:t>First law, passed in 1891, established ventilation requirements for coal mines and prohibited miners under 12.</a:t>
            </a:r>
          </a:p>
          <a:p>
            <a:pPr marL="271463" indent="-271463">
              <a:spcBef>
                <a:spcPct val="50000"/>
              </a:spcBef>
              <a:buFont typeface="Times" pitchFamily="-123" charset="0"/>
              <a:buChar char="•"/>
            </a:pPr>
            <a:r>
              <a:rPr lang="en-US" sz="2800" dirty="0">
                <a:ea typeface="Osaka" pitchFamily="-123" charset="-128"/>
                <a:cs typeface="Osaka" pitchFamily="-123" charset="-128"/>
              </a:rPr>
              <a:t>Today, the Federal Mine Safety </a:t>
            </a:r>
            <a:r>
              <a:rPr lang="en-US" sz="2800" dirty="0" smtClean="0">
                <a:ea typeface="Osaka" pitchFamily="-123" charset="-128"/>
                <a:cs typeface="Osaka" pitchFamily="-123" charset="-128"/>
              </a:rPr>
              <a:t>and </a:t>
            </a:r>
            <a:r>
              <a:rPr lang="en-US" sz="2800" dirty="0">
                <a:ea typeface="Osaka" pitchFamily="-123" charset="-128"/>
                <a:cs typeface="Osaka" pitchFamily="-123" charset="-128"/>
              </a:rPr>
              <a:t>Health Act of 1977 </a:t>
            </a:r>
            <a:r>
              <a:rPr lang="en-US" sz="2800" dirty="0" smtClean="0">
                <a:ea typeface="Osaka" pitchFamily="-123" charset="-128"/>
                <a:cs typeface="Osaka" pitchFamily="-123" charset="-128"/>
              </a:rPr>
              <a:t>regulates </a:t>
            </a:r>
            <a:r>
              <a:rPr lang="en-US" sz="2800" dirty="0">
                <a:ea typeface="Osaka" pitchFamily="-123" charset="-128"/>
                <a:cs typeface="Osaka" pitchFamily="-123" charset="-128"/>
              </a:rPr>
              <a:t>mine safety. </a:t>
            </a:r>
          </a:p>
          <a:p>
            <a:pPr marL="271463" indent="-271463">
              <a:spcBef>
                <a:spcPct val="50000"/>
              </a:spcBef>
              <a:buFont typeface="Times" pitchFamily="-123" charset="0"/>
              <a:buChar char="•"/>
            </a:pPr>
            <a:r>
              <a:rPr lang="en-US" sz="2800" dirty="0">
                <a:ea typeface="Osaka" pitchFamily="-123" charset="-128"/>
                <a:cs typeface="Osaka" pitchFamily="-123" charset="-128"/>
              </a:rPr>
              <a:t>In 2010, an </a:t>
            </a:r>
            <a:r>
              <a:rPr lang="en-US" sz="2800" dirty="0" smtClean="0">
                <a:ea typeface="Osaka" pitchFamily="-123" charset="-128"/>
                <a:cs typeface="Osaka" pitchFamily="-123" charset="-128"/>
              </a:rPr>
              <a:t>underground explosion </a:t>
            </a:r>
            <a:r>
              <a:rPr lang="en-US" sz="2800" dirty="0">
                <a:ea typeface="Osaka" pitchFamily="-123" charset="-128"/>
                <a:cs typeface="Osaka" pitchFamily="-123" charset="-128"/>
              </a:rPr>
              <a:t>in a West Virginia </a:t>
            </a:r>
            <a:r>
              <a:rPr lang="en-US" sz="2800" dirty="0" smtClean="0">
                <a:ea typeface="Osaka" pitchFamily="-123" charset="-128"/>
                <a:cs typeface="Osaka" pitchFamily="-123" charset="-128"/>
              </a:rPr>
              <a:t>mine </a:t>
            </a:r>
            <a:r>
              <a:rPr lang="en-US" sz="2800" dirty="0">
                <a:ea typeface="Osaka" pitchFamily="-123" charset="-128"/>
                <a:cs typeface="Osaka" pitchFamily="-123" charset="-128"/>
              </a:rPr>
              <a:t>killed 29 miners.</a:t>
            </a:r>
          </a:p>
          <a:p>
            <a:pPr marL="271463" indent="-271463">
              <a:spcBef>
                <a:spcPct val="50000"/>
              </a:spcBef>
              <a:buFont typeface="Times" pitchFamily="-123" charset="0"/>
              <a:buChar char="•"/>
            </a:pPr>
            <a:endParaRPr lang="en-US" sz="2800" dirty="0">
              <a:ea typeface="Osaka" pitchFamily="-123" charset="-128"/>
              <a:cs typeface="Osaka" pitchFamily="-123" charset="-128"/>
            </a:endParaRPr>
          </a:p>
          <a:p>
            <a:endParaRPr lang="en-US" sz="2800" dirty="0"/>
          </a:p>
        </p:txBody>
      </p:sp>
      <p:sp>
        <p:nvSpPr>
          <p:cNvPr id="3" name="Content Placeholder 2"/>
          <p:cNvSpPr>
            <a:spLocks noGrp="1"/>
          </p:cNvSpPr>
          <p:nvPr>
            <p:ph sz="half" idx="2"/>
          </p:nvPr>
        </p:nvSpPr>
        <p:spPr/>
        <p:txBody>
          <a:bodyPr/>
          <a:lstStyle/>
          <a:p>
            <a:endParaRPr lang="en-US"/>
          </a:p>
        </p:txBody>
      </p:sp>
      <p:sp>
        <p:nvSpPr>
          <p:cNvPr id="142339"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pic>
        <p:nvPicPr>
          <p:cNvPr id="142344" name="Picture 8" descr="Tslide 20 doe DOFE_coalmnrs_large"/>
          <p:cNvPicPr>
            <a:picLocks noChangeAspect="1" noChangeArrowheads="1"/>
          </p:cNvPicPr>
          <p:nvPr/>
        </p:nvPicPr>
        <p:blipFill>
          <a:blip r:embed="rId3"/>
          <a:srcRect/>
          <a:stretch>
            <a:fillRect/>
          </a:stretch>
        </p:blipFill>
        <p:spPr bwMode="auto">
          <a:xfrm>
            <a:off x="5294654" y="1046756"/>
            <a:ext cx="3784066" cy="4396756"/>
          </a:xfrm>
          <a:prstGeom prst="rect">
            <a:avLst/>
          </a:prstGeom>
          <a:noFill/>
        </p:spPr>
      </p:pic>
    </p:spTree>
    <p:extLst>
      <p:ext uri="{BB962C8B-B14F-4D97-AF65-F5344CB8AC3E}">
        <p14:creationId xmlns:p14="http://schemas.microsoft.com/office/powerpoint/2010/main" val="1111664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36563"/>
            <a:ext cx="6838950" cy="841375"/>
          </a:xfrm>
        </p:spPr>
        <p:txBody>
          <a:bodyPr>
            <a:normAutofit/>
          </a:bodyPr>
          <a:lstStyle/>
          <a:p>
            <a:pPr eaLnBrk="1" hangingPunct="1">
              <a:defRPr/>
            </a:pPr>
            <a:r>
              <a:rPr lang="en-US" sz="3750" b="1" dirty="0" smtClean="0">
                <a:cs typeface="+mj-cs"/>
              </a:rPr>
              <a:t>Objective(s)</a:t>
            </a:r>
            <a:endParaRPr lang="en-US" sz="3750" b="1" dirty="0">
              <a:cs typeface="+mj-cs"/>
            </a:endParaRPr>
          </a:p>
        </p:txBody>
      </p:sp>
      <p:sp>
        <p:nvSpPr>
          <p:cNvPr id="3" name="Content Placeholder 2"/>
          <p:cNvSpPr>
            <a:spLocks noGrp="1"/>
          </p:cNvSpPr>
          <p:nvPr>
            <p:ph idx="1"/>
          </p:nvPr>
        </p:nvSpPr>
        <p:spPr>
          <a:xfrm>
            <a:off x="192088" y="1595438"/>
            <a:ext cx="8394700" cy="5003800"/>
          </a:xfrm>
        </p:spPr>
        <p:txBody>
          <a:bodyPr>
            <a:normAutofit/>
          </a:bodyPr>
          <a:lstStyle/>
          <a:p>
            <a:pPr marL="0" indent="0" eaLnBrk="1" hangingPunct="1">
              <a:buFontTx/>
              <a:buNone/>
              <a:defRPr/>
            </a:pPr>
            <a:r>
              <a:rPr lang="en-US" sz="3200" dirty="0"/>
              <a:t>We will be able to </a:t>
            </a:r>
          </a:p>
          <a:p>
            <a:pPr marL="514350" indent="-514350">
              <a:buFontTx/>
              <a:buAutoNum type="arabicPeriod"/>
              <a:defRPr/>
            </a:pPr>
            <a:r>
              <a:rPr lang="en-US" b="1" dirty="0">
                <a:solidFill>
                  <a:srgbClr val="FF0000"/>
                </a:solidFill>
              </a:rPr>
              <a:t>Describe</a:t>
            </a:r>
            <a:r>
              <a:rPr lang="en-US" dirty="0">
                <a:solidFill>
                  <a:srgbClr val="000000"/>
                </a:solidFill>
              </a:rPr>
              <a:t> the different methods used for </a:t>
            </a:r>
            <a:r>
              <a:rPr lang="en-US" dirty="0" smtClean="0">
                <a:solidFill>
                  <a:srgbClr val="000000"/>
                </a:solidFill>
              </a:rPr>
              <a:t>mining</a:t>
            </a:r>
            <a:r>
              <a:rPr lang="en-US" sz="3200" b="1" dirty="0" smtClean="0">
                <a:solidFill>
                  <a:schemeClr val="tx1"/>
                </a:solidFill>
              </a:rPr>
              <a:t>.</a:t>
            </a:r>
            <a:endParaRPr lang="en-US" sz="3200" dirty="0">
              <a:solidFill>
                <a:schemeClr val="tx1"/>
              </a:solidFill>
            </a:endParaRP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5381625"/>
            <a:ext cx="8302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4750271" y="5381625"/>
            <a:ext cx="1860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0" dirty="0">
                <a:latin typeface="Webdings" charset="0"/>
                <a:cs typeface="Webdings" charset="0"/>
              </a:rPr>
              <a:t></a:t>
            </a:r>
            <a:endParaRPr lang="en-US" sz="9000" dirty="0"/>
          </a:p>
        </p:txBody>
      </p:sp>
      <p:pic>
        <p:nvPicPr>
          <p:cNvPr id="2458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5398294"/>
            <a:ext cx="92233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5245100"/>
            <a:ext cx="13541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5303044"/>
            <a:ext cx="1047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403821"/>
            <a:ext cx="1043660" cy="139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http://metabates.com/assets/images/2012/05/09/laptop-b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8" y="5349081"/>
            <a:ext cx="16494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8543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lstStyle/>
          <a:p>
            <a:r>
              <a:rPr lang="en-US" b="1">
                <a:latin typeface="Arial" pitchFamily="-123" charset="0"/>
              </a:rPr>
              <a:t>Responsible Mineral Use</a:t>
            </a:r>
            <a:endParaRPr lang="en-US" b="1"/>
          </a:p>
        </p:txBody>
      </p:sp>
      <p:sp>
        <p:nvSpPr>
          <p:cNvPr id="144387" name="Rectangle 3"/>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44389" name="Text Box 5"/>
          <p:cNvSpPr txBox="1">
            <a:spLocks noChangeArrowheads="1"/>
          </p:cNvSpPr>
          <p:nvPr/>
        </p:nvSpPr>
        <p:spPr bwMode="auto">
          <a:xfrm>
            <a:off x="228600" y="1836738"/>
            <a:ext cx="8229600" cy="2282825"/>
          </a:xfrm>
          <a:prstGeom prst="rect">
            <a:avLst/>
          </a:prstGeom>
          <a:noFill/>
          <a:ln w="9525">
            <a:noFill/>
            <a:miter lim="800000"/>
            <a:headEnd/>
            <a:tailEnd/>
          </a:ln>
        </p:spPr>
        <p:txBody>
          <a:bodyPr>
            <a:prstTxWarp prst="textNoShape">
              <a:avLst/>
            </a:prstTxWarp>
            <a:spAutoFit/>
          </a:bodyPr>
          <a:lstStyle/>
          <a:p>
            <a:pPr marL="271463" indent="-271463">
              <a:spcBef>
                <a:spcPct val="50000"/>
              </a:spcBef>
              <a:buFont typeface="Times" pitchFamily="-123" charset="0"/>
              <a:buChar char="•"/>
            </a:pPr>
            <a:r>
              <a:rPr lang="en-US" sz="2400" b="0">
                <a:ea typeface="Osaka" pitchFamily="-123" charset="-128"/>
                <a:cs typeface="Osaka" pitchFamily="-123" charset="-128"/>
              </a:rPr>
              <a:t>Minerals are nonrenewable resources.</a:t>
            </a:r>
          </a:p>
          <a:p>
            <a:pPr marL="271463" indent="-271463">
              <a:spcBef>
                <a:spcPct val="50000"/>
              </a:spcBef>
              <a:buFont typeface="Times" pitchFamily="-123" charset="0"/>
              <a:buChar char="•"/>
            </a:pPr>
            <a:r>
              <a:rPr lang="en-US" sz="2400" b="0">
                <a:ea typeface="Osaka" pitchFamily="-123" charset="-128"/>
                <a:cs typeface="Osaka" pitchFamily="-123" charset="-128"/>
              </a:rPr>
              <a:t>Reducing use, reusing, and recycling minerals can help minimize the negative impacts of mining and address limited supplies.</a:t>
            </a:r>
          </a:p>
          <a:p>
            <a:pPr marL="271463" indent="-271463">
              <a:spcBef>
                <a:spcPct val="50000"/>
              </a:spcBef>
              <a:buFont typeface="Times" pitchFamily="-123" charset="0"/>
              <a:buChar char="•"/>
            </a:pPr>
            <a:endParaRPr lang="en-US" sz="2400" b="0">
              <a:ea typeface="Osaka" pitchFamily="-123" charset="-128"/>
              <a:cs typeface="Osaka" pitchFamily="-123" charset="-128"/>
            </a:endParaRPr>
          </a:p>
        </p:txBody>
      </p:sp>
      <p:sp>
        <p:nvSpPr>
          <p:cNvPr id="144392" name="Rectangle 8"/>
          <p:cNvSpPr>
            <a:spLocks noChangeArrowheads="1"/>
          </p:cNvSpPr>
          <p:nvPr/>
        </p:nvSpPr>
        <p:spPr bwMode="auto">
          <a:xfrm>
            <a:off x="609600" y="4419600"/>
            <a:ext cx="3352800" cy="11430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spcBef>
                <a:spcPct val="20000"/>
              </a:spcBef>
              <a:buFont typeface="Times" pitchFamily="-123" charset="0"/>
              <a:buNone/>
            </a:pPr>
            <a:r>
              <a:rPr lang="en-US" sz="1400" b="0">
                <a:solidFill>
                  <a:srgbClr val="008040"/>
                </a:solidFill>
                <a:latin typeface="Arial Bold" pitchFamily="-123" charset="0"/>
                <a:ea typeface="MS Pゴシック" pitchFamily="-92" charset="-128"/>
                <a:cs typeface="MS Pゴシック" pitchFamily="-92" charset="-128"/>
              </a:rPr>
              <a:t>Did You Know?</a:t>
            </a:r>
            <a:r>
              <a:rPr lang="en-US" sz="1400" b="0" i="1">
                <a:latin typeface="Myriad Pro" pitchFamily="-123" charset="0"/>
                <a:ea typeface="MS Pゴシック" pitchFamily="-92" charset="-128"/>
                <a:cs typeface="MS Pゴシック" pitchFamily="-92" charset="-128"/>
              </a:rPr>
              <a:t> </a:t>
            </a:r>
            <a:r>
              <a:rPr lang="en-US" sz="1400" b="0" i="1"/>
              <a:t>Extracting aluminum ore takes 20 times more energy than obtaining it from recycled sources.</a:t>
            </a:r>
            <a:endParaRPr lang="en-US" sz="2000" b="0">
              <a:ea typeface="MS Pゴシック" pitchFamily="-92" charset="-128"/>
              <a:cs typeface="MS Pゴシック" pitchFamily="-92" charset="-128"/>
            </a:endParaRPr>
          </a:p>
        </p:txBody>
      </p:sp>
      <p:pic>
        <p:nvPicPr>
          <p:cNvPr id="144394" name="Picture 10" descr="Tslide 21 nasa 271136main_Recycle_904"/>
          <p:cNvPicPr>
            <a:picLocks noChangeAspect="1" noChangeArrowheads="1"/>
          </p:cNvPicPr>
          <p:nvPr/>
        </p:nvPicPr>
        <p:blipFill>
          <a:blip r:embed="rId3"/>
          <a:srcRect/>
          <a:stretch>
            <a:fillRect/>
          </a:stretch>
        </p:blipFill>
        <p:spPr bwMode="auto">
          <a:xfrm>
            <a:off x="4572000" y="3352800"/>
            <a:ext cx="4343400" cy="3263900"/>
          </a:xfrm>
          <a:prstGeom prst="rect">
            <a:avLst/>
          </a:prstGeom>
          <a:noFill/>
        </p:spPr>
      </p:pic>
    </p:spTree>
    <p:extLst>
      <p:ext uri="{BB962C8B-B14F-4D97-AF65-F5344CB8AC3E}">
        <p14:creationId xmlns:p14="http://schemas.microsoft.com/office/powerpoint/2010/main" val="14126539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Enviro</a:t>
            </a:r>
            <a:r>
              <a:rPr lang="en-US" dirty="0" smtClean="0"/>
              <a:t>-Blogging!</a:t>
            </a:r>
            <a:endParaRPr lang="en-US" dirty="0"/>
          </a:p>
        </p:txBody>
      </p:sp>
      <p:sp>
        <p:nvSpPr>
          <p:cNvPr id="3" name="Content Placeholder 2"/>
          <p:cNvSpPr>
            <a:spLocks noGrp="1"/>
          </p:cNvSpPr>
          <p:nvPr>
            <p:ph idx="1"/>
          </p:nvPr>
        </p:nvSpPr>
        <p:spPr/>
        <p:txBody>
          <a:bodyPr/>
          <a:lstStyle/>
          <a:p>
            <a:r>
              <a:rPr lang="en-US" dirty="0" smtClean="0"/>
              <a:t>Write a blog entry to encourage responsible mineral use. Specify your audience (mining companies, customers, law makers, and etc.) In your blog entry, be sure to discuss the negative impacts of mining on the environment and society. Give specific examples of how people can mine responsibly.</a:t>
            </a:r>
            <a:endParaRPr lang="en-US" dirty="0"/>
          </a:p>
        </p:txBody>
      </p:sp>
    </p:spTree>
    <p:extLst>
      <p:ext uri="{BB962C8B-B14F-4D97-AF65-F5344CB8AC3E}">
        <p14:creationId xmlns:p14="http://schemas.microsoft.com/office/powerpoint/2010/main" val="277500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 Discussion</a:t>
            </a:r>
            <a:endParaRPr lang="en-US" b="1" dirty="0"/>
          </a:p>
        </p:txBody>
      </p:sp>
      <p:sp>
        <p:nvSpPr>
          <p:cNvPr id="3" name="Content Placeholder 2"/>
          <p:cNvSpPr>
            <a:spLocks noGrp="1"/>
          </p:cNvSpPr>
          <p:nvPr>
            <p:ph idx="1"/>
          </p:nvPr>
        </p:nvSpPr>
        <p:spPr/>
        <p:txBody>
          <a:bodyPr/>
          <a:lstStyle/>
          <a:p>
            <a:r>
              <a:rPr lang="en-US" dirty="0" smtClean="0"/>
              <a:t>BIG Question:</a:t>
            </a:r>
          </a:p>
          <a:p>
            <a:pPr marL="0" indent="0">
              <a:buNone/>
            </a:pPr>
            <a:r>
              <a:rPr lang="en-US" b="1" dirty="0" smtClean="0"/>
              <a:t>At what point do the costs of mining outweigh the benefits?</a:t>
            </a:r>
            <a:endParaRPr lang="en-US" b="1" dirty="0"/>
          </a:p>
        </p:txBody>
      </p:sp>
    </p:spTree>
    <p:extLst>
      <p:ext uri="{BB962C8B-B14F-4D97-AF65-F5344CB8AC3E}">
        <p14:creationId xmlns:p14="http://schemas.microsoft.com/office/powerpoint/2010/main" val="213146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do you think we extract minerals from the Earth?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992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23" name="Picture 47" descr="Tslide 10 pearsonAAADCKA0"/>
          <p:cNvPicPr>
            <a:picLocks noChangeAspect="1" noChangeArrowheads="1"/>
          </p:cNvPicPr>
          <p:nvPr/>
        </p:nvPicPr>
        <p:blipFill>
          <a:blip r:embed="rId3"/>
          <a:srcRect/>
          <a:stretch>
            <a:fillRect/>
          </a:stretch>
        </p:blipFill>
        <p:spPr bwMode="auto">
          <a:xfrm>
            <a:off x="138113" y="1143000"/>
            <a:ext cx="8929687" cy="5715000"/>
          </a:xfrm>
          <a:prstGeom prst="rect">
            <a:avLst/>
          </a:prstGeom>
          <a:noFill/>
        </p:spPr>
      </p:pic>
      <p:sp>
        <p:nvSpPr>
          <p:cNvPr id="24581" name="Text Box 5"/>
          <p:cNvSpPr txBox="1">
            <a:spLocks noChangeArrowheads="1"/>
          </p:cNvSpPr>
          <p:nvPr/>
        </p:nvSpPr>
        <p:spPr bwMode="auto">
          <a:xfrm>
            <a:off x="1066800" y="2743200"/>
            <a:ext cx="6934200" cy="457200"/>
          </a:xfrm>
          <a:prstGeom prst="rect">
            <a:avLst/>
          </a:prstGeom>
          <a:noFill/>
          <a:ln w="9525">
            <a:noFill/>
            <a:miter lim="800000"/>
            <a:headEnd/>
            <a:tailEnd/>
          </a:ln>
        </p:spPr>
        <p:txBody>
          <a:bodyPr>
            <a:prstTxWarp prst="textNoShape">
              <a:avLst/>
            </a:prstTxWarp>
            <a:spAutoFit/>
          </a:bodyPr>
          <a:lstStyle/>
          <a:p>
            <a:endParaRPr lang="en-US" sz="2400" b="0"/>
          </a:p>
        </p:txBody>
      </p:sp>
      <p:sp>
        <p:nvSpPr>
          <p:cNvPr id="24609" name="Rectangle 33"/>
          <p:cNvSpPr>
            <a:spLocks noGrp="1" noChangeArrowheads="1"/>
          </p:cNvSpPr>
          <p:nvPr>
            <p:ph type="ctrTitle"/>
          </p:nvPr>
        </p:nvSpPr>
        <p:spPr>
          <a:xfrm>
            <a:off x="421341" y="43845"/>
            <a:ext cx="7808976" cy="1088136"/>
          </a:xfrm>
        </p:spPr>
        <p:txBody>
          <a:bodyPr/>
          <a:lstStyle/>
          <a:p>
            <a:r>
              <a:rPr lang="en-US" dirty="0"/>
              <a:t>Lesson 13.2  Mining</a:t>
            </a:r>
          </a:p>
        </p:txBody>
      </p:sp>
      <p:sp>
        <p:nvSpPr>
          <p:cNvPr id="24610" name="Rectangle 34"/>
          <p:cNvSpPr>
            <a:spLocks noGrp="1" noChangeArrowheads="1"/>
          </p:cNvSpPr>
          <p:nvPr>
            <p:ph type="subTitle" idx="1"/>
          </p:nvPr>
        </p:nvSpPr>
        <p:spPr>
          <a:xfrm>
            <a:off x="138113" y="1287862"/>
            <a:ext cx="3037761" cy="1066800"/>
          </a:xfrm>
          <a:ln/>
        </p:spPr>
        <p:txBody>
          <a:bodyPr>
            <a:noAutofit/>
          </a:bodyPr>
          <a:lstStyle/>
          <a:p>
            <a:pPr>
              <a:lnSpc>
                <a:spcPct val="100000"/>
              </a:lnSpc>
            </a:pPr>
            <a:r>
              <a:rPr lang="en-US" sz="3200" b="1" dirty="0">
                <a:solidFill>
                  <a:schemeClr val="tx1"/>
                </a:solidFill>
              </a:rPr>
              <a:t>More than a ton of waste may remain after extracting just a few hundredths of an ounce of gold.</a:t>
            </a:r>
          </a:p>
        </p:txBody>
      </p:sp>
      <p:sp>
        <p:nvSpPr>
          <p:cNvPr id="24620" name="Rectangle 44"/>
          <p:cNvSpPr>
            <a:spLocks noChangeArrowheads="1"/>
          </p:cNvSpPr>
          <p:nvPr/>
        </p:nvSpPr>
        <p:spPr bwMode="auto">
          <a:xfrm>
            <a:off x="304800" y="4648200"/>
            <a:ext cx="7010400" cy="487363"/>
          </a:xfrm>
          <a:prstGeom prst="rect">
            <a:avLst/>
          </a:prstGeom>
          <a:noFill/>
          <a:ln w="9525">
            <a:noFill/>
            <a:miter lim="800000"/>
            <a:headEnd/>
            <a:tailEnd/>
          </a:ln>
        </p:spPr>
        <p:txBody>
          <a:bodyPr>
            <a:prstTxWarp prst="textNoShape">
              <a:avLst/>
            </a:prstTxWarp>
            <a:spAutoFit/>
          </a:bodyPr>
          <a:lstStyle/>
          <a:p>
            <a:endParaRPr lang="en-US" sz="1400" b="0">
              <a:solidFill>
                <a:srgbClr val="000000"/>
              </a:solidFill>
              <a:latin typeface="Lucida Grande" pitchFamily="-123" charset="0"/>
            </a:endParaRPr>
          </a:p>
          <a:p>
            <a:endParaRPr lang="en-US"/>
          </a:p>
        </p:txBody>
      </p:sp>
    </p:spTree>
    <p:extLst>
      <p:ext uri="{BB962C8B-B14F-4D97-AF65-F5344CB8AC3E}">
        <p14:creationId xmlns:p14="http://schemas.microsoft.com/office/powerpoint/2010/main" val="3999948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b="1">
                <a:latin typeface="Arial" pitchFamily="-123" charset="0"/>
              </a:rPr>
              <a:t>What Is Mined?</a:t>
            </a:r>
            <a:endParaRPr lang="en-US" b="1"/>
          </a:p>
        </p:txBody>
      </p:sp>
      <p:sp>
        <p:nvSpPr>
          <p:cNvPr id="26629" name="Rectangle 5"/>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26827" name="Text Box 203"/>
          <p:cNvSpPr txBox="1">
            <a:spLocks noChangeArrowheads="1"/>
          </p:cNvSpPr>
          <p:nvPr/>
        </p:nvSpPr>
        <p:spPr bwMode="auto">
          <a:xfrm>
            <a:off x="196381" y="1328895"/>
            <a:ext cx="8458200" cy="3785652"/>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pitchFamily="-123" charset="0"/>
              <a:buChar char="•"/>
            </a:pPr>
            <a:r>
              <a:rPr lang="en-US" sz="3000" b="1" dirty="0">
                <a:ea typeface="Osaka" pitchFamily="-123" charset="-128"/>
                <a:cs typeface="Osaka" pitchFamily="-123" charset="-128"/>
              </a:rPr>
              <a:t>Ores: </a:t>
            </a:r>
            <a:r>
              <a:rPr lang="en-US" sz="3000" b="0" dirty="0">
                <a:ea typeface="Osaka" pitchFamily="-123" charset="-128"/>
                <a:cs typeface="Osaka" pitchFamily="-123" charset="-128"/>
              </a:rPr>
              <a:t>Groups of minerals that are mined so metal or metals can be removed</a:t>
            </a:r>
          </a:p>
          <a:p>
            <a:pPr marL="457200" indent="-457200">
              <a:spcBef>
                <a:spcPct val="50000"/>
              </a:spcBef>
              <a:buFont typeface="Times" pitchFamily="-123" charset="0"/>
              <a:buChar char="•"/>
            </a:pPr>
            <a:r>
              <a:rPr lang="en-US" sz="3000" b="1" dirty="0">
                <a:ea typeface="Osaka" pitchFamily="-123" charset="-128"/>
                <a:cs typeface="Osaka" pitchFamily="-123" charset="-128"/>
              </a:rPr>
              <a:t>Nonmetallic minerals: </a:t>
            </a:r>
            <a:r>
              <a:rPr lang="en-US" sz="3000" b="0" dirty="0">
                <a:ea typeface="Osaka" pitchFamily="-123" charset="-128"/>
                <a:cs typeface="Osaka" pitchFamily="-123" charset="-128"/>
              </a:rPr>
              <a:t>Minerals, including gemstones, that as a whole have valuable properties</a:t>
            </a:r>
          </a:p>
          <a:p>
            <a:pPr marL="457200" indent="-457200">
              <a:spcBef>
                <a:spcPct val="50000"/>
              </a:spcBef>
              <a:buFont typeface="Times" pitchFamily="-123" charset="0"/>
              <a:buChar char="•"/>
            </a:pPr>
            <a:r>
              <a:rPr lang="en-US" sz="3000" b="1" dirty="0">
                <a:ea typeface="Osaka" pitchFamily="-123" charset="-128"/>
                <a:cs typeface="Osaka" pitchFamily="-123" charset="-128"/>
              </a:rPr>
              <a:t>Fuels: </a:t>
            </a:r>
            <a:r>
              <a:rPr lang="en-US" sz="3000" b="0" dirty="0">
                <a:ea typeface="Osaka" pitchFamily="-123" charset="-128"/>
                <a:cs typeface="Osaka" pitchFamily="-123" charset="-128"/>
              </a:rPr>
              <a:t>Minerals that can be used to generate energy</a:t>
            </a:r>
          </a:p>
        </p:txBody>
      </p:sp>
      <p:sp>
        <p:nvSpPr>
          <p:cNvPr id="26848" name="Rectangle 224"/>
          <p:cNvSpPr>
            <a:spLocks noChangeArrowheads="1"/>
          </p:cNvSpPr>
          <p:nvPr/>
        </p:nvSpPr>
        <p:spPr bwMode="auto">
          <a:xfrm>
            <a:off x="609600" y="5791200"/>
            <a:ext cx="3352800" cy="83820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80000"/>
              </a:lnSpc>
              <a:spcBef>
                <a:spcPct val="20000"/>
              </a:spcBef>
              <a:buFont typeface="Times" pitchFamily="-123" charset="0"/>
              <a:buNone/>
            </a:pPr>
            <a:r>
              <a:rPr lang="en-US" sz="1400" b="0" dirty="0">
                <a:solidFill>
                  <a:srgbClr val="008040"/>
                </a:solidFill>
                <a:latin typeface="Arial Bold" pitchFamily="-123" charset="0"/>
                <a:ea typeface="MS Pゴシック" pitchFamily="-92" charset="-128"/>
                <a:cs typeface="MS Pゴシック" pitchFamily="-92" charset="-128"/>
              </a:rPr>
              <a:t>Did You Know?</a:t>
            </a:r>
            <a:r>
              <a:rPr lang="en-US" sz="1400" b="0" i="1" dirty="0">
                <a:latin typeface="Myriad Pro" pitchFamily="-123" charset="0"/>
                <a:ea typeface="MS Pゴシック" pitchFamily="-92" charset="-128"/>
                <a:cs typeface="MS Pゴシック" pitchFamily="-92" charset="-128"/>
              </a:rPr>
              <a:t> </a:t>
            </a:r>
            <a:r>
              <a:rPr lang="en-US" sz="1400" b="0" i="1" dirty="0"/>
              <a:t>About 100 minerals are considered gemstones, including diamond, topaz, and jade.</a:t>
            </a:r>
            <a:endParaRPr lang="en-US" sz="1600" b="0" dirty="0"/>
          </a:p>
          <a:p>
            <a:pPr eaLnBrk="1" hangingPunct="1">
              <a:lnSpc>
                <a:spcPct val="80000"/>
              </a:lnSpc>
              <a:spcBef>
                <a:spcPct val="20000"/>
              </a:spcBef>
              <a:buFont typeface="Times" pitchFamily="-123" charset="0"/>
              <a:buNone/>
            </a:pPr>
            <a:endParaRPr lang="en-US" sz="2000" b="0" dirty="0">
              <a:ea typeface="MS Pゴシック" pitchFamily="-92" charset="-128"/>
              <a:cs typeface="MS Pゴシック" pitchFamily="-92" charset="-128"/>
            </a:endParaRPr>
          </a:p>
        </p:txBody>
      </p:sp>
      <p:pic>
        <p:nvPicPr>
          <p:cNvPr id="26855" name="Picture 231" descr="Tslide 11 EIA_coal_train"/>
          <p:cNvPicPr>
            <a:picLocks noChangeAspect="1" noChangeArrowheads="1"/>
          </p:cNvPicPr>
          <p:nvPr/>
        </p:nvPicPr>
        <p:blipFill>
          <a:blip r:embed="rId3"/>
          <a:srcRect/>
          <a:stretch>
            <a:fillRect/>
          </a:stretch>
        </p:blipFill>
        <p:spPr bwMode="auto">
          <a:xfrm>
            <a:off x="6462932" y="4655967"/>
            <a:ext cx="2300068" cy="2076450"/>
          </a:xfrm>
          <a:prstGeom prst="rect">
            <a:avLst/>
          </a:prstGeom>
          <a:noFill/>
        </p:spPr>
      </p:pic>
    </p:spTree>
    <p:extLst>
      <p:ext uri="{BB962C8B-B14F-4D97-AF65-F5344CB8AC3E}">
        <p14:creationId xmlns:p14="http://schemas.microsoft.com/office/powerpoint/2010/main" val="3912730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51793"/>
            <a:ext cx="9144000" cy="6306207"/>
          </a:xfrm>
          <a:prstGeom prst="rect">
            <a:avLst/>
          </a:prstGeom>
        </p:spPr>
      </p:pic>
      <p:sp>
        <p:nvSpPr>
          <p:cNvPr id="3" name="Title 2"/>
          <p:cNvSpPr>
            <a:spLocks noGrp="1"/>
          </p:cNvSpPr>
          <p:nvPr>
            <p:ph type="ctrTitle"/>
          </p:nvPr>
        </p:nvSpPr>
        <p:spPr/>
        <p:txBody>
          <a:bodyPr/>
          <a:lstStyle/>
          <a:p>
            <a:r>
              <a:rPr lang="en-US" b="1" dirty="0" smtClean="0"/>
              <a:t>Gold Ore</a:t>
            </a:r>
            <a:endParaRPr lang="en-US" b="1"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9771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43" name="Picture 15"/>
          <p:cNvPicPr>
            <a:picLocks noChangeAspect="1" noChangeArrowheads="1"/>
          </p:cNvPicPr>
          <p:nvPr/>
        </p:nvPicPr>
        <p:blipFill>
          <a:blip r:embed="rId3"/>
          <a:srcRect/>
          <a:stretch>
            <a:fillRect/>
          </a:stretch>
        </p:blipFill>
        <p:spPr bwMode="auto">
          <a:xfrm>
            <a:off x="0" y="1766017"/>
            <a:ext cx="9058346" cy="5091983"/>
          </a:xfrm>
          <a:prstGeom prst="rect">
            <a:avLst/>
          </a:prstGeom>
          <a:noFill/>
          <a:ln w="9525">
            <a:noFill/>
            <a:miter lim="800000"/>
            <a:headEnd/>
            <a:tailEnd/>
          </a:ln>
          <a:effectLst/>
        </p:spPr>
      </p:pic>
      <p:sp>
        <p:nvSpPr>
          <p:cNvPr id="99331" name="Rectangle 3"/>
          <p:cNvSpPr>
            <a:spLocks noGrp="1" noChangeArrowheads="1"/>
          </p:cNvSpPr>
          <p:nvPr>
            <p:ph type="title" idx="4294967295"/>
          </p:nvPr>
        </p:nvSpPr>
        <p:spPr/>
        <p:txBody>
          <a:bodyPr/>
          <a:lstStyle/>
          <a:p>
            <a:r>
              <a:rPr lang="en-US" b="1" dirty="0">
                <a:latin typeface="Arial" pitchFamily="-123" charset="0"/>
              </a:rPr>
              <a:t>Process of Mining and Mineral Use</a:t>
            </a:r>
            <a:endParaRPr lang="en-US" b="1" dirty="0"/>
          </a:p>
        </p:txBody>
      </p:sp>
      <p:sp>
        <p:nvSpPr>
          <p:cNvPr id="99332" name="Rectangle 4"/>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99334" name="Text Box 6"/>
          <p:cNvSpPr txBox="1">
            <a:spLocks noChangeArrowheads="1"/>
          </p:cNvSpPr>
          <p:nvPr/>
        </p:nvSpPr>
        <p:spPr bwMode="auto">
          <a:xfrm>
            <a:off x="219146" y="1235075"/>
            <a:ext cx="8839200" cy="822325"/>
          </a:xfrm>
          <a:prstGeom prst="rect">
            <a:avLst/>
          </a:prstGeom>
          <a:noFill/>
          <a:ln w="9525">
            <a:noFill/>
            <a:miter lim="800000"/>
            <a:headEnd/>
            <a:tailEnd/>
          </a:ln>
        </p:spPr>
        <p:txBody>
          <a:bodyPr>
            <a:prstTxWarp prst="textNoShape">
              <a:avLst/>
            </a:prstTxWarp>
            <a:spAutoFit/>
          </a:bodyPr>
          <a:lstStyle/>
          <a:p>
            <a:pPr>
              <a:spcBef>
                <a:spcPct val="50000"/>
              </a:spcBef>
              <a:buFont typeface="Times" pitchFamily="-123" charset="0"/>
              <a:buNone/>
            </a:pPr>
            <a:r>
              <a:rPr lang="en-US" sz="2400" b="0" dirty="0">
                <a:ea typeface="Osaka" pitchFamily="-123" charset="-128"/>
                <a:cs typeface="Osaka" pitchFamily="-123" charset="-128"/>
              </a:rPr>
              <a:t>From initial exploration to disposal, mining and mineral use involve many steps.</a:t>
            </a:r>
          </a:p>
        </p:txBody>
      </p:sp>
    </p:spTree>
    <p:extLst>
      <p:ext uri="{BB962C8B-B14F-4D97-AF65-F5344CB8AC3E}">
        <p14:creationId xmlns:p14="http://schemas.microsoft.com/office/powerpoint/2010/main" val="28916504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title" idx="4294967295"/>
          </p:nvPr>
        </p:nvSpPr>
        <p:spPr/>
        <p:txBody>
          <a:bodyPr/>
          <a:lstStyle/>
          <a:p>
            <a:r>
              <a:rPr lang="en-US" b="1">
                <a:latin typeface="Arial" pitchFamily="-123" charset="0"/>
              </a:rPr>
              <a:t>Mining Methods</a:t>
            </a:r>
            <a:endParaRPr lang="en-US" b="1"/>
          </a:p>
        </p:txBody>
      </p:sp>
      <p:sp>
        <p:nvSpPr>
          <p:cNvPr id="101380" name="Rectangle 4"/>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101382" name="Text Box 6"/>
          <p:cNvSpPr txBox="1">
            <a:spLocks noChangeArrowheads="1"/>
          </p:cNvSpPr>
          <p:nvPr/>
        </p:nvSpPr>
        <p:spPr bwMode="auto">
          <a:xfrm>
            <a:off x="1" y="1208186"/>
            <a:ext cx="9372599" cy="5170646"/>
          </a:xfrm>
          <a:prstGeom prst="rect">
            <a:avLst/>
          </a:prstGeom>
          <a:noFill/>
          <a:ln w="9525">
            <a:noFill/>
            <a:miter lim="800000"/>
            <a:headEnd/>
            <a:tailEnd/>
          </a:ln>
        </p:spPr>
        <p:txBody>
          <a:bodyPr wrap="square">
            <a:prstTxWarp prst="textNoShape">
              <a:avLst/>
            </a:prstTxWarp>
            <a:spAutoFit/>
          </a:bodyPr>
          <a:lstStyle/>
          <a:p>
            <a:pPr marL="457200" indent="-271463">
              <a:spcBef>
                <a:spcPct val="50000"/>
              </a:spcBef>
              <a:buFont typeface="Times" pitchFamily="-123" charset="0"/>
              <a:buChar char="•"/>
            </a:pPr>
            <a:r>
              <a:rPr lang="en-US" sz="3000" b="0" i="1" dirty="0">
                <a:ea typeface="Osaka" pitchFamily="-123" charset="-128"/>
                <a:cs typeface="Osaka" pitchFamily="-123" charset="-128"/>
              </a:rPr>
              <a:t>Strip </a:t>
            </a:r>
            <a:r>
              <a:rPr lang="en-US" sz="3000" b="0" i="1" dirty="0" smtClean="0">
                <a:ea typeface="Osaka" pitchFamily="-123" charset="-128"/>
                <a:cs typeface="Osaka" pitchFamily="-123" charset="-128"/>
              </a:rPr>
              <a:t>mining (remove layer of rock and soil)</a:t>
            </a:r>
            <a:endParaRPr lang="en-US" sz="3000" b="0" i="1" dirty="0">
              <a:ea typeface="Osaka" pitchFamily="-123" charset="-128"/>
              <a:cs typeface="Osaka" pitchFamily="-123" charset="-128"/>
            </a:endParaRPr>
          </a:p>
          <a:p>
            <a:pPr marL="457200" indent="-271463">
              <a:spcBef>
                <a:spcPct val="50000"/>
              </a:spcBef>
              <a:buFont typeface="Times" pitchFamily="-123" charset="0"/>
              <a:buChar char="•"/>
            </a:pPr>
            <a:r>
              <a:rPr lang="en-US" sz="3000" b="0" i="1" dirty="0">
                <a:ea typeface="Osaka" pitchFamily="-123" charset="-128"/>
                <a:cs typeface="Osaka" pitchFamily="-123" charset="-128"/>
              </a:rPr>
              <a:t>Subsurface </a:t>
            </a:r>
            <a:r>
              <a:rPr lang="en-US" sz="3000" b="0" i="1" dirty="0" smtClean="0">
                <a:ea typeface="Osaka" pitchFamily="-123" charset="-128"/>
                <a:cs typeface="Osaka" pitchFamily="-123" charset="-128"/>
              </a:rPr>
              <a:t>mining (underground tunnels)</a:t>
            </a:r>
            <a:endParaRPr lang="en-US" sz="3000" b="0" i="1" dirty="0">
              <a:ea typeface="Osaka" pitchFamily="-123" charset="-128"/>
              <a:cs typeface="Osaka" pitchFamily="-123" charset="-128"/>
            </a:endParaRPr>
          </a:p>
          <a:p>
            <a:pPr marL="457200" indent="-271463">
              <a:spcBef>
                <a:spcPct val="50000"/>
              </a:spcBef>
              <a:buFont typeface="Times" pitchFamily="-123" charset="0"/>
              <a:buChar char="•"/>
            </a:pPr>
            <a:r>
              <a:rPr lang="en-US" sz="3000" b="0" i="1" dirty="0">
                <a:ea typeface="Osaka" pitchFamily="-123" charset="-128"/>
                <a:cs typeface="Osaka" pitchFamily="-123" charset="-128"/>
              </a:rPr>
              <a:t>Open pit mining</a:t>
            </a:r>
          </a:p>
          <a:p>
            <a:pPr marL="457200" indent="-271463">
              <a:spcBef>
                <a:spcPct val="50000"/>
              </a:spcBef>
              <a:buFont typeface="Times" pitchFamily="-123" charset="0"/>
              <a:buChar char="•"/>
            </a:pPr>
            <a:r>
              <a:rPr lang="en-US" sz="3000" b="0" i="1" dirty="0">
                <a:ea typeface="Osaka" pitchFamily="-123" charset="-128"/>
                <a:cs typeface="Osaka" pitchFamily="-123" charset="-128"/>
              </a:rPr>
              <a:t>Mountaintop removal</a:t>
            </a:r>
          </a:p>
          <a:p>
            <a:pPr marL="457200" indent="-271463">
              <a:spcBef>
                <a:spcPct val="50000"/>
              </a:spcBef>
              <a:buFont typeface="Times" pitchFamily="-123" charset="0"/>
              <a:buChar char="•"/>
            </a:pPr>
            <a:r>
              <a:rPr lang="en-US" sz="3000" b="0" i="1" dirty="0">
                <a:ea typeface="Osaka" pitchFamily="-123" charset="-128"/>
                <a:cs typeface="Osaka" pitchFamily="-123" charset="-128"/>
              </a:rPr>
              <a:t>Solution mining</a:t>
            </a:r>
          </a:p>
          <a:p>
            <a:pPr marL="457200" indent="-271463">
              <a:spcBef>
                <a:spcPct val="50000"/>
              </a:spcBef>
              <a:buFont typeface="Times" pitchFamily="-123" charset="0"/>
              <a:buChar char="•"/>
            </a:pPr>
            <a:r>
              <a:rPr lang="en-US" sz="3000" b="0" dirty="0">
                <a:ea typeface="Osaka" pitchFamily="-123" charset="-128"/>
                <a:cs typeface="Osaka" pitchFamily="-123" charset="-128"/>
              </a:rPr>
              <a:t>Placer </a:t>
            </a:r>
            <a:r>
              <a:rPr lang="en-US" sz="3000" b="0" dirty="0" smtClean="0">
                <a:ea typeface="Osaka" pitchFamily="-123" charset="-128"/>
                <a:cs typeface="Osaka" pitchFamily="-123" charset="-128"/>
              </a:rPr>
              <a:t>mining (sift through material in </a:t>
            </a:r>
            <a:r>
              <a:rPr lang="en-US" sz="3000" b="0" dirty="0" err="1" smtClean="0">
                <a:ea typeface="Osaka" pitchFamily="-123" charset="-128"/>
                <a:cs typeface="Osaka" pitchFamily="-123" charset="-128"/>
              </a:rPr>
              <a:t>riverbied</a:t>
            </a:r>
            <a:r>
              <a:rPr lang="en-US" sz="3000" b="0" dirty="0" smtClean="0">
                <a:ea typeface="Osaka" pitchFamily="-123" charset="-128"/>
                <a:cs typeface="Osaka" pitchFamily="-123" charset="-128"/>
              </a:rPr>
              <a:t> deposits)</a:t>
            </a:r>
            <a:endParaRPr lang="en-US" sz="3000" b="0" dirty="0">
              <a:ea typeface="Osaka" pitchFamily="-123" charset="-128"/>
              <a:cs typeface="Osaka" pitchFamily="-123" charset="-128"/>
            </a:endParaRPr>
          </a:p>
          <a:p>
            <a:pPr marL="457200" indent="-271463">
              <a:spcBef>
                <a:spcPct val="50000"/>
              </a:spcBef>
              <a:buFont typeface="Times" pitchFamily="-123" charset="0"/>
              <a:buChar char="•"/>
            </a:pPr>
            <a:r>
              <a:rPr lang="en-US" sz="3000" b="0" dirty="0">
                <a:ea typeface="Osaka" pitchFamily="-123" charset="-128"/>
                <a:cs typeface="Osaka" pitchFamily="-123" charset="-128"/>
              </a:rPr>
              <a:t>Undersea </a:t>
            </a:r>
            <a:r>
              <a:rPr lang="en-US" sz="3000" b="0" dirty="0" smtClean="0">
                <a:ea typeface="Osaka" pitchFamily="-123" charset="-128"/>
                <a:cs typeface="Osaka" pitchFamily="-123" charset="-128"/>
              </a:rPr>
              <a:t>mining </a:t>
            </a:r>
            <a:endParaRPr lang="en-US" sz="3000" b="0" dirty="0">
              <a:ea typeface="Osaka" pitchFamily="-123" charset="-128"/>
              <a:cs typeface="Osaka" pitchFamily="-123" charset="-128"/>
            </a:endParaRPr>
          </a:p>
        </p:txBody>
      </p:sp>
    </p:spTree>
    <p:extLst>
      <p:ext uri="{BB962C8B-B14F-4D97-AF65-F5344CB8AC3E}">
        <p14:creationId xmlns:p14="http://schemas.microsoft.com/office/powerpoint/2010/main" val="718259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224</TotalTime>
  <Words>1083</Words>
  <Application>Microsoft Macintosh PowerPoint</Application>
  <PresentationFormat>On-screen Show (4:3)</PresentationFormat>
  <Paragraphs>136</Paragraphs>
  <Slides>32</Slides>
  <Notes>12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Perception</vt:lpstr>
      <vt:lpstr>Custom Design</vt:lpstr>
      <vt:lpstr>Environmental Science Catalyst 4/15/14</vt:lpstr>
      <vt:lpstr>Environmental Science Agenda 4/15/14</vt:lpstr>
      <vt:lpstr>Objective(s)</vt:lpstr>
      <vt:lpstr>How do you think we extract minerals from the Earth?</vt:lpstr>
      <vt:lpstr>Lesson 13.2  Mining</vt:lpstr>
      <vt:lpstr>What Is Mined?</vt:lpstr>
      <vt:lpstr>Gold Ore</vt:lpstr>
      <vt:lpstr>Process of Mining and Mineral Use</vt:lpstr>
      <vt:lpstr>Mining Methods</vt:lpstr>
      <vt:lpstr>Strip Mining</vt:lpstr>
      <vt:lpstr>Subsurface Mining</vt:lpstr>
      <vt:lpstr>Open Pit Mining</vt:lpstr>
      <vt:lpstr>Open Pit Mining</vt:lpstr>
      <vt:lpstr>Mountaintop Removal</vt:lpstr>
      <vt:lpstr>PowerPoint Presentation</vt:lpstr>
      <vt:lpstr>Solution Mining</vt:lpstr>
      <vt:lpstr>Solution Mining</vt:lpstr>
      <vt:lpstr>Placer and Undersea Mining</vt:lpstr>
      <vt:lpstr>During Classwork Time</vt:lpstr>
      <vt:lpstr>Partner Check</vt:lpstr>
      <vt:lpstr>Processing Ore</vt:lpstr>
      <vt:lpstr>Mining for Gold</vt:lpstr>
      <vt:lpstr>Steel Making</vt:lpstr>
      <vt:lpstr>Lesson 13.3 Mining Impacts and Regulation</vt:lpstr>
      <vt:lpstr>Environmental Impacts of Mining</vt:lpstr>
      <vt:lpstr>Social Impacts of Mining</vt:lpstr>
      <vt:lpstr>General Mining Law of 1872</vt:lpstr>
      <vt:lpstr>Additional Mining Regulations</vt:lpstr>
      <vt:lpstr>Mine Safety</vt:lpstr>
      <vt:lpstr>Responsible Mineral Use</vt:lpstr>
      <vt:lpstr>Enviro-Blogging!</vt:lpstr>
      <vt:lpstr>Closing Discussion</vt:lpstr>
    </vt:vector>
  </TitlesOfParts>
  <Company>Elizabeth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think we extract minerals from the Earth?</dc:title>
  <dc:creator>Bruce Gutierrez</dc:creator>
  <cp:lastModifiedBy>Bruce Gutierrez</cp:lastModifiedBy>
  <cp:revision>35</cp:revision>
  <dcterms:created xsi:type="dcterms:W3CDTF">2013-03-25T05:00:14Z</dcterms:created>
  <dcterms:modified xsi:type="dcterms:W3CDTF">2014-04-15T05:16:50Z</dcterms:modified>
</cp:coreProperties>
</file>