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96" r:id="rId12"/>
    <p:sldId id="297" r:id="rId13"/>
    <p:sldId id="298" r:id="rId14"/>
    <p:sldId id="299" r:id="rId15"/>
    <p:sldId id="265" r:id="rId16"/>
    <p:sldId id="266" r:id="rId17"/>
    <p:sldId id="267" r:id="rId18"/>
    <p:sldId id="268" r:id="rId19"/>
    <p:sldId id="275" r:id="rId20"/>
    <p:sldId id="274" r:id="rId21"/>
    <p:sldId id="276" r:id="rId22"/>
    <p:sldId id="277" r:id="rId23"/>
    <p:sldId id="278" r:id="rId24"/>
    <p:sldId id="280" r:id="rId25"/>
    <p:sldId id="282" r:id="rId26"/>
    <p:sldId id="271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550" y="1117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0" y="1395512"/>
            <a:ext cx="8805754" cy="546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FC5FE2E-A18A-E843-9AA8-9413AF67209E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CC5788D-B495-A746-AE0C-BB382E281A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socrativ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Friday, 10/19/12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7550" y="1257300"/>
            <a:ext cx="8966450" cy="5600699"/>
          </a:xfrm>
        </p:spPr>
        <p:txBody>
          <a:bodyPr/>
          <a:lstStyle/>
          <a:p>
            <a:pPr marL="560070" indent="-514350">
              <a:buAutoNum type="arabicPeriod"/>
            </a:pPr>
            <a:r>
              <a:rPr lang="en-US" dirty="0" smtClean="0"/>
              <a:t>A. How can you distinguish between a physical and chemical change?	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B. Is painting a wall a chemical or physical     change?</a:t>
            </a:r>
          </a:p>
          <a:p>
            <a:pPr marL="45720" indent="0">
              <a:buNone/>
            </a:pPr>
            <a:r>
              <a:rPr lang="en-US" dirty="0" smtClean="0"/>
              <a:t>2. *Honors: List one example of a homogenous mixture in the room right now and one example of a </a:t>
            </a:r>
            <a:r>
              <a:rPr lang="en-US" dirty="0" err="1" smtClean="0"/>
              <a:t>heterogenous</a:t>
            </a:r>
            <a:r>
              <a:rPr lang="en-US" dirty="0" smtClean="0"/>
              <a:t> mixture. How can you tell the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8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Mixtures: Distillation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differences in boiling points to separate out different substances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830166"/>
            <a:ext cx="3327400" cy="43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Separation of Mixtures: Filtering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2" y="1270000"/>
            <a:ext cx="3970624" cy="523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47" y="1422400"/>
            <a:ext cx="4433241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Separation Of Mixtures: Hand Sorting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9986"/>
            <a:ext cx="7391400" cy="49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0" y="908851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*Honors: Separation of Mixtures - Chromatography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11" b="13111"/>
          <a:stretch>
            <a:fillRect/>
          </a:stretch>
        </p:blipFill>
        <p:spPr>
          <a:xfrm>
            <a:off x="400946" y="3162301"/>
            <a:ext cx="4544989" cy="2819400"/>
          </a:xfrm>
        </p:spPr>
      </p:pic>
      <p:sp>
        <p:nvSpPr>
          <p:cNvPr id="5" name="TextBox 4"/>
          <p:cNvSpPr txBox="1"/>
          <p:nvPr/>
        </p:nvSpPr>
        <p:spPr>
          <a:xfrm>
            <a:off x="5105400" y="14859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Mixtures are separated by different properties such as polarity and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3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0" y="40487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*Honors: Separation of Mixtures: Chromatography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00" y="2286000"/>
            <a:ext cx="23749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00" y="2057400"/>
            <a:ext cx="534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centripetal acceleration causes denser substances to separate towards the bottom. Less dense objects will tend to stay on the top.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This is commonly used for blood tests.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096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If it CANNOT be physically separated by the methods mentioned above, then it is a </a:t>
            </a:r>
            <a:r>
              <a:rPr lang="en-US" b="1" dirty="0"/>
              <a:t>pure substance</a:t>
            </a:r>
            <a:r>
              <a:rPr lang="en-US" b="1" i="1" dirty="0"/>
              <a:t>.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i="1" dirty="0"/>
              <a:t>pure substance</a:t>
            </a:r>
            <a:r>
              <a:rPr lang="en-US" dirty="0"/>
              <a:t> is a substance that is made up of only one component. Every sample of a given pure substance has the same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8600"/>
                </a:solidFill>
              </a:rPr>
              <a:t>same characteristics</a:t>
            </a:r>
            <a:r>
              <a:rPr lang="en-US" dirty="0" smtClean="0"/>
              <a:t>. </a:t>
            </a:r>
            <a:r>
              <a:rPr lang="en-US" dirty="0"/>
              <a:t>There are two types of pure substances:</a:t>
            </a:r>
          </a:p>
          <a:p>
            <a:pPr lvl="0"/>
            <a:r>
              <a:rPr lang="en-US" i="1" dirty="0" smtClean="0"/>
              <a:t>Compounds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8600"/>
                </a:solidFill>
              </a:rPr>
              <a:t>A substance made up of two or more atoms that are chemically bonded. Can be broken down chemically into elements.</a:t>
            </a:r>
          </a:p>
          <a:p>
            <a:pPr lvl="0"/>
            <a:r>
              <a:rPr lang="en-US" i="1" dirty="0" smtClean="0"/>
              <a:t>Elements:</a:t>
            </a:r>
          </a:p>
          <a:p>
            <a:pPr marL="45720" lvl="0" indent="0">
              <a:buNone/>
            </a:pPr>
            <a:r>
              <a:rPr lang="en-US" b="1" dirty="0" smtClean="0">
                <a:solidFill>
                  <a:srgbClr val="FF8600"/>
                </a:solidFill>
              </a:rPr>
              <a:t>Pure substance that cannot be broken down into simpler, stable substances.</a:t>
            </a:r>
            <a:endParaRPr lang="en-US" b="1" dirty="0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5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174" y="359853"/>
            <a:ext cx="3869151" cy="1129737"/>
          </a:xfrm>
        </p:spPr>
        <p:txBody>
          <a:bodyPr/>
          <a:lstStyle/>
          <a:p>
            <a:r>
              <a:rPr lang="en-US" sz="3200" dirty="0" smtClean="0"/>
              <a:t>Element	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85144" y="867798"/>
            <a:ext cx="3362062" cy="621792"/>
          </a:xfrm>
        </p:spPr>
        <p:txBody>
          <a:bodyPr/>
          <a:lstStyle/>
          <a:p>
            <a:r>
              <a:rPr lang="en-US" sz="3200" dirty="0" smtClean="0"/>
              <a:t>Compound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2198" y="2210867"/>
            <a:ext cx="4198362" cy="4125925"/>
          </a:xfrm>
        </p:spPr>
        <p:txBody>
          <a:bodyPr/>
          <a:lstStyle/>
          <a:p>
            <a:r>
              <a:rPr lang="en-US" dirty="0" smtClean="0"/>
              <a:t> Hydrogen = H</a:t>
            </a:r>
          </a:p>
          <a:p>
            <a:r>
              <a:rPr lang="en-US" dirty="0"/>
              <a:t> </a:t>
            </a:r>
            <a:r>
              <a:rPr lang="en-US" dirty="0" smtClean="0"/>
              <a:t>Oxygen = O</a:t>
            </a:r>
          </a:p>
          <a:p>
            <a:r>
              <a:rPr lang="en-US" dirty="0"/>
              <a:t> </a:t>
            </a:r>
            <a:r>
              <a:rPr lang="en-US" dirty="0" smtClean="0"/>
              <a:t>Lithium = Li</a:t>
            </a:r>
          </a:p>
          <a:p>
            <a:r>
              <a:rPr lang="en-US" dirty="0"/>
              <a:t> </a:t>
            </a:r>
            <a:r>
              <a:rPr lang="en-US" dirty="0" smtClean="0"/>
              <a:t>Molybdenum = Mo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81726" y="1973559"/>
            <a:ext cx="4360674" cy="4125925"/>
          </a:xfrm>
        </p:spPr>
        <p:txBody>
          <a:bodyPr/>
          <a:lstStyle/>
          <a:p>
            <a:r>
              <a:rPr lang="en-US" dirty="0" smtClean="0"/>
              <a:t> Water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r>
              <a:rPr lang="en-US" dirty="0"/>
              <a:t> </a:t>
            </a:r>
            <a:r>
              <a:rPr lang="en-US" dirty="0" smtClean="0"/>
              <a:t>Lithium Oxide (Li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1" y="5095970"/>
            <a:ext cx="4892131" cy="10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89000"/>
            <a:ext cx="32131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698500"/>
            <a:ext cx="2692400" cy="300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0" y="355600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2900"/>
            <a:ext cx="2111409" cy="1852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224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NOT CONFUSE HOMOGENOUS MIXTURES WITH PURE SUBSTANCES!</a:t>
            </a:r>
          </a:p>
          <a:p>
            <a:endParaRPr lang="en-US" sz="2400" dirty="0"/>
          </a:p>
          <a:p>
            <a:r>
              <a:rPr lang="en-US" sz="2400" dirty="0" smtClean="0"/>
              <a:t>Homogenous mixtures can be simply separated using  </a:t>
            </a:r>
            <a:r>
              <a:rPr lang="en-US" sz="2400" b="1" i="1" dirty="0" smtClean="0">
                <a:solidFill>
                  <a:srgbClr val="FF8600"/>
                </a:solidFill>
              </a:rPr>
              <a:t>physical methods </a:t>
            </a:r>
            <a:r>
              <a:rPr lang="en-US" sz="2400" dirty="0" smtClean="0"/>
              <a:t>(filtering, hand sorting, magnets, etc.) </a:t>
            </a:r>
          </a:p>
          <a:p>
            <a:endParaRPr lang="en-US" sz="2400" dirty="0"/>
          </a:p>
          <a:p>
            <a:r>
              <a:rPr lang="en-US" sz="2400" dirty="0" smtClean="0"/>
              <a:t>Pure substances can only be separated using </a:t>
            </a:r>
            <a:r>
              <a:rPr lang="en-US" sz="2400" b="1" i="1" dirty="0" smtClean="0">
                <a:solidFill>
                  <a:srgbClr val="FF8600"/>
                </a:solidFill>
              </a:rPr>
              <a:t>chemical </a:t>
            </a:r>
            <a:r>
              <a:rPr lang="en-US" sz="2400" b="1" dirty="0" smtClean="0">
                <a:solidFill>
                  <a:srgbClr val="FF8600"/>
                </a:solidFill>
              </a:rPr>
              <a:t>methods</a:t>
            </a:r>
            <a:r>
              <a:rPr lang="en-US" sz="2400" dirty="0" smtClean="0"/>
              <a:t>. (electrolysis, chemical reactions, etc.)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37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7000"/>
            <a:ext cx="8851900" cy="63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0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Friday 10/19/12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6" y="1359321"/>
            <a:ext cx="8983304" cy="5692732"/>
          </a:xfrm>
        </p:spPr>
        <p:txBody>
          <a:bodyPr/>
          <a:lstStyle/>
          <a:p>
            <a:r>
              <a:rPr lang="en-US" dirty="0" smtClean="0"/>
              <a:t>Catalyst (5 minutes)</a:t>
            </a:r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HW: Page 60, #35 - #51. (On sheet of paper)</a:t>
            </a:r>
          </a:p>
          <a:p>
            <a:pPr lvl="1"/>
            <a:r>
              <a:rPr lang="en-US" dirty="0" smtClean="0"/>
              <a:t>Have packet ready to go once you sit down</a:t>
            </a:r>
          </a:p>
          <a:p>
            <a:r>
              <a:rPr lang="en-US" dirty="0" smtClean="0"/>
              <a:t>Types of Mixtures Lesson (10 minutes)</a:t>
            </a:r>
          </a:p>
          <a:p>
            <a:r>
              <a:rPr lang="en-US" dirty="0" smtClean="0"/>
              <a:t>Class Practice (25 minutes)</a:t>
            </a:r>
          </a:p>
          <a:p>
            <a:r>
              <a:rPr lang="en-US" dirty="0" smtClean="0"/>
              <a:t>Exit Quiz (5 minutes)</a:t>
            </a:r>
          </a:p>
          <a:p>
            <a:r>
              <a:rPr lang="en-US" dirty="0" smtClean="0"/>
              <a:t>Periodic Table Introduction (Honors*)</a:t>
            </a:r>
          </a:p>
        </p:txBody>
      </p:sp>
    </p:spTree>
    <p:extLst>
      <p:ext uri="{BB962C8B-B14F-4D97-AF65-F5344CB8AC3E}">
        <p14:creationId xmlns:p14="http://schemas.microsoft.com/office/powerpoint/2010/main" val="152301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the following substances as either a homogenous mixture, </a:t>
            </a:r>
            <a:r>
              <a:rPr lang="en-US" dirty="0" err="1" smtClean="0"/>
              <a:t>heterogenous</a:t>
            </a:r>
            <a:r>
              <a:rPr lang="en-US" dirty="0" smtClean="0"/>
              <a:t> mixture, or pure substance (element or compound)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1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Pudding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54" b="2354"/>
          <a:stretch>
            <a:fillRect/>
          </a:stretch>
        </p:blipFill>
        <p:spPr>
          <a:xfrm>
            <a:off x="1428796" y="2171700"/>
            <a:ext cx="7554507" cy="4686299"/>
          </a:xfrm>
        </p:spPr>
      </p:pic>
    </p:spTree>
    <p:extLst>
      <p:ext uri="{BB962C8B-B14F-4D97-AF65-F5344CB8AC3E}">
        <p14:creationId xmlns:p14="http://schemas.microsoft.com/office/powerpoint/2010/main" val="46763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 of Gold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83" b="6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74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Iced Tea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5494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91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Nitrogen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282700"/>
            <a:ext cx="5156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1" y="1342682"/>
            <a:ext cx="5687084" cy="46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3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78" y="358163"/>
            <a:ext cx="7584452" cy="1005679"/>
          </a:xfrm>
        </p:spPr>
        <p:txBody>
          <a:bodyPr/>
          <a:lstStyle/>
          <a:p>
            <a:r>
              <a:rPr lang="en-US" dirty="0" smtClean="0"/>
              <a:t>During Classwork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842"/>
            <a:ext cx="9144000" cy="5613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Stay focused on the assignments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Do the questions INDEPENDENTLY (on your own).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Ask THREE before you ask ME.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You may put earphones on and listen to music quietly as you do your work.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You must finish a certain number of questions</a:t>
            </a:r>
            <a:r>
              <a:rPr lang="en-US" sz="3200" dirty="0" smtClean="0"/>
              <a:t> (depends on the person) by the end of the period.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DO NOT FORGET YOUR STAMPS! You cannot get them once you leave the class.</a:t>
            </a:r>
          </a:p>
          <a:p>
            <a:pPr marL="514350" indent="-514350">
              <a:buAutoNum type="arabicPeriod"/>
            </a:pP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2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http://m.socrative.com</a:t>
            </a:r>
            <a:endParaRPr lang="en-US" dirty="0" smtClean="0"/>
          </a:p>
          <a:p>
            <a:r>
              <a:rPr lang="en-US" dirty="0" smtClean="0"/>
              <a:t>Join room 66355</a:t>
            </a:r>
          </a:p>
          <a:p>
            <a:r>
              <a:rPr lang="en-US" dirty="0" smtClean="0"/>
              <a:t>Make sure to type in your name when asked. </a:t>
            </a:r>
          </a:p>
          <a:p>
            <a:r>
              <a:rPr lang="en-US" dirty="0" smtClean="0"/>
              <a:t>Answer the questions INDEPENDENTLY and QUIETLY. (Otherwise it is a zero.)</a:t>
            </a:r>
            <a:endParaRPr lang="en-US" dirty="0"/>
          </a:p>
          <a:p>
            <a:r>
              <a:rPr lang="en-US" dirty="0" smtClean="0"/>
              <a:t>HW: Page 60, #35 - #51. </a:t>
            </a:r>
            <a:r>
              <a:rPr lang="en-US" b="1" dirty="0" smtClean="0">
                <a:solidFill>
                  <a:srgbClr val="FF8600"/>
                </a:solidFill>
              </a:rPr>
              <a:t>Due Tuesday, October 23.</a:t>
            </a:r>
            <a:endParaRPr lang="en-US" b="1" dirty="0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5667"/>
            <a:ext cx="8229600" cy="1600200"/>
          </a:xfrm>
        </p:spPr>
        <p:txBody>
          <a:bodyPr/>
          <a:lstStyle/>
          <a:p>
            <a:r>
              <a:rPr lang="en-US" dirty="0" smtClean="0"/>
              <a:t>Class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57198" y="1180655"/>
            <a:ext cx="4677728" cy="545914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800" b="1" dirty="0" smtClean="0"/>
              <a:t>P3: 6pts</a:t>
            </a:r>
          </a:p>
          <a:p>
            <a:pPr marL="0" indent="0">
              <a:buNone/>
            </a:pPr>
            <a:r>
              <a:rPr lang="en-US" sz="9800" b="1" dirty="0" smtClean="0"/>
              <a:t>  </a:t>
            </a:r>
            <a:r>
              <a:rPr lang="en-US" sz="9800" i="1" dirty="0" smtClean="0"/>
              <a:t>(staying focused and on time)</a:t>
            </a:r>
            <a:endParaRPr lang="en-US" sz="3900" i="1" dirty="0" smtClean="0"/>
          </a:p>
          <a:p>
            <a:pPr marL="0" indent="0">
              <a:buNone/>
            </a:pPr>
            <a:r>
              <a:rPr lang="en-US" sz="9800" b="1" dirty="0" smtClean="0"/>
              <a:t>P4: 5pts </a:t>
            </a:r>
            <a:r>
              <a:rPr lang="en-US" sz="9800" i="1" dirty="0"/>
              <a:t>(staying </a:t>
            </a:r>
            <a:r>
              <a:rPr lang="en-US" sz="9800" i="1" dirty="0" smtClean="0"/>
              <a:t>focused)</a:t>
            </a:r>
            <a:r>
              <a:rPr lang="en-US" sz="9800" dirty="0" smtClean="0"/>
              <a:t> </a:t>
            </a:r>
          </a:p>
          <a:p>
            <a:pPr marL="0" indent="0">
              <a:buNone/>
            </a:pPr>
            <a:r>
              <a:rPr lang="en-US" sz="9800" b="1" i="1" dirty="0" smtClean="0"/>
              <a:t>P6: </a:t>
            </a:r>
            <a:r>
              <a:rPr lang="en-US" sz="9800" b="1" i="1" dirty="0"/>
              <a:t>7</a:t>
            </a:r>
            <a:r>
              <a:rPr lang="en-US" sz="9800" b="1" i="1" dirty="0" smtClean="0"/>
              <a:t>pts</a:t>
            </a:r>
            <a:r>
              <a:rPr lang="en-US" sz="9800" i="1" dirty="0" smtClean="0"/>
              <a:t>  (staying focused, on time, and leaving the room neat)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34533"/>
            <a:ext cx="4757198" cy="55067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9800" dirty="0" smtClean="0"/>
              <a:t>Your </a:t>
            </a:r>
            <a:r>
              <a:rPr lang="en-US" sz="9800" dirty="0"/>
              <a:t>class can earn class points if:</a:t>
            </a:r>
          </a:p>
          <a:p>
            <a:pPr marL="0" indent="0">
              <a:buNone/>
            </a:pPr>
            <a:r>
              <a:rPr lang="en-US" sz="9800" dirty="0"/>
              <a:t>	</a:t>
            </a:r>
            <a:r>
              <a:rPr lang="en-US" sz="9800" b="1" i="1" dirty="0" smtClean="0"/>
              <a:t>everyone</a:t>
            </a:r>
            <a:r>
              <a:rPr lang="en-US" sz="9800" b="1" dirty="0" smtClean="0"/>
              <a:t> </a:t>
            </a:r>
            <a:r>
              <a:rPr lang="en-US" sz="9800" dirty="0"/>
              <a:t>in class:</a:t>
            </a:r>
          </a:p>
          <a:p>
            <a:r>
              <a:rPr lang="en-US" sz="9800" dirty="0"/>
              <a:t>Comes to </a:t>
            </a:r>
            <a:r>
              <a:rPr lang="en-US" sz="9800" dirty="0" smtClean="0"/>
              <a:t>class quietly and </a:t>
            </a:r>
            <a:r>
              <a:rPr lang="en-US" sz="9800" dirty="0"/>
              <a:t>on </a:t>
            </a:r>
            <a:r>
              <a:rPr lang="en-US" sz="9800" dirty="0" smtClean="0"/>
              <a:t>time </a:t>
            </a:r>
            <a:endParaRPr lang="en-US" sz="9800" dirty="0"/>
          </a:p>
          <a:p>
            <a:r>
              <a:rPr lang="en-US" sz="9800" dirty="0"/>
              <a:t>Stays focused and on task during class</a:t>
            </a:r>
          </a:p>
          <a:p>
            <a:r>
              <a:rPr lang="en-US" sz="9800" dirty="0"/>
              <a:t>Leaves classroom neat and organized</a:t>
            </a:r>
          </a:p>
          <a:p>
            <a:r>
              <a:rPr lang="en-US" sz="9800" dirty="0"/>
              <a:t>Students are teaching other </a:t>
            </a:r>
            <a:r>
              <a:rPr lang="en-US" sz="9800" dirty="0" smtClean="0"/>
              <a:t>students</a:t>
            </a:r>
          </a:p>
          <a:p>
            <a:r>
              <a:rPr lang="en-US" sz="9800" dirty="0" smtClean="0"/>
              <a:t>Majority of class participates</a:t>
            </a:r>
          </a:p>
          <a:p>
            <a:r>
              <a:rPr lang="en-US" sz="9800" dirty="0" smtClean="0"/>
              <a:t>Follows all classroom expectations and procedures</a:t>
            </a:r>
          </a:p>
          <a:p>
            <a:r>
              <a:rPr lang="en-US" sz="9800" dirty="0" smtClean="0"/>
              <a:t>And more…</a:t>
            </a:r>
            <a:endParaRPr lang="en-US" sz="9800" b="1" dirty="0" smtClean="0"/>
          </a:p>
        </p:txBody>
      </p:sp>
    </p:spTree>
    <p:extLst>
      <p:ext uri="{BB962C8B-B14F-4D97-AF65-F5344CB8AC3E}">
        <p14:creationId xmlns:p14="http://schemas.microsoft.com/office/powerpoint/2010/main" val="209787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We will be able to:</a:t>
            </a:r>
          </a:p>
          <a:p>
            <a:r>
              <a:rPr lang="en-US" dirty="0" smtClean="0"/>
              <a:t>Classify a mixture as either a homogenous mixture, </a:t>
            </a:r>
            <a:r>
              <a:rPr lang="en-US" dirty="0" err="1" smtClean="0"/>
              <a:t>heterogenous</a:t>
            </a:r>
            <a:r>
              <a:rPr lang="en-US" dirty="0" smtClean="0"/>
              <a:t> mixture, or pure substance.</a:t>
            </a:r>
          </a:p>
          <a:p>
            <a:r>
              <a:rPr lang="en-US" dirty="0" smtClean="0"/>
              <a:t>Describe different methods of physical separation.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9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vs. 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types of matter: </a:t>
            </a:r>
            <a:r>
              <a:rPr lang="en-US" b="1" dirty="0" smtClean="0">
                <a:solidFill>
                  <a:srgbClr val="FF8600"/>
                </a:solidFill>
              </a:rPr>
              <a:t>mixtures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2"/>
                </a:solidFill>
              </a:rPr>
              <a:t>pure substances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0" y="-235806"/>
            <a:ext cx="7315200" cy="1154097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0" y="918291"/>
            <a:ext cx="8805754" cy="593970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If it can be physically separated by the following methods: 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filtering</a:t>
            </a:r>
            <a:endParaRPr lang="en-US" dirty="0"/>
          </a:p>
          <a:p>
            <a:pPr lvl="0"/>
            <a:r>
              <a:rPr lang="en-US" dirty="0" smtClean="0"/>
              <a:t> distillation</a:t>
            </a:r>
          </a:p>
          <a:p>
            <a:r>
              <a:rPr lang="en-US" dirty="0"/>
              <a:t> </a:t>
            </a:r>
            <a:r>
              <a:rPr lang="en-US" dirty="0" smtClean="0"/>
              <a:t>hand separation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Then </a:t>
            </a:r>
            <a:r>
              <a:rPr lang="en-US" dirty="0"/>
              <a:t>it is a </a:t>
            </a:r>
            <a:r>
              <a:rPr lang="en-US" b="1" dirty="0"/>
              <a:t>mixture</a:t>
            </a:r>
            <a:r>
              <a:rPr lang="en-US" dirty="0"/>
              <a:t>. A </a:t>
            </a:r>
            <a:r>
              <a:rPr lang="en-US" b="1" i="1" dirty="0"/>
              <a:t>mixture</a:t>
            </a:r>
            <a:r>
              <a:rPr lang="en-US" dirty="0"/>
              <a:t> is a blend of </a:t>
            </a:r>
            <a:r>
              <a:rPr lang="en-US" b="1" dirty="0" smtClean="0">
                <a:solidFill>
                  <a:srgbClr val="FF8600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/>
              <a:t>or more kinds of matter, each retaining its </a:t>
            </a:r>
            <a:r>
              <a:rPr lang="en-US" b="1" dirty="0" smtClean="0">
                <a:solidFill>
                  <a:srgbClr val="FF8600"/>
                </a:solidFill>
              </a:rPr>
              <a:t>identity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FF8600"/>
                </a:solidFill>
              </a:rPr>
              <a:t>properties</a:t>
            </a:r>
            <a:r>
              <a:rPr lang="en-US" dirty="0" smtClean="0"/>
              <a:t>. </a:t>
            </a:r>
            <a:r>
              <a:rPr lang="en-US" dirty="0"/>
              <a:t>The two types of mixtures are</a:t>
            </a:r>
            <a:r>
              <a:rPr lang="en-US" dirty="0" smtClean="0"/>
              <a:t>:</a:t>
            </a:r>
          </a:p>
          <a:p>
            <a:pPr marL="560070" indent="-514350">
              <a:buAutoNum type="arabicPeriod"/>
            </a:pPr>
            <a:r>
              <a:rPr lang="en-US" dirty="0" smtClean="0"/>
              <a:t>Homogenous Mixtures</a:t>
            </a:r>
          </a:p>
          <a:p>
            <a:pPr marL="560070" indent="-514350">
              <a:buAutoNum type="arabicPeriod"/>
            </a:pPr>
            <a:r>
              <a:rPr lang="en-US" dirty="0" err="1" smtClean="0"/>
              <a:t>Heterogenous</a:t>
            </a:r>
            <a:r>
              <a:rPr lang="en-US" dirty="0" smtClean="0"/>
              <a:t> Mixtures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2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Homogenous vs. </a:t>
            </a:r>
            <a:r>
              <a:rPr lang="en-US" dirty="0" err="1" smtClean="0"/>
              <a:t>Heterogenous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0" y="1165268"/>
            <a:ext cx="8805754" cy="5692732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  <a:p>
            <a:pPr lvl="0"/>
            <a:r>
              <a:rPr lang="en-US" i="1" dirty="0" err="1"/>
              <a:t>Heterogenous</a:t>
            </a:r>
            <a:r>
              <a:rPr lang="en-US" i="1" dirty="0"/>
              <a:t> Mixture</a:t>
            </a:r>
            <a:r>
              <a:rPr lang="en-US" dirty="0" smtClean="0"/>
              <a:t>:</a:t>
            </a:r>
            <a:r>
              <a:rPr lang="en-US" b="1" dirty="0">
                <a:solidFill>
                  <a:srgbClr val="FF8600"/>
                </a:solidFill>
              </a:rPr>
              <a:t> </a:t>
            </a:r>
            <a:r>
              <a:rPr lang="en-US" b="1" dirty="0" smtClean="0">
                <a:solidFill>
                  <a:srgbClr val="FF8600"/>
                </a:solidFill>
              </a:rPr>
              <a:t>Mixtures that are NOT the same throughout</a:t>
            </a:r>
            <a:endParaRPr lang="en-US" dirty="0"/>
          </a:p>
          <a:p>
            <a:pPr lvl="0"/>
            <a:r>
              <a:rPr lang="en-US" i="1" dirty="0"/>
              <a:t>Homogenous Mixture</a:t>
            </a:r>
            <a:r>
              <a:rPr lang="en-US" i="1" dirty="0" smtClean="0"/>
              <a:t>: </a:t>
            </a:r>
            <a:r>
              <a:rPr lang="en-US" b="1" dirty="0">
                <a:solidFill>
                  <a:srgbClr val="FF8600"/>
                </a:solidFill>
              </a:rPr>
              <a:t>Mixtures that are the same </a:t>
            </a:r>
            <a:r>
              <a:rPr lang="en-US" b="1" dirty="0" smtClean="0">
                <a:solidFill>
                  <a:srgbClr val="FF8600"/>
                </a:solidFill>
              </a:rPr>
              <a:t>throughout</a:t>
            </a:r>
            <a:r>
              <a:rPr lang="en-US" dirty="0" smtClean="0"/>
              <a:t>. Homogenous </a:t>
            </a:r>
            <a:r>
              <a:rPr lang="en-US" dirty="0"/>
              <a:t>mixtures are also </a:t>
            </a:r>
            <a:r>
              <a:rPr lang="en-US" dirty="0" smtClean="0"/>
              <a:t>called </a:t>
            </a:r>
            <a:r>
              <a:rPr lang="en-US" b="1" dirty="0" smtClean="0">
                <a:solidFill>
                  <a:srgbClr val="FF8600"/>
                </a:solidFill>
              </a:rPr>
              <a:t>solutions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2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Heterogenous</a:t>
            </a:r>
            <a:r>
              <a:rPr lang="en-US" dirty="0" smtClean="0"/>
              <a:t> Mixtures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0" y="1165267"/>
            <a:ext cx="30607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503" y="11170"/>
            <a:ext cx="3596497" cy="537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0" y="3878796"/>
            <a:ext cx="3834357" cy="30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Mixtures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0" y="1165267"/>
            <a:ext cx="3276600" cy="414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270" y="1165267"/>
            <a:ext cx="4589631" cy="3756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50" y="3430676"/>
            <a:ext cx="1755571" cy="32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1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1651</TotalTime>
  <Words>667</Words>
  <Application>Microsoft Macintosh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Perspective</vt:lpstr>
      <vt:lpstr>Catalyst Friday, 10/19/12</vt:lpstr>
      <vt:lpstr>Agenda Friday 10/19/12</vt:lpstr>
      <vt:lpstr>Class Points</vt:lpstr>
      <vt:lpstr>Objective</vt:lpstr>
      <vt:lpstr>Mixtures vs. Pure Substances</vt:lpstr>
      <vt:lpstr>Mixtures</vt:lpstr>
      <vt:lpstr>Homogenous vs. Heterogenous</vt:lpstr>
      <vt:lpstr>Heterogenous Mixtures</vt:lpstr>
      <vt:lpstr>Homogenous Mixtures</vt:lpstr>
      <vt:lpstr>Separating Mixtures: Distillation</vt:lpstr>
      <vt:lpstr>Separation of Mixtures: Filtering</vt:lpstr>
      <vt:lpstr>Separation Of Mixtures: Hand Sorting</vt:lpstr>
      <vt:lpstr>*Honors: Separation of Mixtures - Chromatography</vt:lpstr>
      <vt:lpstr>*Honors: Separation of Mixtures: Chromatography</vt:lpstr>
      <vt:lpstr>Pure Substance</vt:lpstr>
      <vt:lpstr>PowerPoint Presentation</vt:lpstr>
      <vt:lpstr>PowerPoint Presentation</vt:lpstr>
      <vt:lpstr>CAUTION!</vt:lpstr>
      <vt:lpstr>PowerPoint Presentation</vt:lpstr>
      <vt:lpstr>Let’s Practice!</vt:lpstr>
      <vt:lpstr>Chocolate Pudding</vt:lpstr>
      <vt:lpstr>Brick of Gold</vt:lpstr>
      <vt:lpstr>Iced Tea</vt:lpstr>
      <vt:lpstr>Liquid Nitrogen</vt:lpstr>
      <vt:lpstr>Salt</vt:lpstr>
      <vt:lpstr>During Classwork Time</vt:lpstr>
      <vt:lpstr>Exit Quiz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Thursday, 10/18/12</dc:title>
  <dc:creator>Bruce Gutierrez</dc:creator>
  <cp:lastModifiedBy>Bruce Gutierrez</cp:lastModifiedBy>
  <cp:revision>44</cp:revision>
  <dcterms:created xsi:type="dcterms:W3CDTF">2012-10-18T01:07:24Z</dcterms:created>
  <dcterms:modified xsi:type="dcterms:W3CDTF">2012-10-21T21:50:56Z</dcterms:modified>
</cp:coreProperties>
</file>