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61" r:id="rId2"/>
    <p:sldId id="307" r:id="rId3"/>
    <p:sldId id="263" r:id="rId4"/>
    <p:sldId id="262" r:id="rId5"/>
    <p:sldId id="258" r:id="rId6"/>
    <p:sldId id="304" r:id="rId7"/>
    <p:sldId id="259" r:id="rId8"/>
    <p:sldId id="260" r:id="rId9"/>
    <p:sldId id="256" r:id="rId10"/>
    <p:sldId id="309" r:id="rId11"/>
    <p:sldId id="302" r:id="rId12"/>
    <p:sldId id="264" r:id="rId13"/>
    <p:sldId id="308" r:id="rId14"/>
    <p:sldId id="265" r:id="rId15"/>
    <p:sldId id="267" r:id="rId16"/>
    <p:sldId id="294" r:id="rId17"/>
    <p:sldId id="298" r:id="rId18"/>
    <p:sldId id="269" r:id="rId19"/>
    <p:sldId id="270" r:id="rId20"/>
    <p:sldId id="277" r:id="rId21"/>
    <p:sldId id="271" r:id="rId22"/>
    <p:sldId id="272" r:id="rId23"/>
    <p:sldId id="273" r:id="rId24"/>
    <p:sldId id="274" r:id="rId25"/>
    <p:sldId id="275" r:id="rId26"/>
    <p:sldId id="282" r:id="rId27"/>
    <p:sldId id="283" r:id="rId28"/>
    <p:sldId id="284" r:id="rId29"/>
    <p:sldId id="303" r:id="rId30"/>
    <p:sldId id="290" r:id="rId31"/>
    <p:sldId id="296" r:id="rId32"/>
    <p:sldId id="291" r:id="rId33"/>
    <p:sldId id="293" r:id="rId34"/>
    <p:sldId id="297" r:id="rId35"/>
    <p:sldId id="299" r:id="rId36"/>
    <p:sldId id="286" r:id="rId37"/>
    <p:sldId id="287" r:id="rId38"/>
    <p:sldId id="288" r:id="rId39"/>
    <p:sldId id="289" r:id="rId40"/>
    <p:sldId id="300" r:id="rId41"/>
    <p:sldId id="301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2FF9-0563-1144-A8DB-0D5A22FC9AD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F07B-885B-1A4E-9F3C-FC55F6E7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7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4CC9B-30A8-4986-9CFA-0D3E8AFF9169}" type="slidenum">
              <a:rPr lang="en-US"/>
              <a:pPr/>
              <a:t>35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4CC9B-30A8-4986-9CFA-0D3E8AFF9169}" type="slidenum">
              <a:rPr lang="en-US"/>
              <a:pPr/>
              <a:t>36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4CC9B-30A8-4986-9CFA-0D3E8AFF9169}" type="slidenum">
              <a:rPr lang="en-US"/>
              <a:pPr/>
              <a:t>37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4CC9B-30A8-4986-9CFA-0D3E8AFF9169}" type="slidenum">
              <a:rPr lang="en-US"/>
              <a:pPr/>
              <a:t>38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4CC9B-30A8-4986-9CFA-0D3E8AFF9169}" type="slidenum">
              <a:rPr lang="en-US"/>
              <a:pPr/>
              <a:t>39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4CC9B-30A8-4986-9CFA-0D3E8AFF9169}" type="slidenum">
              <a:rPr lang="en-US"/>
              <a:pPr/>
              <a:t>40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4CC9B-30A8-4986-9CFA-0D3E8AFF9169}" type="slidenum">
              <a:rPr lang="en-US"/>
              <a:pPr/>
              <a:t>41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F07B-885B-1A4E-9F3C-FC55F6E714D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7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F53D8EA-DEFB-0B48-9D36-86C8DFFD240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4239300-D804-B74D-8227-5AB2F41F3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4/19/12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822" y="1858861"/>
            <a:ext cx="8209812" cy="42066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Given the balanced equation: </a:t>
            </a:r>
          </a:p>
          <a:p>
            <a:pPr marL="0" indent="0">
              <a:buNone/>
            </a:pPr>
            <a:r>
              <a:rPr lang="en-US" sz="3200" dirty="0" smtClean="0"/>
              <a:t>8Ca + S</a:t>
            </a:r>
            <a:r>
              <a:rPr lang="en-US" sz="3200" baseline="-25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8CaS</a:t>
            </a:r>
          </a:p>
          <a:p>
            <a:pPr marL="0" indent="0">
              <a:buNone/>
            </a:pPr>
            <a:r>
              <a:rPr lang="en-US" sz="3200" dirty="0" smtClean="0">
                <a:sym typeface="Wingdings"/>
              </a:rPr>
              <a:t>a) What is the mole ratio of S</a:t>
            </a:r>
            <a:r>
              <a:rPr lang="en-US" sz="3200" baseline="-25000" dirty="0" smtClean="0">
                <a:sym typeface="Wingdings"/>
              </a:rPr>
              <a:t>8</a:t>
            </a:r>
            <a:r>
              <a:rPr lang="en-US" sz="3200" dirty="0" smtClean="0">
                <a:sym typeface="Wingdings"/>
              </a:rPr>
              <a:t> to </a:t>
            </a:r>
            <a:r>
              <a:rPr lang="en-US" sz="3200" dirty="0" err="1" smtClean="0">
                <a:sym typeface="Wingdings"/>
              </a:rPr>
              <a:t>CaS</a:t>
            </a:r>
            <a:r>
              <a:rPr lang="en-US" sz="3200" dirty="0" smtClean="0">
                <a:sym typeface="Wingdings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sym typeface="Wingdings"/>
              </a:rPr>
              <a:t>b) How many moles of </a:t>
            </a:r>
            <a:r>
              <a:rPr lang="en-US" sz="3200" dirty="0" err="1" smtClean="0">
                <a:sym typeface="Wingdings"/>
              </a:rPr>
              <a:t>CaS</a:t>
            </a:r>
            <a:r>
              <a:rPr lang="en-US" sz="3200" dirty="0" smtClean="0">
                <a:sym typeface="Wingdings"/>
              </a:rPr>
              <a:t> do you have in 5 moles of S</a:t>
            </a:r>
            <a:r>
              <a:rPr lang="en-US" sz="3200" baseline="-25000" dirty="0" smtClean="0">
                <a:sym typeface="Wingdings"/>
              </a:rPr>
              <a:t>8</a:t>
            </a:r>
            <a:r>
              <a:rPr lang="en-US" sz="3200" dirty="0" smtClean="0">
                <a:sym typeface="Wingding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119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Practice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Work on packet questions.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Work on Element Facebook Profile Project. (only half of class can work on Facebook profile.)</a:t>
            </a:r>
          </a:p>
        </p:txBody>
      </p:sp>
    </p:spTree>
    <p:extLst>
      <p:ext uri="{BB962C8B-B14F-4D97-AF65-F5344CB8AC3E}">
        <p14:creationId xmlns:p14="http://schemas.microsoft.com/office/powerpoint/2010/main" val="41314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636751"/>
            <a:ext cx="7345362" cy="1339850"/>
          </a:xfrm>
        </p:spPr>
        <p:txBody>
          <a:bodyPr/>
          <a:lstStyle/>
          <a:p>
            <a:r>
              <a:rPr lang="en-US" dirty="0" smtClean="0"/>
              <a:t>Stoichiometry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3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 recipe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84" y="1657628"/>
            <a:ext cx="8044142" cy="367969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800" dirty="0"/>
              <a:t>• 2 cups all purpose flour</a:t>
            </a:r>
          </a:p>
          <a:p>
            <a:pPr marL="0" indent="0">
              <a:buNone/>
            </a:pPr>
            <a:r>
              <a:rPr lang="en-US" sz="2800" dirty="0"/>
              <a:t>• 2 cups sugar</a:t>
            </a:r>
          </a:p>
          <a:p>
            <a:pPr marL="0" indent="0">
              <a:buNone/>
            </a:pPr>
            <a:r>
              <a:rPr lang="en-US" sz="2800" dirty="0"/>
              <a:t>• 1/2 teaspoon baking powder</a:t>
            </a:r>
          </a:p>
          <a:p>
            <a:pPr marL="0" indent="0">
              <a:buNone/>
            </a:pPr>
            <a:r>
              <a:rPr lang="en-US" sz="2800" dirty="0"/>
              <a:t>• 1 teaspoon salt</a:t>
            </a:r>
          </a:p>
          <a:p>
            <a:pPr marL="0" indent="0">
              <a:buNone/>
            </a:pPr>
            <a:r>
              <a:rPr lang="en-US" sz="2800" dirty="0"/>
              <a:t>• 1 teaspoon baking soda</a:t>
            </a:r>
          </a:p>
          <a:p>
            <a:pPr marL="0" indent="0">
              <a:buNone/>
            </a:pPr>
            <a:r>
              <a:rPr lang="en-US" sz="2800" dirty="0"/>
              <a:t>• 1/2 cup shortening</a:t>
            </a:r>
          </a:p>
          <a:p>
            <a:pPr marL="0" indent="0">
              <a:buNone/>
            </a:pPr>
            <a:r>
              <a:rPr lang="en-US" sz="2800" dirty="0"/>
              <a:t>• 3/4 cup water</a:t>
            </a:r>
          </a:p>
          <a:p>
            <a:pPr marL="0" indent="0">
              <a:buNone/>
            </a:pPr>
            <a:r>
              <a:rPr lang="en-US" sz="2800" dirty="0"/>
              <a:t>• 2 large eggs</a:t>
            </a:r>
          </a:p>
          <a:p>
            <a:pPr marL="0" indent="0">
              <a:buNone/>
            </a:pPr>
            <a:r>
              <a:rPr lang="en-US" sz="2800" dirty="0"/>
              <a:t>• 3/4 cup milk</a:t>
            </a:r>
          </a:p>
          <a:p>
            <a:pPr marL="0" indent="0">
              <a:buNone/>
            </a:pPr>
            <a:r>
              <a:rPr lang="en-US" sz="2800" dirty="0"/>
              <a:t>• 1 teaspoon vanilla</a:t>
            </a:r>
          </a:p>
          <a:p>
            <a:pPr marL="0" indent="0">
              <a:buNone/>
            </a:pPr>
            <a:r>
              <a:rPr lang="en-US" sz="2800" dirty="0"/>
              <a:t>• 4 ounces melted unsweetened  baking chocolate</a:t>
            </a:r>
          </a:p>
        </p:txBody>
      </p:sp>
    </p:spTree>
    <p:extLst>
      <p:ext uri="{BB962C8B-B14F-4D97-AF65-F5344CB8AC3E}">
        <p14:creationId xmlns:p14="http://schemas.microsoft.com/office/powerpoint/2010/main" val="291808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Stoichiometry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638" y="1766838"/>
            <a:ext cx="8283442" cy="4564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Stoichiometry </a:t>
            </a:r>
            <a:r>
              <a:rPr lang="en-US" sz="2800" dirty="0"/>
              <a:t>is the branch of chemistry that deals with the mass relationships of elements in compounds and the mass relationships between reactants and products in a chemical reaction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 less words: Stoichiometry is the study of the amounts of reactants and products used in a chemical reaction. (“cooking in chemistry”)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7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study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54" y="1584008"/>
            <a:ext cx="8504333" cy="4564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Chemists need to know how much reactant they need to add to a reaction to create a product.</a:t>
            </a:r>
          </a:p>
          <a:p>
            <a:pPr marL="0" indent="0">
              <a:buNone/>
            </a:pPr>
            <a:r>
              <a:rPr lang="en-US" sz="3200" dirty="0" smtClean="0"/>
              <a:t>Conversion from moles to grams and vice versa is needed because we can’t measure out a compound in moles when we’re using a scale. The scale only measures the compound in grams!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900" y="5011633"/>
            <a:ext cx="2112278" cy="1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68" y="1840456"/>
            <a:ext cx="8467519" cy="4225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Part I: Writing Mole Ratios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Part II: Using Mole Ratios as a Conversion factor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439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78398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I: WRITING MOLE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4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Given a chemical “recipe”, how much product can we make? How much reactant (ingredient) do we need?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of this </a:t>
            </a:r>
            <a:r>
              <a:rPr lang="en-US" dirty="0" smtClean="0"/>
              <a:t>week and next week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2743200"/>
            <a:ext cx="8915400" cy="3448050"/>
            <a:chOff x="228600" y="2743200"/>
            <a:chExt cx="8915400" cy="3448050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" y="2743200"/>
              <a:ext cx="6699250" cy="3448050"/>
              <a:chOff x="228600" y="2743200"/>
              <a:chExt cx="6699250" cy="3448050"/>
            </a:xfrm>
          </p:grpSpPr>
          <p:grpSp>
            <p:nvGrpSpPr>
              <p:cNvPr id="22" name="Group 18"/>
              <p:cNvGrpSpPr/>
              <p:nvPr/>
            </p:nvGrpSpPr>
            <p:grpSpPr>
              <a:xfrm>
                <a:off x="2362200" y="2743200"/>
                <a:ext cx="4565650" cy="3448050"/>
                <a:chOff x="2362200" y="2743200"/>
                <a:chExt cx="4565650" cy="3448050"/>
              </a:xfrm>
            </p:grpSpPr>
            <p:pic>
              <p:nvPicPr>
                <p:cNvPr id="24" name="Picture 23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51816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24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3581400"/>
                  <a:ext cx="1743075" cy="1057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25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27432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26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4724400"/>
                  <a:ext cx="1615440" cy="98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27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39624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362200" y="4267200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267200" y="4267200"/>
                  <a:ext cx="4572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324600" y="4267200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5000" b="1" dirty="0" smtClean="0">
                      <a:latin typeface="Calibri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3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581400"/>
                <a:ext cx="1913573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3" descr="http://www.polyvore.com/cgi/img-thing?.out=jpg&amp;size=l&amp;tid=9859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72300" y="3581400"/>
              <a:ext cx="2171700" cy="21717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8913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965" y="1688024"/>
            <a:ext cx="7345363" cy="3931920"/>
          </a:xfrm>
        </p:spPr>
        <p:txBody>
          <a:bodyPr/>
          <a:lstStyle/>
          <a:p>
            <a:r>
              <a:rPr lang="en-US" b="1" dirty="0" smtClean="0"/>
              <a:t>Look at this recipe. How many crusts are represented?  Cheese units?  Tomato sauce units?</a:t>
            </a:r>
          </a:p>
          <a:p>
            <a:r>
              <a:rPr lang="en-US" b="1" dirty="0" smtClean="0"/>
              <a:t>What is the ratio of pizza </a:t>
            </a:r>
            <a:r>
              <a:rPr lang="en-US" b="1" dirty="0" err="1" smtClean="0"/>
              <a:t>slices:crust</a:t>
            </a:r>
            <a:r>
              <a:rPr lang="en-US" b="1" dirty="0" smtClean="0"/>
              <a:t>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 ratios!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3400" y="3352800"/>
            <a:ext cx="8610600" cy="3276600"/>
            <a:chOff x="228600" y="2743200"/>
            <a:chExt cx="8915400" cy="3448050"/>
          </a:xfrm>
        </p:grpSpPr>
        <p:grpSp>
          <p:nvGrpSpPr>
            <p:cNvPr id="15" name="Group 19"/>
            <p:cNvGrpSpPr/>
            <p:nvPr/>
          </p:nvGrpSpPr>
          <p:grpSpPr>
            <a:xfrm>
              <a:off x="228600" y="2743200"/>
              <a:ext cx="6699250" cy="3448050"/>
              <a:chOff x="228600" y="2743200"/>
              <a:chExt cx="6699250" cy="3448050"/>
            </a:xfrm>
          </p:grpSpPr>
          <p:grpSp>
            <p:nvGrpSpPr>
              <p:cNvPr id="17" name="Group 18"/>
              <p:cNvGrpSpPr/>
              <p:nvPr/>
            </p:nvGrpSpPr>
            <p:grpSpPr>
              <a:xfrm>
                <a:off x="2362200" y="2743200"/>
                <a:ext cx="4565650" cy="3448050"/>
                <a:chOff x="2362200" y="2743200"/>
                <a:chExt cx="4565650" cy="3448050"/>
              </a:xfrm>
            </p:grpSpPr>
            <p:pic>
              <p:nvPicPr>
                <p:cNvPr id="19" name="Picture 18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51816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19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3581400"/>
                  <a:ext cx="1743075" cy="1057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20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27432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1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4724400"/>
                  <a:ext cx="1615440" cy="98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2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39624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362200" y="4267200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267200" y="4267200"/>
                  <a:ext cx="4572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324600" y="4267200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5000" b="1" dirty="0" smtClean="0">
                      <a:latin typeface="Calibri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8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581400"/>
                <a:ext cx="1913573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3" descr="http://www.polyvore.com/cgi/img-thing?.out=jpg&amp;size=l&amp;tid=9859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72300" y="3581400"/>
              <a:ext cx="2171700" cy="21717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3509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the recipe </a:t>
            </a:r>
          </a:p>
          <a:p>
            <a:pPr lvl="0" algn="ctr">
              <a:buNone/>
            </a:pPr>
            <a:r>
              <a:rPr lang="en-US" b="1" dirty="0" smtClean="0"/>
              <a:t>Crust + 2 cheese + 3 tomato sauce </a:t>
            </a:r>
            <a:r>
              <a:rPr lang="en-US" b="1" dirty="0" smtClean="0">
                <a:sym typeface="Wingdings" pitchFamily="2" charset="2"/>
              </a:rPr>
              <a:t> 1 slice pizza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7489"/>
              </p:ext>
            </p:extLst>
          </p:nvPr>
        </p:nvGraphicFramePr>
        <p:xfrm>
          <a:off x="457201" y="2903220"/>
          <a:ext cx="7924800" cy="2541270"/>
        </p:xfrm>
        <a:graphic>
          <a:graphicData uri="http://schemas.openxmlformats.org/drawingml/2006/table">
            <a:tbl>
              <a:tblPr/>
              <a:tblGrid>
                <a:gridCol w="3733800"/>
                <a:gridCol w="41910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# of </a:t>
                      </a: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crusts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CG Omega"/>
                          <a:ea typeface="Calibri"/>
                          <a:cs typeface="Times New Roman"/>
                        </a:rPr>
                        <a:t>1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# of </a:t>
                      </a: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cheese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CG Omega"/>
                          <a:ea typeface="Calibri"/>
                          <a:cs typeface="Times New Roman"/>
                        </a:rPr>
                        <a:t>2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# of tomato </a:t>
                      </a: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sauce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CG Omega"/>
                          <a:ea typeface="Calibri"/>
                          <a:cs typeface="Times New Roman"/>
                        </a:rPr>
                        <a:t>3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# of pizza </a:t>
                      </a: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slices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500" b="1" dirty="0" smtClean="0">
                          <a:solidFill>
                            <a:srgbClr val="FF0000"/>
                          </a:solidFill>
                          <a:latin typeface="CG Omega"/>
                          <a:ea typeface="Calibri"/>
                          <a:cs typeface="Times New Roman"/>
                        </a:rPr>
                        <a:t>1</a:t>
                      </a:r>
                      <a:endParaRPr lang="en-US" sz="5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352800" y="76200"/>
            <a:ext cx="5743610" cy="2000250"/>
            <a:chOff x="228600" y="2743200"/>
            <a:chExt cx="8960032" cy="3448050"/>
          </a:xfrm>
        </p:grpSpPr>
        <p:grpSp>
          <p:nvGrpSpPr>
            <p:cNvPr id="41" name="Group 19"/>
            <p:cNvGrpSpPr/>
            <p:nvPr/>
          </p:nvGrpSpPr>
          <p:grpSpPr>
            <a:xfrm>
              <a:off x="228600" y="2743200"/>
              <a:ext cx="6784594" cy="3448050"/>
              <a:chOff x="228600" y="2743200"/>
              <a:chExt cx="6784594" cy="3448050"/>
            </a:xfrm>
          </p:grpSpPr>
          <p:grpSp>
            <p:nvGrpSpPr>
              <p:cNvPr id="43" name="Group 18"/>
              <p:cNvGrpSpPr/>
              <p:nvPr/>
            </p:nvGrpSpPr>
            <p:grpSpPr>
              <a:xfrm>
                <a:off x="2130552" y="2743200"/>
                <a:ext cx="4882642" cy="3448050"/>
                <a:chOff x="2130552" y="2743200"/>
                <a:chExt cx="4882642" cy="3448050"/>
              </a:xfrm>
            </p:grpSpPr>
            <p:pic>
              <p:nvPicPr>
                <p:cNvPr id="45" name="Picture 44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14342" y="5181599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45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3581400"/>
                  <a:ext cx="1743075" cy="1057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46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14342" y="2743200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47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4724400"/>
                  <a:ext cx="1615440" cy="98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48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864608" y="3962400"/>
                  <a:ext cx="1514474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130552" y="4056743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151376" y="3983095"/>
                  <a:ext cx="4572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09944" y="3925389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5000" b="1" dirty="0" smtClean="0">
                      <a:latin typeface="Calibri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4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62102"/>
                <a:ext cx="1913572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2" name="Picture 3" descr="http://www.polyvore.com/cgi/img-thing?.out=jpg&amp;size=l&amp;tid=9859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60920" y="3794034"/>
              <a:ext cx="1827712" cy="1827712"/>
            </a:xfrm>
            <a:prstGeom prst="rect">
              <a:avLst/>
            </a:prstGeom>
            <a:noFill/>
          </p:spPr>
        </p:pic>
      </p:grpSp>
      <p:sp>
        <p:nvSpPr>
          <p:cNvPr id="53" name="Oval 52"/>
          <p:cNvSpPr/>
          <p:nvPr/>
        </p:nvSpPr>
        <p:spPr>
          <a:xfrm>
            <a:off x="6477000" y="19050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the recipe </a:t>
            </a:r>
          </a:p>
          <a:p>
            <a:pPr lvl="0" algn="ctr">
              <a:buNone/>
            </a:pPr>
            <a:r>
              <a:rPr lang="en-US" b="1" dirty="0" smtClean="0"/>
              <a:t>Crust + 2 cheese + 3 tomato sauce </a:t>
            </a:r>
            <a:r>
              <a:rPr lang="en-US" b="1" dirty="0" smtClean="0">
                <a:sym typeface="Wingdings" pitchFamily="2" charset="2"/>
              </a:rPr>
              <a:t> 1 slice pizza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2743200"/>
            <a:ext cx="8915400" cy="3448050"/>
            <a:chOff x="228600" y="2743200"/>
            <a:chExt cx="8915400" cy="3448050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" y="2743200"/>
              <a:ext cx="6699250" cy="3448050"/>
              <a:chOff x="228600" y="2743200"/>
              <a:chExt cx="6699250" cy="344805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362200" y="2743200"/>
                <a:ext cx="4565650" cy="3448050"/>
                <a:chOff x="2362200" y="2743200"/>
                <a:chExt cx="4565650" cy="3448050"/>
              </a:xfrm>
            </p:grpSpPr>
            <p:pic>
              <p:nvPicPr>
                <p:cNvPr id="10" name="Picture 9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51816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10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3581400"/>
                  <a:ext cx="1743075" cy="1057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12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27432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13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4724400"/>
                  <a:ext cx="1615440" cy="98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14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4400" y="39624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362200" y="4267200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267200" y="4267200"/>
                  <a:ext cx="4572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324600" y="4267200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5000" b="1" dirty="0" smtClean="0">
                      <a:latin typeface="Calibri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3073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581400"/>
                <a:ext cx="1913573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5" name="Picture 3" descr="http://www.polyvore.com/cgi/img-thing?.out=jpg&amp;size=l&amp;tid=9859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72300" y="3581400"/>
              <a:ext cx="2171700" cy="21717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7341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the recipe </a:t>
            </a:r>
          </a:p>
          <a:p>
            <a:pPr lvl="0" algn="ctr">
              <a:buNone/>
            </a:pPr>
            <a:r>
              <a:rPr lang="en-US" b="1" dirty="0" smtClean="0"/>
              <a:t>Crust + 2 cheese + 3 tomato sauce </a:t>
            </a:r>
            <a:r>
              <a:rPr lang="en-US" b="1" dirty="0" smtClean="0">
                <a:sym typeface="Wingdings" pitchFamily="2" charset="2"/>
              </a:rPr>
              <a:t> 1 slice pizza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9600" y="2667000"/>
          <a:ext cx="7924800" cy="3733800"/>
        </p:xfrm>
        <a:graphic>
          <a:graphicData uri="http://schemas.openxmlformats.org/drawingml/2006/table">
            <a:tbl>
              <a:tblPr/>
              <a:tblGrid>
                <a:gridCol w="3733800"/>
                <a:gridCol w="4191000"/>
              </a:tblGrid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 of crusts to pizza slices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of cheese to tomato  sauce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of cheese to slices of pizza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352800" y="76200"/>
            <a:ext cx="5743610" cy="2000250"/>
            <a:chOff x="228600" y="2743200"/>
            <a:chExt cx="8960032" cy="3448050"/>
          </a:xfrm>
        </p:grpSpPr>
        <p:grpSp>
          <p:nvGrpSpPr>
            <p:cNvPr id="43" name="Group 19"/>
            <p:cNvGrpSpPr/>
            <p:nvPr/>
          </p:nvGrpSpPr>
          <p:grpSpPr>
            <a:xfrm>
              <a:off x="228600" y="2743200"/>
              <a:ext cx="6784594" cy="3448050"/>
              <a:chOff x="228600" y="2743200"/>
              <a:chExt cx="6784594" cy="3448050"/>
            </a:xfrm>
          </p:grpSpPr>
          <p:grpSp>
            <p:nvGrpSpPr>
              <p:cNvPr id="45" name="Group 18"/>
              <p:cNvGrpSpPr/>
              <p:nvPr/>
            </p:nvGrpSpPr>
            <p:grpSpPr>
              <a:xfrm>
                <a:off x="2130552" y="2743200"/>
                <a:ext cx="4882642" cy="3448050"/>
                <a:chOff x="2130552" y="2743200"/>
                <a:chExt cx="4882642" cy="3448050"/>
              </a:xfrm>
            </p:grpSpPr>
            <p:pic>
              <p:nvPicPr>
                <p:cNvPr id="47" name="Picture 46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14342" y="5181599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47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3581400"/>
                  <a:ext cx="1743075" cy="1057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48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14342" y="2743200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49" descr="http://2.bp.blogspot.com/_gua_oUZeNuE/TLuTm3HG3tI/AAAAAAAAAqQ/8-2N_P4PAu0/s1600/cheese_shredded_cheddar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4724400"/>
                  <a:ext cx="1615440" cy="98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50" descr="http://1.bp.blogspot.com/-MFChK5ni3GA/TyXl6K2wLrI/AAAAAAAAMXE/NoPC5SL_DBc/s1600/IMG_6052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864608" y="3962400"/>
                  <a:ext cx="1514474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130552" y="4056743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151376" y="3983095"/>
                  <a:ext cx="4572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09944" y="3925389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5000" b="1" dirty="0" smtClean="0">
                      <a:latin typeface="Calibri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6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62102"/>
                <a:ext cx="1913572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4" name="Picture 3" descr="http://www.polyvore.com/cgi/img-thing?.out=jpg&amp;size=l&amp;tid=9859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60920" y="3794034"/>
              <a:ext cx="1827712" cy="18277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5939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the recipe </a:t>
            </a:r>
          </a:p>
          <a:p>
            <a:pPr lvl="0" algn="ctr">
              <a:buNone/>
            </a:pPr>
            <a:r>
              <a:rPr lang="en-US" b="1" dirty="0" smtClean="0"/>
              <a:t>Crust + 2 cheese + 3 tomato sauce </a:t>
            </a:r>
            <a:r>
              <a:rPr lang="en-US" b="1" dirty="0" smtClean="0">
                <a:sym typeface="Wingdings" pitchFamily="2" charset="2"/>
              </a:rPr>
              <a:t> 1 slice pizza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9600" y="2667000"/>
          <a:ext cx="7924800" cy="3733800"/>
        </p:xfrm>
        <a:graphic>
          <a:graphicData uri="http://schemas.openxmlformats.org/drawingml/2006/table">
            <a:tbl>
              <a:tblPr/>
              <a:tblGrid>
                <a:gridCol w="3733800"/>
                <a:gridCol w="4191000"/>
              </a:tblGrid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 of crusts to pizza slices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of cheese to tomato  sauce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of cheese to slices of pizza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743200"/>
            <a:ext cx="2657475" cy="1171575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352800" y="76200"/>
            <a:ext cx="5743610" cy="2000250"/>
            <a:chOff x="228600" y="2743200"/>
            <a:chExt cx="8960032" cy="3448050"/>
          </a:xfrm>
        </p:grpSpPr>
        <p:grpSp>
          <p:nvGrpSpPr>
            <p:cNvPr id="45" name="Group 19"/>
            <p:cNvGrpSpPr/>
            <p:nvPr/>
          </p:nvGrpSpPr>
          <p:grpSpPr>
            <a:xfrm>
              <a:off x="228600" y="2743200"/>
              <a:ext cx="6784594" cy="3448050"/>
              <a:chOff x="228600" y="2743200"/>
              <a:chExt cx="6784594" cy="3448050"/>
            </a:xfrm>
          </p:grpSpPr>
          <p:grpSp>
            <p:nvGrpSpPr>
              <p:cNvPr id="47" name="Group 18"/>
              <p:cNvGrpSpPr/>
              <p:nvPr/>
            </p:nvGrpSpPr>
            <p:grpSpPr>
              <a:xfrm>
                <a:off x="2130552" y="2743200"/>
                <a:ext cx="4882642" cy="3448050"/>
                <a:chOff x="2130552" y="2743200"/>
                <a:chExt cx="4882642" cy="3448050"/>
              </a:xfrm>
            </p:grpSpPr>
            <p:pic>
              <p:nvPicPr>
                <p:cNvPr id="49" name="Picture 48" descr="http://1.bp.blogspot.com/-MFChK5ni3GA/TyXl6K2wLrI/AAAAAAAAMXE/NoPC5SL_DBc/s1600/IMG_6052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14342" y="5181599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49" descr="http://2.bp.blogspot.com/_gua_oUZeNuE/TLuTm3HG3tI/AAAAAAAAAqQ/8-2N_P4PAu0/s1600/cheese_shredded_cheddar.jp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67000" y="3581400"/>
                  <a:ext cx="1743075" cy="1057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50" descr="http://1.bp.blogspot.com/-MFChK5ni3GA/TyXl6K2wLrI/AAAAAAAAMXE/NoPC5SL_DBc/s1600/IMG_6052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14342" y="2743200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51" descr="http://2.bp.blogspot.com/_gua_oUZeNuE/TLuTm3HG3tI/AAAAAAAAAqQ/8-2N_P4PAu0/s1600/cheese_shredded_cheddar.jp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67000" y="4724400"/>
                  <a:ext cx="1615440" cy="98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52" descr="http://1.bp.blogspot.com/-MFChK5ni3GA/TyXl6K2wLrI/AAAAAAAAMXE/NoPC5SL_DBc/s1600/IMG_6052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864608" y="3962400"/>
                  <a:ext cx="1514474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130552" y="4056743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151376" y="3983095"/>
                  <a:ext cx="4572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09944" y="3925389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5000" b="1" dirty="0" smtClean="0">
                      <a:latin typeface="Calibri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8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8600" y="3762102"/>
                <a:ext cx="1913572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6" name="Picture 3" descr="http://www.polyvore.com/cgi/img-thing?.out=jpg&amp;size=l&amp;tid=98596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60920" y="3794034"/>
              <a:ext cx="1827712" cy="1827712"/>
            </a:xfrm>
            <a:prstGeom prst="rect">
              <a:avLst/>
            </a:prstGeom>
            <a:noFill/>
          </p:spPr>
        </p:pic>
      </p:grpSp>
      <p:sp>
        <p:nvSpPr>
          <p:cNvPr id="57" name="Oval 56"/>
          <p:cNvSpPr/>
          <p:nvPr/>
        </p:nvSpPr>
        <p:spPr>
          <a:xfrm>
            <a:off x="2971800" y="304800"/>
            <a:ext cx="1905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848600" y="381000"/>
            <a:ext cx="1295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the recipe </a:t>
            </a:r>
          </a:p>
          <a:p>
            <a:pPr lvl="0" algn="ctr">
              <a:buNone/>
            </a:pPr>
            <a:r>
              <a:rPr lang="en-US" b="1" dirty="0" smtClean="0"/>
              <a:t>Crust + 2 cheese + 3 tomato sauce </a:t>
            </a:r>
            <a:r>
              <a:rPr lang="en-US" b="1" dirty="0" smtClean="0">
                <a:sym typeface="Wingdings" pitchFamily="2" charset="2"/>
              </a:rPr>
              <a:t> 1 slice pizza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9600" y="2667000"/>
          <a:ext cx="7924800" cy="3733800"/>
        </p:xfrm>
        <a:graphic>
          <a:graphicData uri="http://schemas.openxmlformats.org/drawingml/2006/table">
            <a:tbl>
              <a:tblPr/>
              <a:tblGrid>
                <a:gridCol w="3733800"/>
                <a:gridCol w="4191000"/>
              </a:tblGrid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 of crusts to pizza slices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of cheese to tomato  sauce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of cheese to slices of pizza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743200"/>
            <a:ext cx="2657475" cy="1171575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1075" y="4010025"/>
            <a:ext cx="3286125" cy="1095375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352800" y="76200"/>
            <a:ext cx="5743610" cy="2000250"/>
            <a:chOff x="228600" y="2743200"/>
            <a:chExt cx="8960032" cy="3448050"/>
          </a:xfrm>
        </p:grpSpPr>
        <p:grpSp>
          <p:nvGrpSpPr>
            <p:cNvPr id="46" name="Group 19"/>
            <p:cNvGrpSpPr/>
            <p:nvPr/>
          </p:nvGrpSpPr>
          <p:grpSpPr>
            <a:xfrm>
              <a:off x="228600" y="2743200"/>
              <a:ext cx="6784594" cy="3448050"/>
              <a:chOff x="228600" y="2743200"/>
              <a:chExt cx="6784594" cy="3448050"/>
            </a:xfrm>
          </p:grpSpPr>
          <p:grpSp>
            <p:nvGrpSpPr>
              <p:cNvPr id="48" name="Group 18"/>
              <p:cNvGrpSpPr/>
              <p:nvPr/>
            </p:nvGrpSpPr>
            <p:grpSpPr>
              <a:xfrm>
                <a:off x="2130552" y="2743200"/>
                <a:ext cx="4882642" cy="3448050"/>
                <a:chOff x="2130552" y="2743200"/>
                <a:chExt cx="4882642" cy="3448050"/>
              </a:xfrm>
            </p:grpSpPr>
            <p:pic>
              <p:nvPicPr>
                <p:cNvPr id="50" name="Picture 49" descr="http://1.bp.blogspot.com/-MFChK5ni3GA/TyXl6K2wLrI/AAAAAAAAMXE/NoPC5SL_DBc/s1600/IMG_6052.JP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014342" y="5181599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50" descr="http://2.bp.blogspot.com/_gua_oUZeNuE/TLuTm3HG3tI/AAAAAAAAAqQ/8-2N_P4PAu0/s1600/cheese_shredded_cheddar.jp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67000" y="3581400"/>
                  <a:ext cx="1743075" cy="1057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51" descr="http://1.bp.blogspot.com/-MFChK5ni3GA/TyXl6K2wLrI/AAAAAAAAMXE/NoPC5SL_DBc/s1600/IMG_6052.JP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014342" y="2743200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52" descr="http://2.bp.blogspot.com/_gua_oUZeNuE/TLuTm3HG3tI/AAAAAAAAAqQ/8-2N_P4PAu0/s1600/cheese_shredded_cheddar.jp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67000" y="4724400"/>
                  <a:ext cx="1615440" cy="98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53" descr="http://1.bp.blogspot.com/-MFChK5ni3GA/TyXl6K2wLrI/AAAAAAAAMXE/NoPC5SL_DBc/s1600/IMG_6052.JP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64608" y="3962400"/>
                  <a:ext cx="1514474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130552" y="4056743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151376" y="3983095"/>
                  <a:ext cx="4572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09944" y="3925389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5000" b="1" dirty="0" smtClean="0">
                      <a:latin typeface="Calibri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9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8600" y="3762102"/>
                <a:ext cx="1913572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7" name="Picture 3" descr="http://www.polyvore.com/cgi/img-thing?.out=jpg&amp;size=l&amp;tid=98596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60920" y="3794034"/>
              <a:ext cx="1827712" cy="1827712"/>
            </a:xfrm>
            <a:prstGeom prst="rect">
              <a:avLst/>
            </a:prstGeom>
            <a:noFill/>
          </p:spPr>
        </p:pic>
      </p:grpSp>
      <p:sp>
        <p:nvSpPr>
          <p:cNvPr id="58" name="Oval 57"/>
          <p:cNvSpPr/>
          <p:nvPr/>
        </p:nvSpPr>
        <p:spPr>
          <a:xfrm>
            <a:off x="4724400" y="457200"/>
            <a:ext cx="12954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172200" y="0"/>
            <a:ext cx="12954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the recipe </a:t>
            </a:r>
          </a:p>
          <a:p>
            <a:pPr lvl="0" algn="ctr">
              <a:buNone/>
            </a:pPr>
            <a:r>
              <a:rPr lang="en-US" b="1" dirty="0" smtClean="0"/>
              <a:t>Crust + 2 cheese + 3 tomato sauce </a:t>
            </a:r>
            <a:r>
              <a:rPr lang="en-US" b="1" dirty="0" smtClean="0">
                <a:sym typeface="Wingdings" pitchFamily="2" charset="2"/>
              </a:rPr>
              <a:t> 1 slice pizza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9600" y="2667000"/>
          <a:ext cx="7924800" cy="3733800"/>
        </p:xfrm>
        <a:graphic>
          <a:graphicData uri="http://schemas.openxmlformats.org/drawingml/2006/table">
            <a:tbl>
              <a:tblPr/>
              <a:tblGrid>
                <a:gridCol w="3733800"/>
                <a:gridCol w="4191000"/>
              </a:tblGrid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 of crusts to pizza slices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of cheese to tomato  sauce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Ratio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of cheese to slices of pizza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743200"/>
            <a:ext cx="2657475" cy="1171575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1075" y="4010025"/>
            <a:ext cx="3286125" cy="1095375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257800"/>
            <a:ext cx="2657475" cy="1181100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3352800" y="76200"/>
            <a:ext cx="5743610" cy="2000250"/>
            <a:chOff x="228600" y="2743200"/>
            <a:chExt cx="8960032" cy="3448050"/>
          </a:xfrm>
        </p:grpSpPr>
        <p:grpSp>
          <p:nvGrpSpPr>
            <p:cNvPr id="46" name="Group 19"/>
            <p:cNvGrpSpPr/>
            <p:nvPr/>
          </p:nvGrpSpPr>
          <p:grpSpPr>
            <a:xfrm>
              <a:off x="228600" y="2743200"/>
              <a:ext cx="6784594" cy="3448050"/>
              <a:chOff x="228600" y="2743200"/>
              <a:chExt cx="6784594" cy="3448050"/>
            </a:xfrm>
          </p:grpSpPr>
          <p:grpSp>
            <p:nvGrpSpPr>
              <p:cNvPr id="48" name="Group 18"/>
              <p:cNvGrpSpPr/>
              <p:nvPr/>
            </p:nvGrpSpPr>
            <p:grpSpPr>
              <a:xfrm>
                <a:off x="2130552" y="2743200"/>
                <a:ext cx="4882642" cy="3448050"/>
                <a:chOff x="2130552" y="2743200"/>
                <a:chExt cx="4882642" cy="3448050"/>
              </a:xfrm>
            </p:grpSpPr>
            <p:pic>
              <p:nvPicPr>
                <p:cNvPr id="50" name="Picture 49" descr="http://1.bp.blogspot.com/-MFChK5ni3GA/TyXl6K2wLrI/AAAAAAAAMXE/NoPC5SL_DBc/s1600/IMG_6052.JP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014342" y="5181599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50" descr="http://2.bp.blogspot.com/_gua_oUZeNuE/TLuTm3HG3tI/AAAAAAAAAqQ/8-2N_P4PAu0/s1600/cheese_shredded_cheddar.jp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667000" y="3581400"/>
                  <a:ext cx="1743075" cy="1057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51" descr="http://1.bp.blogspot.com/-MFChK5ni3GA/TyXl6K2wLrI/AAAAAAAAMXE/NoPC5SL_DBc/s1600/IMG_6052.JP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014342" y="2743200"/>
                  <a:ext cx="1514475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52" descr="http://2.bp.blogspot.com/_gua_oUZeNuE/TLuTm3HG3tI/AAAAAAAAAqQ/8-2N_P4PAu0/s1600/cheese_shredded_cheddar.jp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667000" y="4724400"/>
                  <a:ext cx="1615440" cy="98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53" descr="http://1.bp.blogspot.com/-MFChK5ni3GA/TyXl6K2wLrI/AAAAAAAAMXE/NoPC5SL_DBc/s1600/IMG_6052.JP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64608" y="3962400"/>
                  <a:ext cx="1514474" cy="1009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130552" y="4056743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151376" y="3983095"/>
                  <a:ext cx="4572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09944" y="3925389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5000" b="1" dirty="0" smtClean="0">
                      <a:latin typeface="Calibri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9" name="Picture 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8600" y="3762102"/>
                <a:ext cx="1913572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7" name="Picture 3" descr="http://www.polyvore.com/cgi/img-thing?.out=jpg&amp;size=l&amp;tid=98596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60920" y="3794034"/>
              <a:ext cx="1827712" cy="1827712"/>
            </a:xfrm>
            <a:prstGeom prst="rect">
              <a:avLst/>
            </a:prstGeom>
            <a:noFill/>
          </p:spPr>
        </p:pic>
      </p:grpSp>
      <p:sp>
        <p:nvSpPr>
          <p:cNvPr id="58" name="Oval 57"/>
          <p:cNvSpPr/>
          <p:nvPr/>
        </p:nvSpPr>
        <p:spPr>
          <a:xfrm>
            <a:off x="4724400" y="457200"/>
            <a:ext cx="12954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848600" y="457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the equation</a:t>
            </a:r>
          </a:p>
          <a:p>
            <a:pPr lvl="0" algn="ctr">
              <a:buNone/>
            </a:pPr>
            <a:r>
              <a:rPr lang="en-US" b="1" dirty="0" smtClean="0"/>
              <a:t>2 H</a:t>
            </a:r>
            <a:r>
              <a:rPr lang="en-US" b="1" baseline="-25000" dirty="0" smtClean="0"/>
              <a:t>2</a:t>
            </a:r>
            <a:r>
              <a:rPr lang="en-US" b="1" dirty="0" smtClean="0"/>
              <a:t>(g) + O</a:t>
            </a:r>
            <a:r>
              <a:rPr lang="en-US" b="1" baseline="-25000" dirty="0" smtClean="0"/>
              <a:t>2</a:t>
            </a:r>
            <a:r>
              <a:rPr lang="en-US" b="1" dirty="0" smtClean="0"/>
              <a:t>(g) </a:t>
            </a:r>
            <a:r>
              <a:rPr lang="en-US" b="1" dirty="0" smtClean="0">
                <a:sym typeface="Wingdings" pitchFamily="2" charset="2"/>
              </a:rPr>
              <a:t> 2 H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O (l)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9600" y="2667000"/>
          <a:ext cx="7924800" cy="3803650"/>
        </p:xfrm>
        <a:graphic>
          <a:graphicData uri="http://schemas.openxmlformats.org/drawingml/2006/table">
            <a:tbl>
              <a:tblPr/>
              <a:tblGrid>
                <a:gridCol w="3733800"/>
                <a:gridCol w="4191000"/>
              </a:tblGrid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Ratio of 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:O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Ratio of O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:H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2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How many moles of 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O can</a:t>
                      </a:r>
                      <a:r>
                        <a:rPr lang="en-US" sz="2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you get from 2 moles of 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US" sz="2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705100"/>
            <a:ext cx="1857375" cy="1181100"/>
          </a:xfrm>
          <a:prstGeom prst="rect">
            <a:avLst/>
          </a:prstGeom>
          <a:noFill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70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09800" y="228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228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6858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6858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67400" y="12954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864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67400" y="3048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86400" y="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48400" y="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76600" y="609600"/>
            <a:ext cx="52129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smtClean="0"/>
              <a:t>+</a:t>
            </a:r>
            <a:endParaRPr lang="en-US" sz="3300" b="1" dirty="0"/>
          </a:p>
        </p:txBody>
      </p:sp>
      <p:sp>
        <p:nvSpPr>
          <p:cNvPr id="26" name="Rectangle 25"/>
          <p:cNvSpPr/>
          <p:nvPr/>
        </p:nvSpPr>
        <p:spPr>
          <a:xfrm>
            <a:off x="4886556" y="609600"/>
            <a:ext cx="59984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smtClean="0">
                <a:sym typeface="Wingdings" pitchFamily="2" charset="2"/>
              </a:rPr>
              <a:t></a:t>
            </a:r>
            <a:endParaRPr lang="en-US" sz="3300" b="1" dirty="0"/>
          </a:p>
        </p:txBody>
      </p:sp>
      <p:sp>
        <p:nvSpPr>
          <p:cNvPr id="29" name="Oval 28"/>
          <p:cNvSpPr/>
          <p:nvPr/>
        </p:nvSpPr>
        <p:spPr>
          <a:xfrm>
            <a:off x="1981200" y="19812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57600" y="1905000"/>
            <a:ext cx="609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the equation</a:t>
            </a:r>
          </a:p>
          <a:p>
            <a:pPr lvl="0" algn="ctr">
              <a:buNone/>
            </a:pPr>
            <a:r>
              <a:rPr lang="en-US" b="1" dirty="0" smtClean="0"/>
              <a:t>2 H</a:t>
            </a:r>
            <a:r>
              <a:rPr lang="en-US" b="1" baseline="-25000" dirty="0" smtClean="0"/>
              <a:t>2</a:t>
            </a:r>
            <a:r>
              <a:rPr lang="en-US" b="1" dirty="0" smtClean="0"/>
              <a:t>(g) + O</a:t>
            </a:r>
            <a:r>
              <a:rPr lang="en-US" b="1" baseline="-25000" dirty="0" smtClean="0"/>
              <a:t>2</a:t>
            </a:r>
            <a:r>
              <a:rPr lang="en-US" b="1" dirty="0" smtClean="0"/>
              <a:t>(g) </a:t>
            </a:r>
            <a:r>
              <a:rPr lang="en-US" b="1" dirty="0" smtClean="0">
                <a:sym typeface="Wingdings" pitchFamily="2" charset="2"/>
              </a:rPr>
              <a:t> 2 H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O (l)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9600" y="2667000"/>
          <a:ext cx="7924800" cy="3803650"/>
        </p:xfrm>
        <a:graphic>
          <a:graphicData uri="http://schemas.openxmlformats.org/drawingml/2006/table">
            <a:tbl>
              <a:tblPr/>
              <a:tblGrid>
                <a:gridCol w="3733800"/>
                <a:gridCol w="4191000"/>
              </a:tblGrid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Ratio of 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:O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Ratio of O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:H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2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How many moles of 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O can</a:t>
                      </a:r>
                      <a:r>
                        <a:rPr lang="en-US" sz="2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you get from 2 moles of 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US" sz="2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705100"/>
            <a:ext cx="1857375" cy="1181100"/>
          </a:xfrm>
          <a:prstGeom prst="rect">
            <a:avLst/>
          </a:prstGeom>
          <a:noFill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962400"/>
            <a:ext cx="2181225" cy="118110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22098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70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09800" y="228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228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6858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6858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67400" y="12954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864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67400" y="3048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86400" y="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48400" y="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76600" y="609600"/>
            <a:ext cx="52129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smtClean="0"/>
              <a:t>+</a:t>
            </a:r>
            <a:endParaRPr lang="en-US" sz="3300" b="1" dirty="0"/>
          </a:p>
        </p:txBody>
      </p:sp>
      <p:sp>
        <p:nvSpPr>
          <p:cNvPr id="26" name="Rectangle 25"/>
          <p:cNvSpPr/>
          <p:nvPr/>
        </p:nvSpPr>
        <p:spPr>
          <a:xfrm>
            <a:off x="4886556" y="609600"/>
            <a:ext cx="59984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smtClean="0">
                <a:sym typeface="Wingdings" pitchFamily="2" charset="2"/>
              </a:rPr>
              <a:t></a:t>
            </a:r>
            <a:endParaRPr lang="en-US" sz="3300" b="1" dirty="0"/>
          </a:p>
        </p:txBody>
      </p:sp>
      <p:sp>
        <p:nvSpPr>
          <p:cNvPr id="27" name="Oval 26"/>
          <p:cNvSpPr/>
          <p:nvPr/>
        </p:nvSpPr>
        <p:spPr>
          <a:xfrm>
            <a:off x="5105400" y="19050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57600" y="1905000"/>
            <a:ext cx="609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the equation</a:t>
            </a:r>
          </a:p>
          <a:p>
            <a:pPr lvl="0" algn="ctr">
              <a:buNone/>
            </a:pPr>
            <a:r>
              <a:rPr lang="en-US" b="1" dirty="0" smtClean="0"/>
              <a:t>2 H</a:t>
            </a:r>
            <a:r>
              <a:rPr lang="en-US" b="1" baseline="-25000" dirty="0" smtClean="0"/>
              <a:t>2</a:t>
            </a:r>
            <a:r>
              <a:rPr lang="en-US" b="1" dirty="0" smtClean="0"/>
              <a:t>(g) + O</a:t>
            </a:r>
            <a:r>
              <a:rPr lang="en-US" b="1" baseline="-25000" dirty="0" smtClean="0"/>
              <a:t>2</a:t>
            </a:r>
            <a:r>
              <a:rPr lang="en-US" b="1" dirty="0" smtClean="0"/>
              <a:t>(g) </a:t>
            </a:r>
            <a:r>
              <a:rPr lang="en-US" b="1" dirty="0" smtClean="0">
                <a:sym typeface="Wingdings" pitchFamily="2" charset="2"/>
              </a:rPr>
              <a:t> 2 H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O (l)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9600" y="2667000"/>
          <a:ext cx="7924800" cy="3803650"/>
        </p:xfrm>
        <a:graphic>
          <a:graphicData uri="http://schemas.openxmlformats.org/drawingml/2006/table">
            <a:tbl>
              <a:tblPr/>
              <a:tblGrid>
                <a:gridCol w="3733800"/>
                <a:gridCol w="4191000"/>
              </a:tblGrid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Ratio of 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:O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Ratio of O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:H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2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How many moles of 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dirty="0" smtClean="0">
                          <a:latin typeface="Calibri"/>
                          <a:ea typeface="Calibri"/>
                          <a:cs typeface="Times New Roman"/>
                        </a:rPr>
                        <a:t>O can</a:t>
                      </a:r>
                      <a:r>
                        <a:rPr lang="en-US" sz="2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you get from 2 moles of H</a:t>
                      </a:r>
                      <a:r>
                        <a:rPr lang="en-US" sz="25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US" sz="2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smtClean="0">
                          <a:solidFill>
                            <a:srgbClr val="FF0000"/>
                          </a:solidFill>
                          <a:latin typeface="CG Omega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500" b="1" baseline="0" dirty="0" smtClean="0">
                          <a:solidFill>
                            <a:srgbClr val="FF0000"/>
                          </a:solidFill>
                          <a:latin typeface="CG Omega"/>
                          <a:ea typeface="Calibri"/>
                          <a:cs typeface="Times New Roman"/>
                        </a:rPr>
                        <a:t> moles!</a:t>
                      </a:r>
                      <a:endParaRPr lang="en-US" sz="3500" b="1" dirty="0">
                        <a:solidFill>
                          <a:srgbClr val="FF0000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705100"/>
            <a:ext cx="1857375" cy="1181100"/>
          </a:xfrm>
          <a:prstGeom prst="rect">
            <a:avLst/>
          </a:prstGeom>
          <a:noFill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962400"/>
            <a:ext cx="2181225" cy="118110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22098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70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9800" y="228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67000" y="228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6858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43400" y="6858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67400" y="12954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864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48400" y="9906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7400" y="304800"/>
            <a:ext cx="4572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86400" y="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76600" y="609600"/>
            <a:ext cx="52129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smtClean="0"/>
              <a:t>+</a:t>
            </a:r>
            <a:endParaRPr lang="en-US" sz="3300" b="1" dirty="0"/>
          </a:p>
        </p:txBody>
      </p:sp>
      <p:sp>
        <p:nvSpPr>
          <p:cNvPr id="29" name="Rectangle 28"/>
          <p:cNvSpPr/>
          <p:nvPr/>
        </p:nvSpPr>
        <p:spPr>
          <a:xfrm>
            <a:off x="4886556" y="609600"/>
            <a:ext cx="59984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smtClean="0">
                <a:sym typeface="Wingdings" pitchFamily="2" charset="2"/>
              </a:rPr>
              <a:t></a:t>
            </a:r>
            <a:endParaRPr lang="en-US" sz="3300" b="1" dirty="0"/>
          </a:p>
        </p:txBody>
      </p:sp>
      <p:sp>
        <p:nvSpPr>
          <p:cNvPr id="30" name="Oval 29"/>
          <p:cNvSpPr/>
          <p:nvPr/>
        </p:nvSpPr>
        <p:spPr>
          <a:xfrm>
            <a:off x="1905000" y="0"/>
            <a:ext cx="1524000" cy="1981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05400" y="-152400"/>
            <a:ext cx="1905000" cy="2438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4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78398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IMPORTANT: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Make sure the chemical equation is </a:t>
            </a:r>
            <a:r>
              <a:rPr lang="en-US" b="1" dirty="0" smtClean="0">
                <a:solidFill>
                  <a:srgbClr val="FF0000"/>
                </a:solidFill>
              </a:rPr>
              <a:t>balanced</a:t>
            </a:r>
            <a:r>
              <a:rPr lang="en-US" b="1" dirty="0" smtClean="0">
                <a:solidFill>
                  <a:schemeClr val="tx1"/>
                </a:solidFill>
              </a:rPr>
              <a:t> before working with it!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30" y="1803647"/>
            <a:ext cx="8375480" cy="465635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200" dirty="0" smtClean="0"/>
              <a:t>Catalyst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Element of the Day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Stoichiometry</a:t>
            </a:r>
            <a:r>
              <a:rPr lang="en-US" sz="3200" dirty="0"/>
              <a:t> </a:t>
            </a:r>
            <a:r>
              <a:rPr lang="en-US" sz="3200" dirty="0" smtClean="0"/>
              <a:t>Class Practice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Exit Slip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6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TRY!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84" y="1584008"/>
            <a:ext cx="7803691" cy="448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Consider the following chemical equation:</a:t>
            </a:r>
          </a:p>
          <a:p>
            <a:pPr algn="ctr">
              <a:buNone/>
            </a:pPr>
            <a:r>
              <a:rPr lang="en-US" sz="3200" b="1" dirty="0" smtClean="0"/>
              <a:t>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+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5</a:t>
            </a:r>
            <a:r>
              <a:rPr lang="en-US" sz="3200" b="1" dirty="0" smtClean="0"/>
              <a:t>HCl </a:t>
            </a:r>
            <a:r>
              <a:rPr lang="en-US" sz="3200" b="1" dirty="0">
                <a:sym typeface="Wingdings" pitchFamily="2" charset="2"/>
              </a:rPr>
              <a:t> </a:t>
            </a:r>
            <a:r>
              <a:rPr lang="en-US" sz="3200" b="1" dirty="0" smtClean="0">
                <a:sym typeface="Wingdings" pitchFamily="2" charset="2"/>
              </a:rPr>
              <a:t>PCl</a:t>
            </a:r>
            <a:r>
              <a:rPr lang="en-US" sz="3200" b="1" baseline="-25000" dirty="0" smtClean="0">
                <a:sym typeface="Wingdings" pitchFamily="2" charset="2"/>
              </a:rPr>
              <a:t>5</a:t>
            </a:r>
            <a:r>
              <a:rPr lang="en-US" sz="3200" b="1" dirty="0" smtClean="0"/>
              <a:t> + 4H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en-US" sz="3200" b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dirty="0" smtClean="0"/>
              <a:t>On your whiteboards, write: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is the mole ratio of 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PO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to PCl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0666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TRY!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84" y="1584008"/>
            <a:ext cx="7803691" cy="448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Consider the following chemical equation:</a:t>
            </a:r>
          </a:p>
          <a:p>
            <a:pPr algn="ctr">
              <a:buNone/>
            </a:pPr>
            <a:r>
              <a:rPr lang="en-US" sz="3200" b="1" dirty="0" smtClean="0"/>
              <a:t>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+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5</a:t>
            </a:r>
            <a:r>
              <a:rPr lang="en-US" sz="3200" b="1" dirty="0" smtClean="0"/>
              <a:t>HCl </a:t>
            </a:r>
            <a:r>
              <a:rPr lang="en-US" sz="3200" b="1" dirty="0">
                <a:sym typeface="Wingdings" pitchFamily="2" charset="2"/>
              </a:rPr>
              <a:t> </a:t>
            </a:r>
            <a:r>
              <a:rPr lang="en-US" sz="3200" b="1" dirty="0" smtClean="0">
                <a:sym typeface="Wingdings" pitchFamily="2" charset="2"/>
              </a:rPr>
              <a:t>PCl</a:t>
            </a:r>
            <a:r>
              <a:rPr lang="en-US" sz="3200" b="1" baseline="-25000" dirty="0" smtClean="0">
                <a:sym typeface="Wingdings" pitchFamily="2" charset="2"/>
              </a:rPr>
              <a:t>5</a:t>
            </a:r>
            <a:r>
              <a:rPr lang="en-US" sz="3200" b="1" dirty="0" smtClean="0"/>
              <a:t> + 4H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en-US" sz="3200" b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dirty="0" smtClean="0"/>
              <a:t>On your whiteboards, write: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is the mole ratio of 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PO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to PCl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08004"/>
              </p:ext>
            </p:extLst>
          </p:nvPr>
        </p:nvGraphicFramePr>
        <p:xfrm>
          <a:off x="2190510" y="4449568"/>
          <a:ext cx="3757726" cy="209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774700" imgH="431800" progId="Equation.3">
                  <p:embed/>
                </p:oleObj>
              </mc:Choice>
              <mc:Fallback>
                <p:oleObj name="Equation" r:id="rId3" imgW="774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510" y="4449568"/>
                        <a:ext cx="3757726" cy="2094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78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TRY!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84" y="1584008"/>
            <a:ext cx="7803691" cy="448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Consider the following chemical equation:</a:t>
            </a:r>
          </a:p>
          <a:p>
            <a:pPr algn="ctr">
              <a:buNone/>
            </a:pPr>
            <a:r>
              <a:rPr lang="en-US" sz="3200" b="1" dirty="0" smtClean="0"/>
              <a:t>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+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5</a:t>
            </a:r>
            <a:r>
              <a:rPr lang="en-US" sz="3200" b="1" dirty="0" smtClean="0"/>
              <a:t>HCl </a:t>
            </a:r>
            <a:r>
              <a:rPr lang="en-US" sz="3200" b="1" dirty="0">
                <a:sym typeface="Wingdings" pitchFamily="2" charset="2"/>
              </a:rPr>
              <a:t> </a:t>
            </a:r>
            <a:r>
              <a:rPr lang="en-US" sz="3200" b="1" dirty="0" smtClean="0">
                <a:sym typeface="Wingdings" pitchFamily="2" charset="2"/>
              </a:rPr>
              <a:t>PCl</a:t>
            </a:r>
            <a:r>
              <a:rPr lang="en-US" sz="3200" b="1" baseline="-25000" dirty="0" smtClean="0">
                <a:sym typeface="Wingdings" pitchFamily="2" charset="2"/>
              </a:rPr>
              <a:t>5</a:t>
            </a:r>
            <a:r>
              <a:rPr lang="en-US" sz="3200" b="1" dirty="0" smtClean="0"/>
              <a:t> + 4H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en-US" sz="3200" b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dirty="0" smtClean="0"/>
              <a:t>On your whiteboards, write: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is the mole ratio of </a:t>
            </a:r>
            <a:r>
              <a:rPr lang="en-US" sz="3200" dirty="0" err="1" smtClean="0"/>
              <a:t>HCl</a:t>
            </a:r>
            <a:r>
              <a:rPr lang="en-US" sz="3200" dirty="0" smtClean="0"/>
              <a:t> to water?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634254"/>
              </p:ext>
            </p:extLst>
          </p:nvPr>
        </p:nvGraphicFramePr>
        <p:xfrm>
          <a:off x="2466975" y="4449763"/>
          <a:ext cx="3203575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" imgW="660400" imgH="431800" progId="Equation.3">
                  <p:embed/>
                </p:oleObj>
              </mc:Choice>
              <mc:Fallback>
                <p:oleObj name="Equation" r:id="rId3" imgW="66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6975" y="4449763"/>
                        <a:ext cx="3203575" cy="209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90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TRY!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84" y="1584008"/>
            <a:ext cx="7803691" cy="448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Consider the following chemical equation:</a:t>
            </a:r>
          </a:p>
          <a:p>
            <a:pPr algn="ctr">
              <a:buNone/>
            </a:pPr>
            <a:r>
              <a:rPr lang="en-US" sz="3200" b="1" dirty="0" smtClean="0"/>
              <a:t>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+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5</a:t>
            </a:r>
            <a:r>
              <a:rPr lang="en-US" sz="3200" b="1" dirty="0" smtClean="0"/>
              <a:t>HCl </a:t>
            </a:r>
            <a:r>
              <a:rPr lang="en-US" sz="3200" b="1" dirty="0">
                <a:sym typeface="Wingdings" pitchFamily="2" charset="2"/>
              </a:rPr>
              <a:t> </a:t>
            </a:r>
            <a:r>
              <a:rPr lang="en-US" sz="3200" b="1" dirty="0" smtClean="0">
                <a:sym typeface="Wingdings" pitchFamily="2" charset="2"/>
              </a:rPr>
              <a:t>PCl</a:t>
            </a:r>
            <a:r>
              <a:rPr lang="en-US" sz="3200" b="1" baseline="-25000" dirty="0" smtClean="0">
                <a:sym typeface="Wingdings" pitchFamily="2" charset="2"/>
              </a:rPr>
              <a:t>5</a:t>
            </a:r>
            <a:r>
              <a:rPr lang="en-US" sz="3200" b="1" dirty="0" smtClean="0"/>
              <a:t> + 4H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en-US" sz="3200" b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dirty="0" smtClean="0"/>
              <a:t>On your whiteboards, write: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is the mole ratio of </a:t>
            </a:r>
            <a:r>
              <a:rPr lang="en-US" sz="3200" dirty="0" err="1" smtClean="0"/>
              <a:t>HCl</a:t>
            </a:r>
            <a:r>
              <a:rPr lang="en-US" sz="3200" dirty="0" smtClean="0"/>
              <a:t> to PCl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440033"/>
              </p:ext>
            </p:extLst>
          </p:nvPr>
        </p:nvGraphicFramePr>
        <p:xfrm>
          <a:off x="2498725" y="4449763"/>
          <a:ext cx="3141663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647700" imgH="431800" progId="Equation.3">
                  <p:embed/>
                </p:oleObj>
              </mc:Choice>
              <mc:Fallback>
                <p:oleObj name="Equation" r:id="rId3" imgW="64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8725" y="4449763"/>
                        <a:ext cx="3141663" cy="209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76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61" y="2226952"/>
            <a:ext cx="8412296" cy="1834311"/>
          </a:xfrm>
        </p:spPr>
        <p:txBody>
          <a:bodyPr>
            <a:normAutofit/>
          </a:bodyPr>
          <a:lstStyle/>
          <a:p>
            <a:r>
              <a:rPr lang="en-US" dirty="0" smtClean="0"/>
              <a:t>PART II: Using Mole Ratios as a Conversion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2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0" y="1392254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3200" dirty="0"/>
              <a:t>Given the recipe                                                                                     1 crust + 2 </a:t>
            </a:r>
            <a:r>
              <a:rPr lang="en-US" sz="3200" dirty="0" smtClean="0"/>
              <a:t>units cheese </a:t>
            </a:r>
            <a:r>
              <a:rPr lang="en-US" sz="3200" dirty="0"/>
              <a:t>+ 3 </a:t>
            </a:r>
            <a:r>
              <a:rPr lang="en-US" sz="3200" dirty="0" smtClean="0"/>
              <a:t>units tomato </a:t>
            </a:r>
            <a:r>
              <a:rPr lang="en-US" sz="3200" dirty="0"/>
              <a:t>sauce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1 slice of pizza, </a:t>
            </a:r>
            <a:r>
              <a:rPr lang="en-US" sz="3200" b="1" dirty="0"/>
              <a:t>how many slices of pizza could you make from 8 crusts?</a:t>
            </a:r>
          </a:p>
          <a:p>
            <a:pPr algn="ctr"/>
            <a:endParaRPr lang="en-US" sz="3200" dirty="0"/>
          </a:p>
        </p:txBody>
      </p:sp>
      <p:cxnSp>
        <p:nvCxnSpPr>
          <p:cNvPr id="37" name="AutoShape 7"/>
          <p:cNvCxnSpPr>
            <a:cxnSpLocks noChangeShapeType="1"/>
          </p:cNvCxnSpPr>
          <p:nvPr/>
        </p:nvCxnSpPr>
        <p:spPr bwMode="auto">
          <a:xfrm>
            <a:off x="4419600" y="533400"/>
            <a:ext cx="463730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7"/>
          <p:cNvCxnSpPr>
            <a:cxnSpLocks noChangeShapeType="1"/>
          </p:cNvCxnSpPr>
          <p:nvPr/>
        </p:nvCxnSpPr>
        <p:spPr bwMode="auto">
          <a:xfrm>
            <a:off x="6629400" y="533400"/>
            <a:ext cx="463730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39" name="Group 38"/>
          <p:cNvGrpSpPr/>
          <p:nvPr/>
        </p:nvGrpSpPr>
        <p:grpSpPr>
          <a:xfrm>
            <a:off x="228600" y="3276600"/>
            <a:ext cx="8915400" cy="3448050"/>
            <a:chOff x="228600" y="2743200"/>
            <a:chExt cx="8915400" cy="3448050"/>
          </a:xfrm>
        </p:grpSpPr>
        <p:grpSp>
          <p:nvGrpSpPr>
            <p:cNvPr id="40" name="Group 19"/>
            <p:cNvGrpSpPr/>
            <p:nvPr/>
          </p:nvGrpSpPr>
          <p:grpSpPr>
            <a:xfrm>
              <a:off x="228600" y="2743200"/>
              <a:ext cx="6699250" cy="3448050"/>
              <a:chOff x="228600" y="2743200"/>
              <a:chExt cx="6699250" cy="3448050"/>
            </a:xfrm>
          </p:grpSpPr>
          <p:grpSp>
            <p:nvGrpSpPr>
              <p:cNvPr id="42" name="Group 18"/>
              <p:cNvGrpSpPr/>
              <p:nvPr/>
            </p:nvGrpSpPr>
            <p:grpSpPr>
              <a:xfrm>
                <a:off x="2362200" y="2743200"/>
                <a:ext cx="4565650" cy="3448050"/>
                <a:chOff x="2362200" y="2743200"/>
                <a:chExt cx="4565650" cy="3448050"/>
              </a:xfrm>
            </p:grpSpPr>
            <p:pic>
              <p:nvPicPr>
                <p:cNvPr id="44" name="Picture 43" descr="http://1.bp.blogspot.com/-MFChK5ni3GA/TyXl6K2wLrI/AAAAAAAAMXE/NoPC5SL_DBc/s1600/IMG_6052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724400" y="51816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44" descr="http://2.bp.blogspot.com/_gua_oUZeNuE/TLuTm3HG3tI/AAAAAAAAAqQ/8-2N_P4PAu0/s1600/cheese_shredded_cheddar.jp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67000" y="3581400"/>
                  <a:ext cx="1743075" cy="1057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45" descr="http://1.bp.blogspot.com/-MFChK5ni3GA/TyXl6K2wLrI/AAAAAAAAMXE/NoPC5SL_DBc/s1600/IMG_6052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724400" y="27432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46" descr="http://2.bp.blogspot.com/_gua_oUZeNuE/TLuTm3HG3tI/AAAAAAAAAqQ/8-2N_P4PAu0/s1600/cheese_shredded_cheddar.jp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67000" y="4724400"/>
                  <a:ext cx="1615440" cy="98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47" descr="http://1.bp.blogspot.com/-MFChK5ni3GA/TyXl6K2wLrI/AAAAAAAAMXE/NoPC5SL_DBc/s1600/IMG_6052.JP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724400" y="3962400"/>
                  <a:ext cx="1514475" cy="1009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362200" y="4267200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267200" y="4267200"/>
                  <a:ext cx="4572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+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324600" y="4267200"/>
                  <a:ext cx="60325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5000" b="1" dirty="0" smtClean="0">
                      <a:latin typeface="Calibri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endParaRPr kumimoji="0" lang="en-US" sz="5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3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8600" y="3581400"/>
                <a:ext cx="1913573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" name="Picture 3" descr="http://www.polyvore.com/cgi/img-thing?.out=jpg&amp;size=l&amp;tid=98596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2300" y="3581400"/>
              <a:ext cx="2171700" cy="21717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5879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0" y="949586"/>
            <a:ext cx="91440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How </a:t>
            </a:r>
            <a:r>
              <a:rPr lang="en-US" sz="3200" b="1" dirty="0">
                <a:solidFill>
                  <a:schemeClr val="bg1"/>
                </a:solidFill>
              </a:rPr>
              <a:t>many slices of pizza could you make from 8 crusts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rgbClr val="92D050"/>
          </a:solidFill>
          <a:ln w="571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8 crusts (A)</a:t>
            </a:r>
          </a:p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/>
              <a:t>       ? Slices (B)</a:t>
            </a: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endParaRPr lang="en-US" sz="2800" b="1" baseline="30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3048000"/>
            <a:ext cx="41889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c</a:t>
            </a:r>
            <a:r>
              <a:rPr lang="en-US" sz="3000" b="1" dirty="0" smtClean="0">
                <a:solidFill>
                  <a:schemeClr val="bg1"/>
                </a:solidFill>
              </a:rPr>
              <a:t>rusts (A) </a:t>
            </a:r>
            <a:r>
              <a:rPr lang="en-US" sz="3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3000" b="1" dirty="0" smtClean="0">
                <a:sym typeface="Wingdings" pitchFamily="2" charset="2"/>
              </a:rPr>
              <a:t>slices </a:t>
            </a:r>
            <a:r>
              <a:rPr lang="en-US" sz="3000" b="1" dirty="0" smtClean="0"/>
              <a:t>(B)</a:t>
            </a:r>
            <a:endParaRPr lang="en-US" sz="30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40463"/>
              </p:ext>
            </p:extLst>
          </p:nvPr>
        </p:nvGraphicFramePr>
        <p:xfrm>
          <a:off x="0" y="1943100"/>
          <a:ext cx="9144000" cy="4381500"/>
        </p:xfrm>
        <a:graphic>
          <a:graphicData uri="http://schemas.openxmlformats.org/drawingml/2006/table">
            <a:tbl>
              <a:tblPr/>
              <a:tblGrid>
                <a:gridCol w="1828800"/>
                <a:gridCol w="7315200"/>
              </a:tblGrid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Start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:     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End: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Plan: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MM</a:t>
                      </a:r>
                      <a:r>
                        <a:rPr lang="en-US" sz="2600" b="1" baseline="0" dirty="0" smtClean="0">
                          <a:latin typeface="CG Omeg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needed</a:t>
                      </a: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?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b="1" dirty="0">
                        <a:solidFill>
                          <a:schemeClr val="bg1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Solve: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438400" y="48107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 crusts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867400" y="5344180"/>
            <a:ext cx="152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crusts</a:t>
            </a:r>
            <a:endParaRPr lang="en-US" sz="35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867400" y="4733836"/>
            <a:ext cx="152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slice</a:t>
            </a:r>
            <a:endParaRPr lang="en-US" sz="3300" b="1" dirty="0"/>
          </a:p>
        </p:txBody>
      </p:sp>
      <p:grpSp>
        <p:nvGrpSpPr>
          <p:cNvPr id="46" name="Group 27"/>
          <p:cNvGrpSpPr/>
          <p:nvPr/>
        </p:nvGrpSpPr>
        <p:grpSpPr>
          <a:xfrm>
            <a:off x="3429000" y="4800600"/>
            <a:ext cx="3276600" cy="1076980"/>
            <a:chOff x="2209800" y="2971800"/>
            <a:chExt cx="3276600" cy="107698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2209800" y="297180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76800" y="351538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410200" y="5311914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1</a:t>
            </a:r>
            <a:endParaRPr lang="en-US" sz="35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410200" y="46482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1</a:t>
            </a:r>
            <a:endParaRPr lang="en-US" sz="3500" b="1" dirty="0"/>
          </a:p>
        </p:txBody>
      </p:sp>
      <p:sp>
        <p:nvSpPr>
          <p:cNvPr id="53" name="Rectangle 52"/>
          <p:cNvSpPr/>
          <p:nvPr/>
        </p:nvSpPr>
        <p:spPr>
          <a:xfrm>
            <a:off x="2895600" y="5692914"/>
            <a:ext cx="9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</a:rPr>
              <a:t>= 8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590800" y="4930914"/>
            <a:ext cx="4191000" cy="707886"/>
            <a:chOff x="2590800" y="4930914"/>
            <a:chExt cx="4191000" cy="707886"/>
          </a:xfrm>
        </p:grpSpPr>
        <p:grpSp>
          <p:nvGrpSpPr>
            <p:cNvPr id="39" name="Group 17"/>
            <p:cNvGrpSpPr/>
            <p:nvPr/>
          </p:nvGrpSpPr>
          <p:grpSpPr>
            <a:xfrm>
              <a:off x="2590800" y="4930914"/>
              <a:ext cx="4191000" cy="707886"/>
              <a:chOff x="838200" y="3014246"/>
              <a:chExt cx="4191000" cy="70788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838200" y="3352800"/>
                <a:ext cx="1676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52800" y="3352800"/>
                <a:ext cx="1676400" cy="0"/>
              </a:xfrm>
              <a:prstGeom prst="line">
                <a:avLst/>
              </a:prstGeom>
              <a:ln w="952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743200" y="3014246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X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2590800" y="5334000"/>
              <a:ext cx="1676400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1872048" y="3657600"/>
            <a:ext cx="1404552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CG Omega"/>
                <a:ea typeface="Calibri"/>
                <a:cs typeface="Times New Roman"/>
              </a:rPr>
              <a:t>Nope</a:t>
            </a:r>
            <a:endParaRPr lang="en-US" sz="4000" b="1" dirty="0">
              <a:solidFill>
                <a:schemeClr val="bg1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33800" y="5572406"/>
            <a:ext cx="1374094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slices</a:t>
            </a:r>
            <a:endParaRPr lang="en-US" sz="4000" b="1" dirty="0">
              <a:solidFill>
                <a:srgbClr val="FF0000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77349" y="4800600"/>
            <a:ext cx="2020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= 8x1/1</a:t>
            </a:r>
            <a:endParaRPr lang="en-US" sz="4000" dirty="0"/>
          </a:p>
        </p:txBody>
      </p:sp>
      <p:sp>
        <p:nvSpPr>
          <p:cNvPr id="59" name="Oval 58"/>
          <p:cNvSpPr/>
          <p:nvPr/>
        </p:nvSpPr>
        <p:spPr>
          <a:xfrm>
            <a:off x="1524000" y="19050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86000" y="46482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2508234" y="237151"/>
            <a:ext cx="4076770" cy="677249"/>
            <a:chOff x="3465" y="2875"/>
            <a:chExt cx="4422" cy="477"/>
          </a:xfrm>
        </p:grpSpPr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3465" y="2875"/>
              <a:ext cx="1979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A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5945" y="2908"/>
              <a:ext cx="1942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B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AutoShape 7"/>
            <p:cNvCxnSpPr>
              <a:cxnSpLocks noChangeShapeType="1"/>
            </p:cNvCxnSpPr>
            <p:nvPr/>
          </p:nvCxnSpPr>
          <p:spPr bwMode="auto">
            <a:xfrm>
              <a:off x="5532" y="3097"/>
              <a:ext cx="503" cy="0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5657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/>
      <p:bldP spid="49" grpId="0"/>
      <p:bldP spid="50" grpId="0"/>
      <p:bldP spid="53" grpId="0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0" y="990600"/>
            <a:ext cx="91440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How </a:t>
            </a:r>
            <a:r>
              <a:rPr lang="en-US" sz="3200" b="1" dirty="0">
                <a:solidFill>
                  <a:schemeClr val="bg1"/>
                </a:solidFill>
              </a:rPr>
              <a:t>many </a:t>
            </a:r>
            <a:r>
              <a:rPr lang="en-US" sz="3200" b="1" dirty="0" smtClean="0">
                <a:solidFill>
                  <a:schemeClr val="bg1"/>
                </a:solidFill>
              </a:rPr>
              <a:t>moles of </a:t>
            </a:r>
            <a:r>
              <a:rPr lang="en-US" sz="3200" b="1" dirty="0">
                <a:solidFill>
                  <a:schemeClr val="bg1"/>
                </a:solidFill>
              </a:rPr>
              <a:t>pizza could you make from 100 </a:t>
            </a:r>
            <a:r>
              <a:rPr lang="en-US" sz="3200" b="1" dirty="0" smtClean="0">
                <a:solidFill>
                  <a:schemeClr val="bg1"/>
                </a:solidFill>
              </a:rPr>
              <a:t>moles </a:t>
            </a:r>
            <a:r>
              <a:rPr lang="en-US" sz="3200" b="1" dirty="0">
                <a:solidFill>
                  <a:schemeClr val="bg1"/>
                </a:solidFill>
              </a:rPr>
              <a:t>of cheese?</a:t>
            </a:r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rgbClr val="92D050"/>
          </a:solidFill>
          <a:ln w="571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100 cheese - A</a:t>
            </a:r>
          </a:p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</a:t>
            </a:r>
            <a:r>
              <a:rPr lang="en-US" sz="2800" b="1" dirty="0" smtClean="0"/>
              <a:t>? Slices - B</a:t>
            </a: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endParaRPr lang="en-US" sz="2800" b="1" baseline="30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000" y="3048000"/>
            <a:ext cx="67249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     mol cheese (A) </a:t>
            </a:r>
            <a:r>
              <a:rPr lang="en-US" sz="3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3000" b="1" dirty="0" smtClean="0">
                <a:sym typeface="Wingdings" pitchFamily="2" charset="2"/>
              </a:rPr>
              <a:t>mol slices </a:t>
            </a:r>
            <a:r>
              <a:rPr lang="en-US" sz="3000" b="1" dirty="0" smtClean="0"/>
              <a:t>(B)</a:t>
            </a:r>
            <a:endParaRPr lang="en-US" sz="3000" dirty="0"/>
          </a:p>
        </p:txBody>
      </p:sp>
      <p:cxnSp>
        <p:nvCxnSpPr>
          <p:cNvPr id="37" name="AutoShape 7"/>
          <p:cNvCxnSpPr>
            <a:cxnSpLocks noChangeShapeType="1"/>
          </p:cNvCxnSpPr>
          <p:nvPr/>
        </p:nvCxnSpPr>
        <p:spPr bwMode="auto">
          <a:xfrm>
            <a:off x="4419600" y="533400"/>
            <a:ext cx="463730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0" y="1943100"/>
          <a:ext cx="9144000" cy="4381500"/>
        </p:xfrm>
        <a:graphic>
          <a:graphicData uri="http://schemas.openxmlformats.org/drawingml/2006/table">
            <a:tbl>
              <a:tblPr/>
              <a:tblGrid>
                <a:gridCol w="1828800"/>
                <a:gridCol w="7315200"/>
              </a:tblGrid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Start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:     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End: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Sequence: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MM</a:t>
                      </a:r>
                      <a:r>
                        <a:rPr lang="en-US" sz="2600" b="1" baseline="0" dirty="0" smtClean="0">
                          <a:latin typeface="CG Omeg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needed</a:t>
                      </a: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?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b="1" dirty="0">
                        <a:solidFill>
                          <a:schemeClr val="bg1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Solve: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209800" y="48107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100 cheese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5344180"/>
            <a:ext cx="1752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cheese</a:t>
            </a:r>
            <a:endParaRPr lang="en-US" sz="35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867400" y="4733836"/>
            <a:ext cx="152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slice</a:t>
            </a:r>
            <a:endParaRPr lang="en-US" sz="3300" b="1" dirty="0"/>
          </a:p>
        </p:txBody>
      </p:sp>
      <p:grpSp>
        <p:nvGrpSpPr>
          <p:cNvPr id="3" name="Group 27"/>
          <p:cNvGrpSpPr/>
          <p:nvPr/>
        </p:nvGrpSpPr>
        <p:grpSpPr>
          <a:xfrm>
            <a:off x="3429000" y="4800600"/>
            <a:ext cx="3276600" cy="1076980"/>
            <a:chOff x="2209800" y="2971800"/>
            <a:chExt cx="3276600" cy="107698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2209800" y="297180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76800" y="351538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410200" y="5311914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10200" y="46482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1</a:t>
            </a:r>
            <a:endParaRPr lang="en-US" sz="3500" b="1" dirty="0"/>
          </a:p>
        </p:txBody>
      </p:sp>
      <p:sp>
        <p:nvSpPr>
          <p:cNvPr id="53" name="Rectangle 52"/>
          <p:cNvSpPr/>
          <p:nvPr/>
        </p:nvSpPr>
        <p:spPr>
          <a:xfrm>
            <a:off x="2895600" y="569291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</a:rPr>
              <a:t>= 50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Group 54"/>
          <p:cNvGrpSpPr/>
          <p:nvPr/>
        </p:nvGrpSpPr>
        <p:grpSpPr>
          <a:xfrm>
            <a:off x="2590800" y="4930914"/>
            <a:ext cx="4191000" cy="707886"/>
            <a:chOff x="2590800" y="4930914"/>
            <a:chExt cx="4191000" cy="707886"/>
          </a:xfrm>
        </p:grpSpPr>
        <p:grpSp>
          <p:nvGrpSpPr>
            <p:cNvPr id="5" name="Group 17"/>
            <p:cNvGrpSpPr/>
            <p:nvPr/>
          </p:nvGrpSpPr>
          <p:grpSpPr>
            <a:xfrm>
              <a:off x="2590800" y="4930914"/>
              <a:ext cx="4191000" cy="707886"/>
              <a:chOff x="838200" y="3014246"/>
              <a:chExt cx="4191000" cy="70788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838200" y="3352800"/>
                <a:ext cx="1676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52800" y="3352800"/>
                <a:ext cx="1676400" cy="0"/>
              </a:xfrm>
              <a:prstGeom prst="line">
                <a:avLst/>
              </a:prstGeom>
              <a:ln w="952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743200" y="3014246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X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2590800" y="5334000"/>
              <a:ext cx="1676400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1872048" y="3657600"/>
            <a:ext cx="1404552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CG Omega"/>
                <a:ea typeface="Calibri"/>
                <a:cs typeface="Times New Roman"/>
              </a:rPr>
              <a:t>Nope</a:t>
            </a:r>
            <a:endParaRPr lang="en-US" sz="4000" b="1" dirty="0">
              <a:solidFill>
                <a:schemeClr val="bg1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12306" y="5648606"/>
            <a:ext cx="1374094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slices</a:t>
            </a:r>
            <a:endParaRPr lang="en-US" sz="4000" b="1" dirty="0">
              <a:solidFill>
                <a:srgbClr val="FF0000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34200" y="4855458"/>
            <a:ext cx="229582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Century Gothic" pitchFamily="34" charset="0"/>
              </a:rPr>
              <a:t>= 100x1/2</a:t>
            </a:r>
            <a:endParaRPr lang="en-US" sz="3500" dirty="0"/>
          </a:p>
        </p:txBody>
      </p:sp>
      <p:sp>
        <p:nvSpPr>
          <p:cNvPr id="59" name="Oval 58"/>
          <p:cNvSpPr/>
          <p:nvPr/>
        </p:nvSpPr>
        <p:spPr>
          <a:xfrm>
            <a:off x="1524000" y="19812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86000" y="46482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2508234" y="237151"/>
            <a:ext cx="4076770" cy="677249"/>
            <a:chOff x="3465" y="2875"/>
            <a:chExt cx="4422" cy="477"/>
          </a:xfrm>
        </p:grpSpPr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3465" y="2875"/>
              <a:ext cx="1979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A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945" y="2908"/>
              <a:ext cx="1942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B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AutoShape 7"/>
            <p:cNvCxnSpPr>
              <a:cxnSpLocks noChangeShapeType="1"/>
            </p:cNvCxnSpPr>
            <p:nvPr/>
          </p:nvCxnSpPr>
          <p:spPr bwMode="auto">
            <a:xfrm>
              <a:off x="5532" y="3097"/>
              <a:ext cx="503" cy="0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5449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/>
      <p:bldP spid="49" grpId="0"/>
      <p:bldP spid="50" grpId="0"/>
      <p:bldP spid="53" grpId="0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0" y="990600"/>
            <a:ext cx="91440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How </a:t>
            </a:r>
            <a:r>
              <a:rPr lang="en-US" sz="3200" b="1" dirty="0">
                <a:solidFill>
                  <a:schemeClr val="bg1"/>
                </a:solidFill>
              </a:rPr>
              <a:t>many </a:t>
            </a:r>
            <a:r>
              <a:rPr lang="en-US" sz="3200" b="1" dirty="0" smtClean="0">
                <a:solidFill>
                  <a:schemeClr val="bg1"/>
                </a:solidFill>
              </a:rPr>
              <a:t>moles of </a:t>
            </a:r>
            <a:r>
              <a:rPr lang="en-US" sz="3200" b="1" dirty="0">
                <a:solidFill>
                  <a:schemeClr val="bg1"/>
                </a:solidFill>
              </a:rPr>
              <a:t>pizza could you make from </a:t>
            </a:r>
            <a:r>
              <a:rPr lang="en-US" sz="3200" b="1" dirty="0" smtClean="0">
                <a:solidFill>
                  <a:schemeClr val="bg1"/>
                </a:solidFill>
              </a:rPr>
              <a:t>900 moles </a:t>
            </a:r>
            <a:r>
              <a:rPr lang="en-US" sz="3200" b="1" dirty="0">
                <a:solidFill>
                  <a:schemeClr val="bg1"/>
                </a:solidFill>
              </a:rPr>
              <a:t>of </a:t>
            </a:r>
            <a:r>
              <a:rPr lang="en-US" sz="3200" b="1" dirty="0" smtClean="0">
                <a:solidFill>
                  <a:schemeClr val="bg1"/>
                </a:solidFill>
              </a:rPr>
              <a:t>tomato sauce?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rgbClr val="92D050"/>
          </a:solidFill>
          <a:ln w="571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900 mol tomato sauce (TS) - A</a:t>
            </a:r>
          </a:p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</a:t>
            </a:r>
            <a:r>
              <a:rPr lang="en-US" sz="2800" b="1" dirty="0" smtClean="0"/>
              <a:t>? Slices - B</a:t>
            </a: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endParaRPr lang="en-US" sz="2800" b="1" baseline="30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3048000"/>
            <a:ext cx="51684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</a:t>
            </a:r>
            <a:r>
              <a:rPr lang="en-US" sz="3000" b="1" dirty="0" smtClean="0">
                <a:solidFill>
                  <a:schemeClr val="bg1"/>
                </a:solidFill>
              </a:rPr>
              <a:t>ol TS (A) </a:t>
            </a:r>
            <a:r>
              <a:rPr lang="en-US" sz="3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3000" b="1" dirty="0" smtClean="0">
                <a:sym typeface="Wingdings" pitchFamily="2" charset="2"/>
              </a:rPr>
              <a:t>mol slices </a:t>
            </a:r>
            <a:r>
              <a:rPr lang="en-US" sz="3000" b="1" dirty="0" smtClean="0"/>
              <a:t>(B)</a:t>
            </a:r>
            <a:endParaRPr lang="en-US" sz="3000" dirty="0"/>
          </a:p>
        </p:txBody>
      </p:sp>
      <p:cxnSp>
        <p:nvCxnSpPr>
          <p:cNvPr id="37" name="AutoShape 7"/>
          <p:cNvCxnSpPr>
            <a:cxnSpLocks noChangeShapeType="1"/>
          </p:cNvCxnSpPr>
          <p:nvPr/>
        </p:nvCxnSpPr>
        <p:spPr bwMode="auto">
          <a:xfrm>
            <a:off x="4419600" y="533400"/>
            <a:ext cx="463730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0" y="1943100"/>
          <a:ext cx="9144000" cy="4381500"/>
        </p:xfrm>
        <a:graphic>
          <a:graphicData uri="http://schemas.openxmlformats.org/drawingml/2006/table">
            <a:tbl>
              <a:tblPr/>
              <a:tblGrid>
                <a:gridCol w="1828800"/>
                <a:gridCol w="7315200"/>
              </a:tblGrid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Start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:     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End: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Sequence: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MM</a:t>
                      </a:r>
                      <a:r>
                        <a:rPr lang="en-US" sz="2600" b="1" baseline="0" dirty="0" smtClean="0">
                          <a:latin typeface="CG Omeg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needed</a:t>
                      </a: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?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b="1" dirty="0">
                        <a:solidFill>
                          <a:schemeClr val="bg1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Solve: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590800" y="4800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</a:t>
            </a:r>
            <a:r>
              <a:rPr lang="en-US" sz="2800" b="1" dirty="0" smtClean="0"/>
              <a:t>00 TS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43600" y="5344180"/>
            <a:ext cx="1752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TS</a:t>
            </a:r>
            <a:endParaRPr lang="en-US" sz="35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867400" y="4733836"/>
            <a:ext cx="152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slice</a:t>
            </a:r>
            <a:endParaRPr lang="en-US" sz="3300" b="1" dirty="0"/>
          </a:p>
        </p:txBody>
      </p:sp>
      <p:grpSp>
        <p:nvGrpSpPr>
          <p:cNvPr id="3" name="Group 27"/>
          <p:cNvGrpSpPr/>
          <p:nvPr/>
        </p:nvGrpSpPr>
        <p:grpSpPr>
          <a:xfrm>
            <a:off x="3429000" y="4800600"/>
            <a:ext cx="3276600" cy="1076980"/>
            <a:chOff x="2209800" y="2971800"/>
            <a:chExt cx="3276600" cy="107698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2209800" y="297180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76800" y="351538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410200" y="5311914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3</a:t>
            </a:r>
            <a:endParaRPr lang="en-US" sz="35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410200" y="46482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1</a:t>
            </a:r>
            <a:endParaRPr lang="en-US" sz="3500" b="1" dirty="0"/>
          </a:p>
        </p:txBody>
      </p:sp>
      <p:sp>
        <p:nvSpPr>
          <p:cNvPr id="53" name="Rectangle 52"/>
          <p:cNvSpPr/>
          <p:nvPr/>
        </p:nvSpPr>
        <p:spPr>
          <a:xfrm>
            <a:off x="2895600" y="5692914"/>
            <a:ext cx="1497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</a:rPr>
              <a:t>= 300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Group 54"/>
          <p:cNvGrpSpPr/>
          <p:nvPr/>
        </p:nvGrpSpPr>
        <p:grpSpPr>
          <a:xfrm>
            <a:off x="2590800" y="4930914"/>
            <a:ext cx="4191000" cy="707886"/>
            <a:chOff x="2590800" y="4930914"/>
            <a:chExt cx="4191000" cy="707886"/>
          </a:xfrm>
        </p:grpSpPr>
        <p:grpSp>
          <p:nvGrpSpPr>
            <p:cNvPr id="5" name="Group 17"/>
            <p:cNvGrpSpPr/>
            <p:nvPr/>
          </p:nvGrpSpPr>
          <p:grpSpPr>
            <a:xfrm>
              <a:off x="2590800" y="4930914"/>
              <a:ext cx="4191000" cy="707886"/>
              <a:chOff x="838200" y="3014246"/>
              <a:chExt cx="4191000" cy="70788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838200" y="3352800"/>
                <a:ext cx="1676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52800" y="3352800"/>
                <a:ext cx="1676400" cy="0"/>
              </a:xfrm>
              <a:prstGeom prst="line">
                <a:avLst/>
              </a:prstGeom>
              <a:ln w="952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743200" y="3014246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X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2590800" y="5334000"/>
              <a:ext cx="1676400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1872048" y="3657600"/>
            <a:ext cx="1404552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CG Omega"/>
                <a:ea typeface="Calibri"/>
                <a:cs typeface="Times New Roman"/>
              </a:rPr>
              <a:t>Nope</a:t>
            </a:r>
            <a:endParaRPr lang="en-US" sz="4000" b="1" dirty="0">
              <a:solidFill>
                <a:schemeClr val="bg1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43400" y="5648606"/>
            <a:ext cx="1374094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slices</a:t>
            </a:r>
            <a:endParaRPr lang="en-US" sz="4000" b="1" dirty="0">
              <a:solidFill>
                <a:srgbClr val="FF0000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34200" y="4855458"/>
            <a:ext cx="229582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Century Gothic" pitchFamily="34" charset="0"/>
              </a:rPr>
              <a:t>= 900x1/3</a:t>
            </a:r>
            <a:endParaRPr lang="en-US" sz="3500" dirty="0"/>
          </a:p>
        </p:txBody>
      </p:sp>
      <p:sp>
        <p:nvSpPr>
          <p:cNvPr id="59" name="Oval 58"/>
          <p:cNvSpPr/>
          <p:nvPr/>
        </p:nvSpPr>
        <p:spPr>
          <a:xfrm>
            <a:off x="1524000" y="19812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86000" y="46482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2508234" y="237151"/>
            <a:ext cx="4076770" cy="677249"/>
            <a:chOff x="3465" y="2875"/>
            <a:chExt cx="4422" cy="477"/>
          </a:xfrm>
        </p:grpSpPr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3465" y="2875"/>
              <a:ext cx="1979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A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945" y="2908"/>
              <a:ext cx="1942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B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AutoShape 7"/>
            <p:cNvCxnSpPr>
              <a:cxnSpLocks noChangeShapeType="1"/>
            </p:cNvCxnSpPr>
            <p:nvPr/>
          </p:nvCxnSpPr>
          <p:spPr bwMode="auto">
            <a:xfrm>
              <a:off x="5532" y="3097"/>
              <a:ext cx="503" cy="0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1594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/>
      <p:bldP spid="49" grpId="0"/>
      <p:bldP spid="50" grpId="0"/>
      <p:bldP spid="53" grpId="0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0" y="990600"/>
            <a:ext cx="91440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dirty="0" smtClean="0">
                <a:solidFill>
                  <a:schemeClr val="bg1"/>
                </a:solidFill>
              </a:rPr>
              <a:t>ow </a:t>
            </a:r>
            <a:r>
              <a:rPr lang="en-US" sz="3200" b="1" dirty="0">
                <a:solidFill>
                  <a:schemeClr val="bg1"/>
                </a:solidFill>
              </a:rPr>
              <a:t>many moles of </a:t>
            </a:r>
            <a:r>
              <a:rPr lang="en-US" sz="3200" b="1" dirty="0" err="1" smtClean="0">
                <a:solidFill>
                  <a:schemeClr val="bg1"/>
                </a:solidFill>
              </a:rPr>
              <a:t>NaBr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could be produced from 4 moles </a:t>
            </a:r>
            <a:r>
              <a:rPr lang="en-US" sz="3200" b="1" dirty="0" smtClean="0">
                <a:solidFill>
                  <a:schemeClr val="bg1"/>
                </a:solidFill>
              </a:rPr>
              <a:t>of Br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rgbClr val="92D050"/>
          </a:solidFill>
          <a:ln w="571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4 mol Br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 </a:t>
            </a:r>
            <a:r>
              <a:rPr lang="en-US" sz="2800" b="1" dirty="0" smtClean="0">
                <a:solidFill>
                  <a:schemeClr val="bg1"/>
                </a:solidFill>
              </a:rPr>
              <a:t>(A)</a:t>
            </a:r>
          </a:p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</a:t>
            </a:r>
            <a:r>
              <a:rPr lang="en-US" sz="2800" b="1" dirty="0" smtClean="0"/>
              <a:t>? mol </a:t>
            </a:r>
            <a:r>
              <a:rPr lang="en-US" sz="2800" b="1" dirty="0" err="1" smtClean="0"/>
              <a:t>NaBr</a:t>
            </a:r>
            <a:r>
              <a:rPr lang="en-US" sz="2800" b="1" dirty="0" smtClean="0"/>
              <a:t> (B)</a:t>
            </a: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endParaRPr lang="en-US" sz="2800" b="1" baseline="30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3048000"/>
            <a:ext cx="51090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mol Br</a:t>
            </a:r>
            <a:r>
              <a:rPr lang="en-US" sz="3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</a:rPr>
              <a:t> (A) </a:t>
            </a:r>
            <a:r>
              <a:rPr lang="en-US" sz="3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3000" b="1" dirty="0" smtClean="0">
                <a:sym typeface="Wingdings" pitchFamily="2" charset="2"/>
              </a:rPr>
              <a:t>mol </a:t>
            </a:r>
            <a:r>
              <a:rPr lang="en-US" sz="3000" b="1" dirty="0" err="1" smtClean="0">
                <a:sym typeface="Wingdings" pitchFamily="2" charset="2"/>
              </a:rPr>
              <a:t>NaBr</a:t>
            </a:r>
            <a:r>
              <a:rPr lang="en-US" sz="3000" b="1" dirty="0" smtClean="0">
                <a:sym typeface="Wingdings" pitchFamily="2" charset="2"/>
              </a:rPr>
              <a:t> </a:t>
            </a:r>
            <a:r>
              <a:rPr lang="en-US" sz="3000" b="1" dirty="0" smtClean="0"/>
              <a:t>(B)</a:t>
            </a:r>
            <a:endParaRPr lang="en-US" sz="3000" dirty="0"/>
          </a:p>
        </p:txBody>
      </p:sp>
      <p:cxnSp>
        <p:nvCxnSpPr>
          <p:cNvPr id="37" name="AutoShape 7"/>
          <p:cNvCxnSpPr>
            <a:cxnSpLocks noChangeShapeType="1"/>
          </p:cNvCxnSpPr>
          <p:nvPr/>
        </p:nvCxnSpPr>
        <p:spPr bwMode="auto">
          <a:xfrm>
            <a:off x="4419600" y="533400"/>
            <a:ext cx="463730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0" y="1943100"/>
          <a:ext cx="9144000" cy="4381500"/>
        </p:xfrm>
        <a:graphic>
          <a:graphicData uri="http://schemas.openxmlformats.org/drawingml/2006/table">
            <a:tbl>
              <a:tblPr/>
              <a:tblGrid>
                <a:gridCol w="1828800"/>
                <a:gridCol w="7315200"/>
              </a:tblGrid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Start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:     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End: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Sequence: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MM</a:t>
                      </a:r>
                      <a:r>
                        <a:rPr lang="en-US" sz="2600" b="1" baseline="0" dirty="0" smtClean="0">
                          <a:latin typeface="CG Omeg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needed</a:t>
                      </a: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?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b="1" dirty="0">
                        <a:solidFill>
                          <a:schemeClr val="bg1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Solve: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209800" y="4800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 mol Br</a:t>
            </a:r>
            <a:r>
              <a:rPr lang="en-US" sz="2800" b="1" baseline="-25000" dirty="0" smtClean="0"/>
              <a:t>2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486400" y="53441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ol Br</a:t>
            </a:r>
            <a:r>
              <a:rPr lang="en-US" sz="2800" b="1" baseline="-25000" dirty="0" smtClean="0"/>
              <a:t>2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10200" y="473383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ol </a:t>
            </a:r>
            <a:r>
              <a:rPr lang="en-US" sz="2800" b="1" dirty="0" err="1" smtClean="0"/>
              <a:t>NaBr</a:t>
            </a:r>
            <a:endParaRPr lang="en-US" sz="2800" b="1" dirty="0"/>
          </a:p>
        </p:txBody>
      </p:sp>
      <p:grpSp>
        <p:nvGrpSpPr>
          <p:cNvPr id="3" name="Group 27"/>
          <p:cNvGrpSpPr/>
          <p:nvPr/>
        </p:nvGrpSpPr>
        <p:grpSpPr>
          <a:xfrm>
            <a:off x="3048000" y="4800600"/>
            <a:ext cx="3276600" cy="1076980"/>
            <a:chOff x="2209800" y="2971800"/>
            <a:chExt cx="3276600" cy="107698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2209800" y="297180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76800" y="351538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029200" y="5311914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29200" y="46482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514600" y="5692914"/>
            <a:ext cx="9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</a:rPr>
              <a:t>= 8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Group 54"/>
          <p:cNvGrpSpPr/>
          <p:nvPr/>
        </p:nvGrpSpPr>
        <p:grpSpPr>
          <a:xfrm>
            <a:off x="2209800" y="4930914"/>
            <a:ext cx="4191000" cy="707886"/>
            <a:chOff x="2590800" y="4930914"/>
            <a:chExt cx="4191000" cy="707886"/>
          </a:xfrm>
        </p:grpSpPr>
        <p:grpSp>
          <p:nvGrpSpPr>
            <p:cNvPr id="5" name="Group 17"/>
            <p:cNvGrpSpPr/>
            <p:nvPr/>
          </p:nvGrpSpPr>
          <p:grpSpPr>
            <a:xfrm>
              <a:off x="2590800" y="4930914"/>
              <a:ext cx="4191000" cy="707886"/>
              <a:chOff x="838200" y="3014246"/>
              <a:chExt cx="4191000" cy="70788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838200" y="3352800"/>
                <a:ext cx="1676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52800" y="3352800"/>
                <a:ext cx="1676400" cy="0"/>
              </a:xfrm>
              <a:prstGeom prst="line">
                <a:avLst/>
              </a:prstGeom>
              <a:ln w="952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743200" y="3014246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X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2590800" y="5334000"/>
              <a:ext cx="1676400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1872048" y="3657600"/>
            <a:ext cx="1404552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CG Omega"/>
                <a:ea typeface="Calibri"/>
                <a:cs typeface="Times New Roman"/>
              </a:rPr>
              <a:t>Nope</a:t>
            </a:r>
            <a:endParaRPr lang="en-US" sz="4000" b="1" dirty="0">
              <a:solidFill>
                <a:schemeClr val="bg1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81400" y="5648606"/>
            <a:ext cx="233910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m</a:t>
            </a:r>
            <a:r>
              <a:rPr lang="en-US" sz="4000" b="1" dirty="0" smtClean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ol </a:t>
            </a:r>
            <a:r>
              <a:rPr lang="en-US" sz="4000" b="1" dirty="0" err="1" smtClean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NaBr</a:t>
            </a:r>
            <a:endParaRPr lang="en-US" sz="4000" b="1" dirty="0">
              <a:solidFill>
                <a:srgbClr val="FF0000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10400" y="5007858"/>
            <a:ext cx="179247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Century Gothic" pitchFamily="34" charset="0"/>
              </a:rPr>
              <a:t>= 4x2/1</a:t>
            </a:r>
            <a:endParaRPr lang="en-US" sz="3500" dirty="0"/>
          </a:p>
        </p:txBody>
      </p:sp>
      <p:sp>
        <p:nvSpPr>
          <p:cNvPr id="59" name="Oval 58"/>
          <p:cNvSpPr/>
          <p:nvPr/>
        </p:nvSpPr>
        <p:spPr>
          <a:xfrm>
            <a:off x="1524000" y="19812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905000" y="46482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2508234" y="237151"/>
            <a:ext cx="4076770" cy="677249"/>
            <a:chOff x="3465" y="2875"/>
            <a:chExt cx="4422" cy="477"/>
          </a:xfrm>
        </p:grpSpPr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3465" y="2875"/>
              <a:ext cx="1979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A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945" y="2908"/>
              <a:ext cx="1942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B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AutoShape 7"/>
            <p:cNvCxnSpPr>
              <a:cxnSpLocks noChangeShapeType="1"/>
            </p:cNvCxnSpPr>
            <p:nvPr/>
          </p:nvCxnSpPr>
          <p:spPr bwMode="auto">
            <a:xfrm>
              <a:off x="5532" y="3097"/>
              <a:ext cx="503" cy="0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7738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/>
      <p:bldP spid="49" grpId="0"/>
      <p:bldP spid="50" grpId="0"/>
      <p:bldP spid="53" grpId="0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863" y="1377520"/>
            <a:ext cx="4186408" cy="46978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9800" dirty="0" smtClean="0"/>
              <a:t>Your </a:t>
            </a:r>
            <a:r>
              <a:rPr lang="en-US" sz="9800" dirty="0"/>
              <a:t>class can earn class points if:</a:t>
            </a:r>
          </a:p>
          <a:p>
            <a:pPr marL="0" indent="0">
              <a:buNone/>
            </a:pPr>
            <a:r>
              <a:rPr lang="en-US" sz="9800" dirty="0"/>
              <a:t>	</a:t>
            </a:r>
            <a:r>
              <a:rPr lang="en-US" sz="9800" i="1" dirty="0" smtClean="0"/>
              <a:t>everyone</a:t>
            </a:r>
            <a:r>
              <a:rPr lang="en-US" sz="9800" dirty="0" smtClean="0"/>
              <a:t> </a:t>
            </a:r>
            <a:r>
              <a:rPr lang="en-US" sz="9800" dirty="0"/>
              <a:t>in class:</a:t>
            </a:r>
          </a:p>
          <a:p>
            <a:r>
              <a:rPr lang="en-US" sz="9800" dirty="0"/>
              <a:t>Comes to class on time </a:t>
            </a:r>
          </a:p>
          <a:p>
            <a:r>
              <a:rPr lang="en-US" sz="9800" dirty="0"/>
              <a:t>Stays focused and on task during class</a:t>
            </a:r>
          </a:p>
          <a:p>
            <a:r>
              <a:rPr lang="en-US" sz="9800" dirty="0"/>
              <a:t>Leaves classroom neat and organized</a:t>
            </a:r>
          </a:p>
          <a:p>
            <a:r>
              <a:rPr lang="en-US" sz="9800" dirty="0"/>
              <a:t>Students are teaching other </a:t>
            </a:r>
            <a:r>
              <a:rPr lang="en-US" sz="9800" dirty="0" smtClean="0"/>
              <a:t>students</a:t>
            </a:r>
          </a:p>
          <a:p>
            <a:r>
              <a:rPr lang="en-US" sz="9800" dirty="0" smtClean="0"/>
              <a:t>And more</a:t>
            </a:r>
            <a:r>
              <a:rPr lang="en-US" sz="9800" dirty="0" smtClean="0"/>
              <a:t>…</a:t>
            </a:r>
            <a:endParaRPr lang="en-US" sz="98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783950"/>
            <a:ext cx="3985491" cy="42914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800" b="1" dirty="0"/>
              <a:t>P4: </a:t>
            </a:r>
            <a:r>
              <a:rPr lang="en-US" sz="9800" dirty="0" smtClean="0"/>
              <a:t>10 </a:t>
            </a:r>
          </a:p>
          <a:p>
            <a:pPr marL="0" indent="0">
              <a:buNone/>
            </a:pPr>
            <a:r>
              <a:rPr lang="en-US" sz="9800" b="1" dirty="0" smtClean="0"/>
              <a:t>P5</a:t>
            </a:r>
            <a:r>
              <a:rPr lang="en-US" sz="9800" b="1" dirty="0"/>
              <a:t>: </a:t>
            </a:r>
            <a:r>
              <a:rPr lang="en-US" sz="9800" dirty="0" smtClean="0"/>
              <a:t>14 (+3 everyone on task and on time) </a:t>
            </a:r>
            <a:endParaRPr lang="en-US" sz="9800" dirty="0"/>
          </a:p>
          <a:p>
            <a:pPr marL="0" indent="0">
              <a:buNone/>
            </a:pPr>
            <a:r>
              <a:rPr lang="en-US" sz="9800" b="1" dirty="0"/>
              <a:t>P8: </a:t>
            </a:r>
            <a:r>
              <a:rPr lang="en-US" sz="9800" dirty="0" smtClean="0"/>
              <a:t>17 (+2 everyone paying attention and on task) </a:t>
            </a:r>
            <a:endParaRPr lang="en-US" sz="9800" dirty="0"/>
          </a:p>
          <a:p>
            <a:pPr marL="0" indent="0">
              <a:buNone/>
            </a:pPr>
            <a:r>
              <a:rPr lang="en-US" sz="9800" b="1" dirty="0"/>
              <a:t>P9: </a:t>
            </a:r>
            <a:r>
              <a:rPr lang="en-US" sz="9800" dirty="0"/>
              <a:t>10 </a:t>
            </a:r>
          </a:p>
          <a:p>
            <a:pPr marL="0" indent="0">
              <a:buNone/>
            </a:pPr>
            <a:r>
              <a:rPr lang="en-US" sz="9800" b="1" dirty="0"/>
              <a:t>P10: </a:t>
            </a:r>
            <a:r>
              <a:rPr lang="en-US" sz="9800" dirty="0" smtClean="0"/>
              <a:t>13 </a:t>
            </a:r>
            <a:r>
              <a:rPr lang="en-US" sz="9800" dirty="0"/>
              <a:t>(</a:t>
            </a:r>
            <a:r>
              <a:rPr lang="en-US" sz="9800" dirty="0" smtClean="0"/>
              <a:t>+2 </a:t>
            </a:r>
            <a:r>
              <a:rPr lang="en-US" sz="9800" dirty="0"/>
              <a:t>everyone </a:t>
            </a:r>
            <a:r>
              <a:rPr lang="en-US" sz="9800" dirty="0" smtClean="0"/>
              <a:t>being engaged and on task)</a:t>
            </a:r>
            <a:endParaRPr lang="en-US" sz="9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8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0" y="914400"/>
            <a:ext cx="91440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How </a:t>
            </a:r>
            <a:r>
              <a:rPr lang="en-US" sz="3200" b="1" dirty="0">
                <a:solidFill>
                  <a:schemeClr val="bg1"/>
                </a:solidFill>
              </a:rPr>
              <a:t>many moles of SO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would be needed to produce 2 moles of SO</a:t>
            </a:r>
            <a:r>
              <a:rPr lang="en-US" sz="3200" b="1" baseline="-25000" dirty="0">
                <a:solidFill>
                  <a:schemeClr val="bg1"/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rgbClr val="92D050"/>
          </a:solidFill>
          <a:ln w="571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2 mol SO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 (A)</a:t>
            </a:r>
          </a:p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</a:t>
            </a:r>
            <a:r>
              <a:rPr lang="en-US" sz="2800" b="1" dirty="0" smtClean="0"/>
              <a:t>? mol SO</a:t>
            </a:r>
            <a:r>
              <a:rPr lang="en-US" sz="2800" b="1" baseline="-25000" dirty="0" smtClean="0"/>
              <a:t>2 </a:t>
            </a:r>
            <a:r>
              <a:rPr lang="en-US" sz="2800" b="1" dirty="0" smtClean="0"/>
              <a:t> (B)</a:t>
            </a: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endParaRPr lang="en-US" sz="2800" b="1" baseline="30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3048000"/>
            <a:ext cx="51523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mol SO</a:t>
            </a:r>
            <a:r>
              <a:rPr lang="en-US" sz="30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3000" b="1" dirty="0" smtClean="0">
                <a:solidFill>
                  <a:schemeClr val="bg1"/>
                </a:solidFill>
              </a:rPr>
              <a:t> (A) </a:t>
            </a:r>
            <a:r>
              <a:rPr lang="en-US" sz="3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3000" b="1" dirty="0" smtClean="0">
                <a:sym typeface="Wingdings" pitchFamily="2" charset="2"/>
              </a:rPr>
              <a:t>mol SO</a:t>
            </a:r>
            <a:r>
              <a:rPr lang="en-US" sz="3000" b="1" baseline="-25000" dirty="0" smtClean="0">
                <a:sym typeface="Wingdings" pitchFamily="2" charset="2"/>
              </a:rPr>
              <a:t>2</a:t>
            </a:r>
            <a:r>
              <a:rPr lang="en-US" sz="3000" b="1" dirty="0" smtClean="0"/>
              <a:t> (B)</a:t>
            </a:r>
            <a:endParaRPr lang="en-US" sz="30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76200"/>
            <a:ext cx="8610817" cy="677249"/>
            <a:chOff x="903" y="2875"/>
            <a:chExt cx="9340" cy="477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465" y="2875"/>
              <a:ext cx="1979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A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903" y="2875"/>
              <a:ext cx="2059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Grams A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5945" y="2908"/>
              <a:ext cx="1942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B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8342" y="2875"/>
              <a:ext cx="1901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Grams B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AutoShape 7"/>
            <p:cNvCxnSpPr>
              <a:cxnSpLocks noChangeShapeType="1"/>
              <a:stCxn id="30" idx="3"/>
              <a:endCxn id="29" idx="1"/>
            </p:cNvCxnSpPr>
            <p:nvPr/>
          </p:nvCxnSpPr>
          <p:spPr bwMode="auto">
            <a:xfrm>
              <a:off x="2962" y="3097"/>
              <a:ext cx="503" cy="0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37" name="AutoShape 7"/>
          <p:cNvCxnSpPr>
            <a:cxnSpLocks noChangeShapeType="1"/>
          </p:cNvCxnSpPr>
          <p:nvPr/>
        </p:nvCxnSpPr>
        <p:spPr bwMode="auto">
          <a:xfrm>
            <a:off x="4419600" y="533400"/>
            <a:ext cx="463730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7"/>
          <p:cNvCxnSpPr>
            <a:cxnSpLocks noChangeShapeType="1"/>
          </p:cNvCxnSpPr>
          <p:nvPr/>
        </p:nvCxnSpPr>
        <p:spPr bwMode="auto">
          <a:xfrm>
            <a:off x="6629400" y="533400"/>
            <a:ext cx="463730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0" y="1905000"/>
          <a:ext cx="9067800" cy="4512523"/>
        </p:xfrm>
        <a:graphic>
          <a:graphicData uri="http://schemas.openxmlformats.org/drawingml/2006/table">
            <a:tbl>
              <a:tblPr/>
              <a:tblGrid>
                <a:gridCol w="1813560"/>
                <a:gridCol w="7254240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Start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:     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End: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Sequence: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MM</a:t>
                      </a:r>
                      <a:r>
                        <a:rPr lang="en-US" sz="2600" b="1" baseline="0" dirty="0" smtClean="0">
                          <a:latin typeface="CG Omeg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needed</a:t>
                      </a: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?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b="1" dirty="0">
                        <a:solidFill>
                          <a:schemeClr val="bg1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Solve: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133600" y="4800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 mol SO</a:t>
            </a:r>
            <a:r>
              <a:rPr lang="en-US" sz="2800" b="1" baseline="-25000" dirty="0"/>
              <a:t>3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410200" y="53441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ol SO</a:t>
            </a:r>
            <a:r>
              <a:rPr lang="en-US" sz="2800" b="1" baseline="-25000" dirty="0"/>
              <a:t>3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0" y="473383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ol SO</a:t>
            </a:r>
            <a:r>
              <a:rPr lang="en-US" sz="2800" b="1" baseline="-25000" dirty="0" smtClean="0"/>
              <a:t>2</a:t>
            </a:r>
            <a:endParaRPr lang="en-US" sz="2800" b="1" dirty="0"/>
          </a:p>
        </p:txBody>
      </p:sp>
      <p:grpSp>
        <p:nvGrpSpPr>
          <p:cNvPr id="3" name="Group 27"/>
          <p:cNvGrpSpPr/>
          <p:nvPr/>
        </p:nvGrpSpPr>
        <p:grpSpPr>
          <a:xfrm>
            <a:off x="2971800" y="4800600"/>
            <a:ext cx="3276600" cy="1076980"/>
            <a:chOff x="2209800" y="2971800"/>
            <a:chExt cx="3276600" cy="107698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2209800" y="297180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76800" y="351538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953000" y="5311914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2</a:t>
            </a:r>
            <a:endParaRPr lang="en-US" sz="35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953000" y="46482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38400" y="5692914"/>
            <a:ext cx="9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</a:rPr>
              <a:t>= 2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Group 54"/>
          <p:cNvGrpSpPr/>
          <p:nvPr/>
        </p:nvGrpSpPr>
        <p:grpSpPr>
          <a:xfrm>
            <a:off x="2133600" y="4930914"/>
            <a:ext cx="4191000" cy="707886"/>
            <a:chOff x="2590800" y="4930914"/>
            <a:chExt cx="4191000" cy="707886"/>
          </a:xfrm>
        </p:grpSpPr>
        <p:grpSp>
          <p:nvGrpSpPr>
            <p:cNvPr id="5" name="Group 17"/>
            <p:cNvGrpSpPr/>
            <p:nvPr/>
          </p:nvGrpSpPr>
          <p:grpSpPr>
            <a:xfrm>
              <a:off x="2590800" y="4930914"/>
              <a:ext cx="4191000" cy="707886"/>
              <a:chOff x="838200" y="3014246"/>
              <a:chExt cx="4191000" cy="70788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838200" y="3352800"/>
                <a:ext cx="1676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52800" y="3352800"/>
                <a:ext cx="1676400" cy="0"/>
              </a:xfrm>
              <a:prstGeom prst="line">
                <a:avLst/>
              </a:prstGeom>
              <a:ln w="952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743200" y="3014246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X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2590800" y="5334000"/>
              <a:ext cx="1676400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1948248" y="3657600"/>
            <a:ext cx="1404552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CG Omega"/>
                <a:ea typeface="Calibri"/>
                <a:cs typeface="Times New Roman"/>
              </a:rPr>
              <a:t>Nope</a:t>
            </a:r>
            <a:endParaRPr lang="en-US" sz="4000" b="1" dirty="0">
              <a:solidFill>
                <a:schemeClr val="bg1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52800" y="5562600"/>
            <a:ext cx="2044149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m</a:t>
            </a:r>
            <a:r>
              <a:rPr lang="en-US" sz="4000" b="1" dirty="0" smtClean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ol SO</a:t>
            </a:r>
            <a:r>
              <a:rPr lang="en-US" sz="4000" b="1" baseline="-25000" dirty="0" smtClean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2</a:t>
            </a:r>
            <a:endParaRPr lang="en-US" sz="4000" b="1" dirty="0">
              <a:solidFill>
                <a:srgbClr val="FF0000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34200" y="5007858"/>
            <a:ext cx="179247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Century Gothic" pitchFamily="34" charset="0"/>
              </a:rPr>
              <a:t>= 2x2/2</a:t>
            </a:r>
            <a:endParaRPr lang="en-US" sz="3500" dirty="0"/>
          </a:p>
        </p:txBody>
      </p:sp>
      <p:sp>
        <p:nvSpPr>
          <p:cNvPr id="59" name="Oval 58"/>
          <p:cNvSpPr/>
          <p:nvPr/>
        </p:nvSpPr>
        <p:spPr>
          <a:xfrm>
            <a:off x="1524000" y="1981200"/>
            <a:ext cx="2438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33600" y="46482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4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/>
      <p:bldP spid="49" grpId="0"/>
      <p:bldP spid="50" grpId="0"/>
      <p:bldP spid="53" grpId="0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0" y="914400"/>
            <a:ext cx="91440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How </a:t>
            </a:r>
            <a:r>
              <a:rPr lang="en-US" sz="3200" b="1" dirty="0">
                <a:solidFill>
                  <a:schemeClr val="bg1"/>
                </a:solidFill>
              </a:rPr>
              <a:t>many moles of oxygen (O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) would be needed to produce 79.60 moles of SO</a:t>
            </a:r>
            <a:r>
              <a:rPr lang="en-US" sz="3200" b="1" baseline="-25000" dirty="0">
                <a:solidFill>
                  <a:schemeClr val="bg1"/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rgbClr val="92D050"/>
          </a:solidFill>
          <a:ln w="571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79.60 mol SO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 (A)</a:t>
            </a:r>
          </a:p>
          <a:p>
            <a:pPr marL="971550" lvl="1" indent="-51435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</a:t>
            </a:r>
            <a:r>
              <a:rPr lang="en-US" sz="2800" b="1" dirty="0" smtClean="0"/>
              <a:t>? mol O</a:t>
            </a:r>
            <a:r>
              <a:rPr lang="en-US" sz="2800" b="1" baseline="-25000" dirty="0" smtClean="0"/>
              <a:t>2 </a:t>
            </a:r>
            <a:r>
              <a:rPr lang="en-US" sz="2800" b="1" dirty="0" smtClean="0"/>
              <a:t> (B)</a:t>
            </a: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lvl="0" indent="-457200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endParaRPr lang="en-US" sz="2800" b="1" baseline="30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3048000"/>
            <a:ext cx="49455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mol SO</a:t>
            </a:r>
            <a:r>
              <a:rPr lang="en-US" sz="30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3000" b="1" dirty="0" smtClean="0">
                <a:solidFill>
                  <a:schemeClr val="bg1"/>
                </a:solidFill>
              </a:rPr>
              <a:t> (A) </a:t>
            </a:r>
            <a:r>
              <a:rPr lang="en-US" sz="3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3000" b="1" dirty="0" smtClean="0">
                <a:sym typeface="Wingdings" pitchFamily="2" charset="2"/>
              </a:rPr>
              <a:t>mol O</a:t>
            </a:r>
            <a:r>
              <a:rPr lang="en-US" sz="3000" b="1" baseline="-25000" dirty="0" smtClean="0">
                <a:sym typeface="Wingdings" pitchFamily="2" charset="2"/>
              </a:rPr>
              <a:t>2</a:t>
            </a:r>
            <a:r>
              <a:rPr lang="en-US" sz="3000" b="1" dirty="0" smtClean="0">
                <a:sym typeface="Wingdings" pitchFamily="2" charset="2"/>
              </a:rPr>
              <a:t> (B) </a:t>
            </a:r>
            <a:endParaRPr lang="en-US" sz="30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37151"/>
            <a:ext cx="8610817" cy="677249"/>
            <a:chOff x="903" y="2875"/>
            <a:chExt cx="9340" cy="477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465" y="2875"/>
              <a:ext cx="1979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A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903" y="2875"/>
              <a:ext cx="2059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Grams A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5945" y="2908"/>
              <a:ext cx="1942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Moles B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8342" y="2875"/>
              <a:ext cx="1901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Grams B</a:t>
              </a:r>
              <a:endParaRPr kumimoji="0" lang="en-US" sz="3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AutoShape 7"/>
            <p:cNvCxnSpPr>
              <a:cxnSpLocks noChangeShapeType="1"/>
              <a:stCxn id="30" idx="3"/>
              <a:endCxn id="29" idx="1"/>
            </p:cNvCxnSpPr>
            <p:nvPr/>
          </p:nvCxnSpPr>
          <p:spPr bwMode="auto">
            <a:xfrm>
              <a:off x="2962" y="3097"/>
              <a:ext cx="503" cy="0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37" name="AutoShape 7"/>
          <p:cNvCxnSpPr>
            <a:cxnSpLocks noChangeShapeType="1"/>
          </p:cNvCxnSpPr>
          <p:nvPr/>
        </p:nvCxnSpPr>
        <p:spPr bwMode="auto">
          <a:xfrm>
            <a:off x="4419600" y="533400"/>
            <a:ext cx="463730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7"/>
          <p:cNvCxnSpPr>
            <a:cxnSpLocks noChangeShapeType="1"/>
          </p:cNvCxnSpPr>
          <p:nvPr/>
        </p:nvCxnSpPr>
        <p:spPr bwMode="auto">
          <a:xfrm>
            <a:off x="6629400" y="533400"/>
            <a:ext cx="463730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0" y="1905000"/>
          <a:ext cx="9144000" cy="4533900"/>
        </p:xfrm>
        <a:graphic>
          <a:graphicData uri="http://schemas.openxmlformats.org/drawingml/2006/table">
            <a:tbl>
              <a:tblPr/>
              <a:tblGrid>
                <a:gridCol w="1828800"/>
                <a:gridCol w="7315200"/>
              </a:tblGrid>
              <a:tr h="5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Start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:     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End: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Sequence: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MM</a:t>
                      </a:r>
                      <a:r>
                        <a:rPr lang="en-US" sz="2600" b="1" baseline="0" dirty="0" smtClean="0">
                          <a:latin typeface="CG Omeg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smtClean="0">
                          <a:latin typeface="CG Omega"/>
                          <a:ea typeface="Calibri"/>
                          <a:cs typeface="Times New Roman"/>
                        </a:rPr>
                        <a:t>needed</a:t>
                      </a: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?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b="1" dirty="0">
                        <a:solidFill>
                          <a:schemeClr val="bg1"/>
                        </a:solidFill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G Omega"/>
                          <a:ea typeface="Calibri"/>
                          <a:cs typeface="Times New Roman"/>
                        </a:rPr>
                        <a:t>Solve:</a:t>
                      </a:r>
                      <a:endParaRPr lang="en-US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 smtClean="0">
                        <a:latin typeface="CG Omeg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latin typeface="CG Omeg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600200" y="480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79.60 mol SO</a:t>
            </a:r>
            <a:r>
              <a:rPr lang="en-US" sz="2800" b="1" baseline="-25000" dirty="0"/>
              <a:t>3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486400" y="53441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ol SO</a:t>
            </a:r>
            <a:r>
              <a:rPr lang="en-US" sz="2800" b="1" baseline="-25000" dirty="0"/>
              <a:t>3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10200" y="473383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ol O</a:t>
            </a:r>
            <a:r>
              <a:rPr lang="en-US" sz="2800" b="1" baseline="-25000" dirty="0" smtClean="0"/>
              <a:t>2</a:t>
            </a:r>
            <a:endParaRPr lang="en-US" sz="2800" b="1" dirty="0"/>
          </a:p>
        </p:txBody>
      </p:sp>
      <p:grpSp>
        <p:nvGrpSpPr>
          <p:cNvPr id="3" name="Group 27"/>
          <p:cNvGrpSpPr/>
          <p:nvPr/>
        </p:nvGrpSpPr>
        <p:grpSpPr>
          <a:xfrm>
            <a:off x="3048000" y="4800600"/>
            <a:ext cx="3276600" cy="1076980"/>
            <a:chOff x="2209800" y="2971800"/>
            <a:chExt cx="3276600" cy="107698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2209800" y="297180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76800" y="3515380"/>
              <a:ext cx="609600" cy="5334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029200" y="5311914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29200" y="46482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1</a:t>
            </a:r>
            <a:endParaRPr lang="en-US" sz="3500" b="1" dirty="0"/>
          </a:p>
        </p:txBody>
      </p:sp>
      <p:sp>
        <p:nvSpPr>
          <p:cNvPr id="53" name="Rectangle 52"/>
          <p:cNvSpPr/>
          <p:nvPr/>
        </p:nvSpPr>
        <p:spPr>
          <a:xfrm>
            <a:off x="2514600" y="5692914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</a:rPr>
              <a:t>= 39.8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Group 54"/>
          <p:cNvGrpSpPr/>
          <p:nvPr/>
        </p:nvGrpSpPr>
        <p:grpSpPr>
          <a:xfrm>
            <a:off x="2209800" y="4930914"/>
            <a:ext cx="4191000" cy="707886"/>
            <a:chOff x="2590800" y="4930914"/>
            <a:chExt cx="4191000" cy="707886"/>
          </a:xfrm>
        </p:grpSpPr>
        <p:grpSp>
          <p:nvGrpSpPr>
            <p:cNvPr id="5" name="Group 17"/>
            <p:cNvGrpSpPr/>
            <p:nvPr/>
          </p:nvGrpSpPr>
          <p:grpSpPr>
            <a:xfrm>
              <a:off x="2590800" y="4930914"/>
              <a:ext cx="4191000" cy="707886"/>
              <a:chOff x="838200" y="3014246"/>
              <a:chExt cx="4191000" cy="70788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838200" y="3352800"/>
                <a:ext cx="1676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52800" y="3352800"/>
                <a:ext cx="1676400" cy="0"/>
              </a:xfrm>
              <a:prstGeom prst="line">
                <a:avLst/>
              </a:prstGeom>
              <a:ln w="952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743200" y="3014246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X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2590800" y="5334000"/>
              <a:ext cx="1676400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1872048" y="3657600"/>
            <a:ext cx="1404552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CG Omega"/>
                <a:ea typeface="Calibri"/>
                <a:cs typeface="Times New Roman"/>
              </a:rPr>
              <a:t>Nope</a:t>
            </a:r>
            <a:endParaRPr lang="en-US" sz="4000" b="1" dirty="0">
              <a:solidFill>
                <a:schemeClr val="bg1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28051" y="5648606"/>
            <a:ext cx="1789272" cy="752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m</a:t>
            </a:r>
            <a:r>
              <a:rPr lang="en-US" sz="4000" b="1" dirty="0" smtClean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ol O</a:t>
            </a:r>
            <a:r>
              <a:rPr lang="en-US" sz="4000" b="1" baseline="-25000" dirty="0" smtClean="0">
                <a:solidFill>
                  <a:srgbClr val="FF0000"/>
                </a:solidFill>
                <a:latin typeface="CG Omega"/>
                <a:ea typeface="Calibri"/>
                <a:cs typeface="Times New Roman"/>
              </a:rPr>
              <a:t>2</a:t>
            </a:r>
            <a:endParaRPr lang="en-US" sz="4000" b="1" dirty="0">
              <a:solidFill>
                <a:srgbClr val="FF0000"/>
              </a:solidFill>
              <a:latin typeface="CG Omega"/>
              <a:ea typeface="Calibri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58000" y="5007858"/>
            <a:ext cx="242085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Century Gothic" pitchFamily="34" charset="0"/>
              </a:rPr>
              <a:t>= 79.6x1/2</a:t>
            </a:r>
            <a:endParaRPr lang="en-US" sz="3500" dirty="0"/>
          </a:p>
        </p:txBody>
      </p:sp>
      <p:sp>
        <p:nvSpPr>
          <p:cNvPr id="59" name="Oval 58"/>
          <p:cNvSpPr/>
          <p:nvPr/>
        </p:nvSpPr>
        <p:spPr>
          <a:xfrm>
            <a:off x="1524000" y="1981200"/>
            <a:ext cx="2438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600200" y="4648200"/>
            <a:ext cx="2514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/>
      <p:bldP spid="49" grpId="0"/>
      <p:bldP spid="50" grpId="0"/>
      <p:bldP spid="53" grpId="0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45" y="1584008"/>
            <a:ext cx="8430703" cy="4243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On a half a slip of paper, answer the following:</a:t>
            </a:r>
          </a:p>
          <a:p>
            <a:pPr marL="0" indent="0">
              <a:buNone/>
            </a:pPr>
            <a:r>
              <a:rPr lang="en-US" sz="2600" dirty="0" smtClean="0"/>
              <a:t>Consider the following chemical equation,  </a:t>
            </a:r>
          </a:p>
          <a:p>
            <a:pPr marL="0" indent="0">
              <a:buNone/>
            </a:pPr>
            <a:r>
              <a:rPr lang="en-US" sz="2600" dirty="0" smtClean="0"/>
              <a:t>K + Cl</a:t>
            </a:r>
            <a:r>
              <a:rPr lang="en-US" sz="2600" baseline="-25000" dirty="0" smtClean="0"/>
              <a:t>2 </a:t>
            </a:r>
            <a:r>
              <a:rPr lang="en-US" sz="2600" dirty="0" smtClean="0">
                <a:sym typeface="Wingdings"/>
              </a:rPr>
              <a:t> </a:t>
            </a:r>
            <a:r>
              <a:rPr lang="en-US" sz="2600" dirty="0" err="1" smtClean="0">
                <a:sym typeface="Wingdings"/>
              </a:rPr>
              <a:t>KCl</a:t>
            </a:r>
            <a:endParaRPr lang="en-US" sz="2600" dirty="0" smtClean="0"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sz="2600" dirty="0" smtClean="0">
                <a:sym typeface="Wingdings"/>
              </a:rPr>
              <a:t>Balance the equation</a:t>
            </a:r>
          </a:p>
          <a:p>
            <a:pPr marL="457200" indent="-457200">
              <a:buAutoNum type="arabicPeriod"/>
            </a:pPr>
            <a:r>
              <a:rPr lang="en-US" sz="2600" dirty="0" smtClean="0">
                <a:sym typeface="Wingdings"/>
              </a:rPr>
              <a:t>What is the mole ratio of potassium to potassium chloride?</a:t>
            </a:r>
          </a:p>
          <a:p>
            <a:pPr marL="457200" indent="-457200">
              <a:buAutoNum type="arabicPeriod"/>
            </a:pPr>
            <a:r>
              <a:rPr lang="en-US" sz="2600" dirty="0" smtClean="0">
                <a:sym typeface="Wingdings"/>
              </a:rPr>
              <a:t>How many moles of potassium chloride will be produced if you add 4 moles of potassium to the reaction?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45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2085975"/>
            <a:ext cx="7342188" cy="1924050"/>
          </a:xfrm>
        </p:spPr>
        <p:txBody>
          <a:bodyPr/>
          <a:lstStyle/>
          <a:p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58861"/>
            <a:ext cx="7345363" cy="42066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All Element Facebook Profile Projects may be handed in by next </a:t>
            </a:r>
            <a:r>
              <a:rPr lang="en-US" sz="3200" b="1" dirty="0" smtClean="0"/>
              <a:t>Friday, April 27. </a:t>
            </a:r>
            <a:r>
              <a:rPr lang="en-US" sz="3200" dirty="0" smtClean="0"/>
              <a:t>(If you’re having trouble accessing a computer, feel free to use the computers in this room.)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7885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Classroom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31" y="1584008"/>
            <a:ext cx="8395903" cy="514417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Do not speak or make any noise while I am giving directions, announcements, or explanations.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Do not randomly get up or throw objects across the room during a lesson.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Avoid asking to leave the class during the lesson.</a:t>
            </a:r>
          </a:p>
          <a:p>
            <a:pPr marL="0" indent="0">
              <a:buNone/>
            </a:pPr>
            <a:r>
              <a:rPr lang="en-US" sz="2800" dirty="0" smtClean="0"/>
              <a:t>4. If I ask for a specific person to answer a question, don’t call out the right answer. (You will get one warning, after that points will be deducted.)</a:t>
            </a:r>
          </a:p>
          <a:p>
            <a:pPr marL="0" indent="0">
              <a:buNone/>
            </a:pPr>
            <a:r>
              <a:rPr lang="en-US" sz="2800" dirty="0" smtClean="0"/>
              <a:t>5. Be prepared with a periodic table, your packet, and a pen/pencil every day!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219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a lesson…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60" y="1829517"/>
            <a:ext cx="8460486" cy="423600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Do not speak to anyone else while I am teaching.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Let me finish before asking a question.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Me pausing does not give you an excuse to start talking.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Look at the board!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534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410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 will be able to write a mole ratio using the coefficients of chemical formulas.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 will be able to convert moles of one compound to moles of another compound using mole ratios as a conversion factor.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86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3696</TotalTime>
  <Words>1573</Words>
  <Application>Microsoft Macintosh PowerPoint</Application>
  <PresentationFormat>On-screen Show (4:3)</PresentationFormat>
  <Paragraphs>379</Paragraphs>
  <Slides>42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Capital</vt:lpstr>
      <vt:lpstr>Microsoft Equation</vt:lpstr>
      <vt:lpstr>Catalyst 4/19/12</vt:lpstr>
      <vt:lpstr>PowerPoint Presentation</vt:lpstr>
      <vt:lpstr>Agenda</vt:lpstr>
      <vt:lpstr>Class Points</vt:lpstr>
      <vt:lpstr>39</vt:lpstr>
      <vt:lpstr>Announcements</vt:lpstr>
      <vt:lpstr>Review of Classroom Expectations</vt:lpstr>
      <vt:lpstr>During a lesson…</vt:lpstr>
      <vt:lpstr>Objective</vt:lpstr>
      <vt:lpstr>Class Practice Time</vt:lpstr>
      <vt:lpstr>Stoichiometry</vt:lpstr>
      <vt:lpstr>Why is a recipe important?</vt:lpstr>
      <vt:lpstr>PowerPoint Presentation</vt:lpstr>
      <vt:lpstr>Stoichiometry</vt:lpstr>
      <vt:lpstr>Why is this study important?</vt:lpstr>
      <vt:lpstr>Plan for Today</vt:lpstr>
      <vt:lpstr>PART I: WRITING MOLE RATIOS</vt:lpstr>
      <vt:lpstr>Goal of this week and next week</vt:lpstr>
      <vt:lpstr>Mole ratios!</vt:lpstr>
      <vt:lpstr>Pizza</vt:lpstr>
      <vt:lpstr>Pizza</vt:lpstr>
      <vt:lpstr>Pizza</vt:lpstr>
      <vt:lpstr>Pizza</vt:lpstr>
      <vt:lpstr>Pizza</vt:lpstr>
      <vt:lpstr>Pizza</vt:lpstr>
      <vt:lpstr>PowerPoint Presentation</vt:lpstr>
      <vt:lpstr>PowerPoint Presentation</vt:lpstr>
      <vt:lpstr>PowerPoint Presentation</vt:lpstr>
      <vt:lpstr>IMPORTANT:  Make sure the chemical equation is balanced before working with it!</vt:lpstr>
      <vt:lpstr>YOU TRY!</vt:lpstr>
      <vt:lpstr>YOU TRY!</vt:lpstr>
      <vt:lpstr>YOU TRY!</vt:lpstr>
      <vt:lpstr>YOU TRY!</vt:lpstr>
      <vt:lpstr>PART II: Using Mole Ratios as a Conversion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Slip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42</cp:revision>
  <dcterms:created xsi:type="dcterms:W3CDTF">2012-04-18T03:31:59Z</dcterms:created>
  <dcterms:modified xsi:type="dcterms:W3CDTF">2012-04-20T17:08:15Z</dcterms:modified>
</cp:coreProperties>
</file>