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85" r:id="rId8"/>
    <p:sldId id="274" r:id="rId9"/>
    <p:sldId id="275" r:id="rId10"/>
    <p:sldId id="283" r:id="rId11"/>
    <p:sldId id="284" r:id="rId12"/>
    <p:sldId id="264" r:id="rId13"/>
    <p:sldId id="265" r:id="rId14"/>
    <p:sldId id="266" r:id="rId15"/>
    <p:sldId id="268" r:id="rId16"/>
    <p:sldId id="270" r:id="rId17"/>
    <p:sldId id="280" r:id="rId18"/>
    <p:sldId id="279" r:id="rId19"/>
    <p:sldId id="281" r:id="rId20"/>
    <p:sldId id="260" r:id="rId21"/>
    <p:sldId id="272" r:id="rId22"/>
    <p:sldId id="273" r:id="rId23"/>
    <p:sldId id="276" r:id="rId24"/>
    <p:sldId id="277" r:id="rId25"/>
    <p:sldId id="282" r:id="rId26"/>
    <p:sldId id="286" r:id="rId27"/>
    <p:sldId id="269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872" y="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732B-A040-7E4E-8058-D8A5E600669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80D673-2887-B74E-A082-8B0D13E170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732B-A040-7E4E-8058-D8A5E600669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73-2887-B74E-A082-8B0D13E17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732B-A040-7E4E-8058-D8A5E600669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73-2887-B74E-A082-8B0D13E17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732B-A040-7E4E-8058-D8A5E600669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73-2887-B74E-A082-8B0D13E17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732B-A040-7E4E-8058-D8A5E600669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73-2887-B74E-A082-8B0D13E17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732B-A040-7E4E-8058-D8A5E600669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73-2887-B74E-A082-8B0D13E170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732B-A040-7E4E-8058-D8A5E600669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73-2887-B74E-A082-8B0D13E170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732B-A040-7E4E-8058-D8A5E600669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73-2887-B74E-A082-8B0D13E17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732B-A040-7E4E-8058-D8A5E600669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73-2887-B74E-A082-8B0D13E17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732B-A040-7E4E-8058-D8A5E600669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73-2887-B74E-A082-8B0D13E17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732B-A040-7E4E-8058-D8A5E600669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73-2887-B74E-A082-8B0D13E17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B42732B-A040-7E4E-8058-D8A5E600669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380D673-2887-B74E-A082-8B0D13E17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rgbClr val="000000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 12/9/11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514350" indent="-514350">
              <a:buAutoNum type="arabicPeriod"/>
            </a:pPr>
            <a:r>
              <a:rPr lang="en-US" sz="4000" dirty="0" smtClean="0"/>
              <a:t>Write the electron configuration for the following: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a) C	b)C</a:t>
            </a:r>
            <a:r>
              <a:rPr lang="en-US" sz="4000" baseline="30000" dirty="0" smtClean="0"/>
              <a:t>4-</a:t>
            </a:r>
            <a:r>
              <a:rPr lang="en-US" sz="4000" dirty="0" smtClean="0"/>
              <a:t> 		c) Mg 	d)Mg</a:t>
            </a:r>
            <a:r>
              <a:rPr lang="en-US" sz="4000" baseline="30000" dirty="0" smtClean="0"/>
              <a:t>2+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Which of the following is the electron configuration for a Sulfur atom that gained two electrons?</a:t>
            </a:r>
          </a:p>
          <a:p>
            <a:pPr marL="514350" indent="-514350">
              <a:buAutoNum type="alphaLcParenR"/>
            </a:pPr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4</a:t>
            </a:r>
          </a:p>
          <a:p>
            <a:pPr marL="514350" indent="-514350">
              <a:buAutoNum type="alphaLcParenR"/>
            </a:pPr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6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6</a:t>
            </a:r>
            <a:r>
              <a:rPr lang="en-US" dirty="0" smtClean="0"/>
              <a:t>3s</a:t>
            </a:r>
            <a:r>
              <a:rPr lang="en-US" baseline="30000" dirty="0" smtClean="0"/>
              <a:t>2</a:t>
            </a:r>
            <a:r>
              <a:rPr lang="en-US" dirty="0" smtClean="0"/>
              <a:t>3p</a:t>
            </a:r>
            <a:r>
              <a:rPr lang="en-US" baseline="30000" dirty="0" smtClean="0"/>
              <a:t>6</a:t>
            </a:r>
          </a:p>
          <a:p>
            <a:pPr marL="514350" indent="-514350">
              <a:buAutoNum type="alphaLcParenR"/>
            </a:pPr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6</a:t>
            </a:r>
            <a:r>
              <a:rPr lang="en-US" dirty="0" smtClean="0"/>
              <a:t>3s</a:t>
            </a:r>
            <a:r>
              <a:rPr lang="en-US" baseline="30000" dirty="0" smtClean="0"/>
              <a:t>2</a:t>
            </a:r>
            <a:r>
              <a:rPr lang="en-US" dirty="0" smtClean="0"/>
              <a:t>3p</a:t>
            </a:r>
            <a:r>
              <a:rPr lang="en-US" baseline="30000" dirty="0"/>
              <a:t>4</a:t>
            </a: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An element has an electron configuration of [</a:t>
            </a:r>
            <a:r>
              <a:rPr lang="en-US" dirty="0" err="1" smtClean="0"/>
              <a:t>Ar</a:t>
            </a:r>
            <a:r>
              <a:rPr lang="en-US" dirty="0" smtClean="0"/>
              <a:t>]4s</a:t>
            </a:r>
            <a:r>
              <a:rPr lang="en-US" baseline="30000" dirty="0" smtClean="0"/>
              <a:t>2</a:t>
            </a:r>
            <a:r>
              <a:rPr lang="en-US" dirty="0" smtClean="0"/>
              <a:t>3d</a:t>
            </a:r>
            <a:r>
              <a:rPr lang="en-US" baseline="30000" dirty="0" smtClean="0"/>
              <a:t>10</a:t>
            </a:r>
            <a:r>
              <a:rPr lang="en-US" dirty="0" smtClean="0"/>
              <a:t>. What block is it 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of the following elements would have the highest ionization energy?</a:t>
            </a:r>
          </a:p>
          <a:p>
            <a:pPr marL="0" indent="0">
              <a:buNone/>
            </a:pPr>
            <a:r>
              <a:rPr lang="en-US" dirty="0" smtClean="0"/>
              <a:t>B, </a:t>
            </a:r>
            <a:r>
              <a:rPr lang="en-US" dirty="0" err="1" smtClean="0"/>
              <a:t>Ga</a:t>
            </a:r>
            <a:r>
              <a:rPr lang="en-US" dirty="0" smtClean="0"/>
              <a:t>, In, or </a:t>
            </a:r>
            <a:r>
              <a:rPr lang="en-US" dirty="0" err="1" smtClean="0"/>
              <a:t>Tl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74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If Sulfur has an </a:t>
            </a:r>
            <a:r>
              <a:rPr lang="en-US" dirty="0"/>
              <a:t>i</a:t>
            </a:r>
            <a:r>
              <a:rPr lang="en-US" dirty="0" smtClean="0"/>
              <a:t>onization energy of 1000 kJ/</a:t>
            </a:r>
            <a:r>
              <a:rPr lang="en-US" dirty="0" err="1" smtClean="0"/>
              <a:t>mol</a:t>
            </a:r>
            <a:r>
              <a:rPr lang="en-US" dirty="0" smtClean="0"/>
              <a:t> and Tellurium has an ionization energy of 869 kJ/</a:t>
            </a:r>
            <a:r>
              <a:rPr lang="en-US" dirty="0" err="1" smtClean="0"/>
              <a:t>mol</a:t>
            </a:r>
            <a:r>
              <a:rPr lang="en-US" dirty="0" smtClean="0"/>
              <a:t>, which of the following ionization energy values most likely belongs to Selenium?</a:t>
            </a:r>
          </a:p>
          <a:p>
            <a:pPr marL="0" indent="0">
              <a:buNone/>
            </a:pPr>
            <a:r>
              <a:rPr lang="en-US" dirty="0" smtClean="0"/>
              <a:t>a)1054 kJ/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 941 kJ/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c) 833 kJ/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d) 866 kJ/</a:t>
            </a:r>
            <a:r>
              <a:rPr lang="en-US" dirty="0" err="1" smtClean="0"/>
              <a:t>mol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9884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Affinity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change that occurs when a neutral atom gains an electron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08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Affinity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Electron affinity generally increases across the period</a:t>
            </a:r>
          </a:p>
          <a:p>
            <a:r>
              <a:rPr lang="en-US" b="1" dirty="0" smtClean="0"/>
              <a:t>Electron affinity decreases down the group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5724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Electronegativity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ability of an atom to</a:t>
            </a:r>
            <a:r>
              <a:rPr lang="en-US" b="1" u="sng" dirty="0" smtClean="0">
                <a:solidFill>
                  <a:srgbClr val="FF0000"/>
                </a:solidFill>
              </a:rPr>
              <a:t> attract electrons </a:t>
            </a:r>
            <a:r>
              <a:rPr lang="en-US" b="1" dirty="0" smtClean="0"/>
              <a:t>in a chemical compound</a:t>
            </a:r>
          </a:p>
          <a:p>
            <a:r>
              <a:rPr lang="en-US" dirty="0" smtClean="0"/>
              <a:t>It is measured from 0 to 4</a:t>
            </a:r>
          </a:p>
          <a:p>
            <a:endParaRPr lang="en-US" dirty="0" smtClean="0"/>
          </a:p>
          <a:p>
            <a:r>
              <a:rPr lang="en-US" dirty="0" err="1" smtClean="0"/>
              <a:t>Flourine</a:t>
            </a:r>
            <a:r>
              <a:rPr lang="en-US" dirty="0" smtClean="0"/>
              <a:t> is the most electronegative element with an electronegativity value of 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541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Electronegativity Trend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Electronegativity increases across the period </a:t>
            </a:r>
          </a:p>
          <a:p>
            <a:r>
              <a:rPr lang="en-US" b="1" dirty="0" smtClean="0"/>
              <a:t>Electronegativity decreases down the group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1200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Electronegativity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is more electronegative: Aluminum or Magnesium?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2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Electronegativity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element is the most electronegative? What is the value of its electronegativity?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30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Electronegativity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Lithium has an electronegativity value of 1.0 and Aluminum has an electronegativity value of 1.5, which is the most likely electronegativity value for Mg?</a:t>
            </a:r>
          </a:p>
          <a:p>
            <a:pPr marL="0" indent="0">
              <a:buNone/>
            </a:pPr>
            <a:r>
              <a:rPr lang="en-US" dirty="0"/>
              <a:t>  a) 1.2</a:t>
            </a:r>
          </a:p>
          <a:p>
            <a:pPr marL="0" indent="0">
              <a:buNone/>
            </a:pPr>
            <a:r>
              <a:rPr lang="en-US" dirty="0"/>
              <a:t>  b) 1.8</a:t>
            </a:r>
          </a:p>
          <a:p>
            <a:pPr marL="0" indent="0">
              <a:buNone/>
            </a:pPr>
            <a:r>
              <a:rPr lang="en-US" dirty="0"/>
              <a:t>  c) 0.8</a:t>
            </a:r>
          </a:p>
          <a:p>
            <a:pPr marL="0" indent="0">
              <a:buNone/>
            </a:pPr>
            <a:r>
              <a:rPr lang="en-US" dirty="0"/>
              <a:t>  d) 2.4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22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Electronegativity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of the following elements has the greatest capacity to attract electrons?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Ca</a:t>
            </a:r>
            <a:r>
              <a:rPr lang="en-US" dirty="0" smtClean="0"/>
              <a:t>, Ra, or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91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12</a:t>
            </a:r>
            <a:r>
              <a:rPr lang="en-US" dirty="0" smtClean="0"/>
              <a:t>/9/</a:t>
            </a: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Catalyst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Announcements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Verbal Drill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Periodic Table Trends Review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Class Practice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Exit Slip</a:t>
            </a:r>
          </a:p>
        </p:txBody>
      </p:sp>
    </p:spTree>
    <p:extLst>
      <p:ext uri="{BB962C8B-B14F-4D97-AF65-F5344CB8AC3E}">
        <p14:creationId xmlns:p14="http://schemas.microsoft.com/office/powerpoint/2010/main" val="3815787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 Trends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3464"/>
          </a:xfrm>
        </p:spPr>
        <p:txBody>
          <a:bodyPr/>
          <a:lstStyle/>
          <a:p>
            <a:r>
              <a:rPr lang="en-US" dirty="0" smtClean="0"/>
              <a:t>Electronegativity</a:t>
            </a:r>
          </a:p>
          <a:p>
            <a:r>
              <a:rPr lang="en-US" dirty="0" smtClean="0"/>
              <a:t>Electron Affinity</a:t>
            </a:r>
          </a:p>
          <a:p>
            <a:r>
              <a:rPr lang="en-US" dirty="0" smtClean="0"/>
              <a:t>Ionization Energy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 of the ABOVE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INCREASE ACROSS A PERIOD</a:t>
            </a:r>
          </a:p>
          <a:p>
            <a:pPr marL="0" indent="0">
              <a:buNone/>
            </a:pPr>
            <a:r>
              <a:rPr lang="en-US" dirty="0" smtClean="0"/>
              <a:t>DECREASE DOWN A GROUP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30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Atomic radius is </a:t>
            </a:r>
            <a:r>
              <a:rPr lang="en-US" b="1" dirty="0"/>
              <a:t>d</a:t>
            </a:r>
            <a:r>
              <a:rPr lang="en-US" b="1" dirty="0" smtClean="0"/>
              <a:t>istance between the nucleus and the valence electrons measured in </a:t>
            </a:r>
            <a:r>
              <a:rPr lang="en-US" b="1" dirty="0" err="1" smtClean="0"/>
              <a:t>picometers</a:t>
            </a:r>
            <a:r>
              <a:rPr lang="en-US" b="1" dirty="0" smtClean="0"/>
              <a:t>.* (how big an atom is)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(1 </a:t>
            </a:r>
            <a:r>
              <a:rPr lang="en-US" b="1" dirty="0" err="1" smtClean="0"/>
              <a:t>picometer</a:t>
            </a:r>
            <a:r>
              <a:rPr lang="en-US" b="1" dirty="0" smtClean="0"/>
              <a:t> = 1 x 10</a:t>
            </a:r>
            <a:r>
              <a:rPr lang="en-US" b="1" baseline="30000" dirty="0" smtClean="0"/>
              <a:t>-12</a:t>
            </a:r>
            <a:r>
              <a:rPr lang="en-US" b="1" dirty="0" smtClean="0"/>
              <a:t> meters)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*This depends on how it is measured.</a:t>
            </a:r>
          </a:p>
          <a:p>
            <a:pPr marL="0" indent="0">
              <a:buNone/>
            </a:pPr>
            <a:r>
              <a:rPr lang="en-US" dirty="0" smtClean="0"/>
              <a:t>Copy the words in bold.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96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Radius </a:t>
            </a:r>
            <a:r>
              <a:rPr lang="en-US" dirty="0" smtClean="0"/>
              <a:t>Periodic Table </a:t>
            </a:r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general, atomic radius </a:t>
            </a:r>
            <a:r>
              <a:rPr lang="en-US" b="1" dirty="0"/>
              <a:t>decreases across a period </a:t>
            </a:r>
            <a:r>
              <a:rPr lang="en-US" dirty="0"/>
              <a:t>(from left to right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general, atomic </a:t>
            </a:r>
            <a:r>
              <a:rPr lang="en-US" dirty="0" smtClean="0"/>
              <a:t>radius </a:t>
            </a:r>
            <a:r>
              <a:rPr lang="en-US" b="1" dirty="0" smtClean="0"/>
              <a:t>increases down a group </a:t>
            </a:r>
            <a:r>
              <a:rPr lang="en-US" dirty="0" smtClean="0"/>
              <a:t>(from up to down)</a:t>
            </a:r>
          </a:p>
          <a:p>
            <a:pPr lvl="1"/>
            <a:r>
              <a:rPr lang="en-US" dirty="0" smtClean="0"/>
              <a:t>This is because energy levels are added as you go down the group.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has a greater atomic radius?</a:t>
            </a:r>
          </a:p>
          <a:p>
            <a:pPr marL="0" indent="0">
              <a:buNone/>
            </a:pPr>
            <a:r>
              <a:rPr lang="en-US" dirty="0" err="1" smtClean="0"/>
              <a:t>Flourine</a:t>
            </a:r>
            <a:r>
              <a:rPr lang="en-US" dirty="0" smtClean="0"/>
              <a:t> or Iodine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800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Sulfur has an atomic radius of 103 pm and Tellurium has an atomic radius of 142 pm, what is the most likely value for the atomic radius of Selenium?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119 pm</a:t>
            </a:r>
          </a:p>
          <a:p>
            <a:pPr marL="514350" indent="-514350">
              <a:buAutoNum type="alphaLcParenR"/>
            </a:pPr>
            <a:r>
              <a:rPr lang="en-US" dirty="0" smtClean="0"/>
              <a:t>145 pm</a:t>
            </a:r>
          </a:p>
          <a:p>
            <a:pPr marL="514350" indent="-514350">
              <a:buAutoNum type="alphaLcParenR"/>
            </a:pPr>
            <a:r>
              <a:rPr lang="en-US" dirty="0" smtClean="0"/>
              <a:t>102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686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Beryllium has an atomic radius of 112 pm and Calcium has an atomic radius of 197 pm. What is the most likely value for the atomic radius of Barium?</a:t>
            </a:r>
          </a:p>
          <a:p>
            <a:pPr marL="514350" indent="-514350">
              <a:buAutoNum type="alphaLcPeriod"/>
            </a:pPr>
            <a:r>
              <a:rPr lang="en-US" dirty="0" smtClean="0"/>
              <a:t>150 pm</a:t>
            </a:r>
          </a:p>
          <a:p>
            <a:pPr marL="514350" indent="-514350">
              <a:buAutoNum type="alphaLcPeriod"/>
            </a:pPr>
            <a:r>
              <a:rPr lang="en-US" dirty="0" smtClean="0"/>
              <a:t>160 pm</a:t>
            </a:r>
          </a:p>
          <a:p>
            <a:pPr marL="514350" indent="-514350">
              <a:buAutoNum type="alphaLcPeriod"/>
            </a:pPr>
            <a:r>
              <a:rPr lang="en-US" dirty="0" smtClean="0"/>
              <a:t>215 pm</a:t>
            </a:r>
          </a:p>
          <a:p>
            <a:pPr marL="514350" indent="-514350">
              <a:buAutoNum type="alphaLcPeriod"/>
            </a:pPr>
            <a:r>
              <a:rPr lang="en-US" dirty="0" smtClean="0"/>
              <a:t>100 pm</a:t>
            </a:r>
          </a:p>
          <a:p>
            <a:pPr marL="514350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41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1978"/>
            <a:ext cx="8229600" cy="1600200"/>
          </a:xfrm>
        </p:spPr>
        <p:txBody>
          <a:bodyPr/>
          <a:lstStyle/>
          <a:p>
            <a:r>
              <a:rPr lang="en-US" dirty="0" smtClean="0"/>
              <a:t>Periodic Table Song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71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48" y="362901"/>
            <a:ext cx="8995552" cy="63342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605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Which is more electronegative: Bromine or Titanium?</a:t>
            </a:r>
          </a:p>
          <a:p>
            <a:pPr marL="514350" indent="-514350">
              <a:buAutoNum type="arabicPeriod"/>
            </a:pPr>
            <a:r>
              <a:rPr lang="en-US" dirty="0" smtClean="0"/>
              <a:t>Electronegativity increases: across the period or down the group? (Choose one)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is more electronegative K or </a:t>
            </a:r>
            <a:r>
              <a:rPr lang="en-US" dirty="0" err="1" smtClean="0"/>
              <a:t>Ca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66685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557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Short quiz on Monday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the trends (electronegativity, atomic radius, ionization energy…)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periodic table properties (alkali metals, alkaline earth metals…)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valence electrons/Lewis Dot structures</a:t>
            </a:r>
          </a:p>
          <a:p>
            <a:r>
              <a:rPr lang="en-US" b="1" dirty="0" smtClean="0"/>
              <a:t>PACKET due at the BEGINNING OF CLASS</a:t>
            </a:r>
          </a:p>
          <a:p>
            <a:pPr lvl="1"/>
            <a:r>
              <a:rPr lang="en-US" dirty="0" smtClean="0"/>
              <a:t>Write your </a:t>
            </a:r>
            <a:r>
              <a:rPr lang="en-US" b="1" dirty="0" smtClean="0"/>
              <a:t>name</a:t>
            </a:r>
            <a:r>
              <a:rPr lang="en-US" dirty="0" smtClean="0"/>
              <a:t> on top of </a:t>
            </a:r>
            <a:r>
              <a:rPr lang="en-US" b="1" dirty="0" smtClean="0"/>
              <a:t>every</a:t>
            </a:r>
            <a:r>
              <a:rPr lang="en-US" dirty="0" smtClean="0"/>
              <a:t> 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4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6546"/>
          </a:xfrm>
        </p:spPr>
        <p:txBody>
          <a:bodyPr>
            <a:normAutofit/>
          </a:bodyPr>
          <a:lstStyle/>
          <a:p>
            <a:pPr marL="628650" indent="-514350">
              <a:buAutoNum type="arabicPeriod"/>
            </a:pPr>
            <a:r>
              <a:rPr lang="en-US" sz="2600" b="1" dirty="0" smtClean="0"/>
              <a:t>Catch up on packet. Review notes and </a:t>
            </a:r>
            <a:r>
              <a:rPr lang="en-US" sz="2600" b="1" dirty="0" smtClean="0">
                <a:solidFill>
                  <a:srgbClr val="FF0000"/>
                </a:solidFill>
              </a:rPr>
              <a:t>study for quiz on Monday.</a:t>
            </a:r>
          </a:p>
          <a:p>
            <a:pPr marL="114300" indent="0">
              <a:buNone/>
            </a:pPr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772391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Verbal Drill (2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1241750"/>
            <a:ext cx="8835473" cy="5517705"/>
          </a:xfrm>
        </p:spPr>
        <p:txBody>
          <a:bodyPr>
            <a:normAutofit fontScale="77500" lnSpcReduction="2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One person speaking at a time (so everyone can hear the question and answer!)</a:t>
            </a:r>
          </a:p>
          <a:p>
            <a:r>
              <a:rPr lang="en-US" sz="3200" dirty="0" smtClean="0"/>
              <a:t>You may only go once</a:t>
            </a:r>
          </a:p>
          <a:p>
            <a:r>
              <a:rPr lang="en-US" sz="3200" dirty="0" smtClean="0"/>
              <a:t>DO NOT CALL OUT IF ITS NOT YOUR TURN. </a:t>
            </a:r>
          </a:p>
          <a:p>
            <a:r>
              <a:rPr lang="en-US" sz="3200" dirty="0" smtClean="0"/>
              <a:t>If you don’t know the answer, have a classmate help you. </a:t>
            </a:r>
            <a:r>
              <a:rPr lang="en-US" sz="3200" i="1" dirty="0" smtClean="0"/>
              <a:t>You still need to say the answer if its your turn!</a:t>
            </a:r>
          </a:p>
          <a:p>
            <a:endParaRPr lang="en-US" sz="3200" b="1" i="1" dirty="0" smtClean="0"/>
          </a:p>
          <a:p>
            <a:r>
              <a:rPr lang="en-US" sz="3200" b="1" dirty="0" smtClean="0"/>
              <a:t>Class with the most Verbal Drill points will receive 5 points in the Chapter 5 test</a:t>
            </a:r>
            <a:r>
              <a:rPr lang="en-US" sz="3200" dirty="0" smtClean="0"/>
              <a:t>. 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3200" b="1" dirty="0" smtClean="0">
                <a:solidFill>
                  <a:srgbClr val="FF0000"/>
                </a:solidFill>
              </a:rPr>
              <a:t> Place will receive 2 points. 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P4: </a:t>
            </a:r>
            <a:r>
              <a:rPr lang="en-US" b="1" dirty="0" smtClean="0">
                <a:solidFill>
                  <a:srgbClr val="FF0000"/>
                </a:solidFill>
              </a:rPr>
              <a:t>53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pts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sz="3200" dirty="0" smtClean="0"/>
              <a:t>P5: </a:t>
            </a:r>
            <a:r>
              <a:rPr lang="en-US" dirty="0" smtClean="0"/>
              <a:t>46</a:t>
            </a:r>
            <a:r>
              <a:rPr lang="en-US" sz="3200" dirty="0" smtClean="0"/>
              <a:t> </a:t>
            </a:r>
            <a:r>
              <a:rPr lang="en-US" sz="3200" dirty="0" err="1" smtClean="0"/>
              <a:t>pts</a:t>
            </a:r>
            <a:r>
              <a:rPr lang="en-US" sz="3200" dirty="0" smtClean="0"/>
              <a:t>   P8: </a:t>
            </a:r>
            <a:r>
              <a:rPr lang="en-US" dirty="0" smtClean="0"/>
              <a:t>46</a:t>
            </a:r>
            <a:r>
              <a:rPr lang="en-US" sz="3200" dirty="0" smtClean="0"/>
              <a:t> </a:t>
            </a:r>
            <a:r>
              <a:rPr lang="en-US" sz="3200" dirty="0" err="1" smtClean="0"/>
              <a:t>pts</a:t>
            </a:r>
            <a:r>
              <a:rPr lang="en-US" sz="3200" dirty="0" smtClean="0"/>
              <a:t> P9: </a:t>
            </a:r>
            <a:r>
              <a:rPr lang="en-US" dirty="0" smtClean="0"/>
              <a:t>50</a:t>
            </a:r>
            <a:r>
              <a:rPr lang="en-US" sz="3200" dirty="0" smtClean="0"/>
              <a:t> </a:t>
            </a:r>
            <a:r>
              <a:rPr lang="en-US" sz="3200" dirty="0" err="1" smtClean="0"/>
              <a:t>pts</a:t>
            </a:r>
            <a:r>
              <a:rPr lang="en-US" sz="3200" dirty="0" smtClean="0"/>
              <a:t> </a:t>
            </a:r>
          </a:p>
          <a:p>
            <a:pPr marL="114300" indent="0">
              <a:buNone/>
            </a:pPr>
            <a:r>
              <a:rPr lang="en-US" sz="3200" dirty="0" smtClean="0"/>
              <a:t>  P10: </a:t>
            </a:r>
            <a:r>
              <a:rPr lang="en-US" b="1" dirty="0" smtClean="0"/>
              <a:t>65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pts</a:t>
            </a:r>
            <a:endParaRPr lang="en-US" sz="32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94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SWBAT </a:t>
            </a:r>
            <a:r>
              <a:rPr lang="en-US" dirty="0" smtClean="0"/>
              <a:t>summarize all the trends in the periodic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90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22222"/>
            <a:ext cx="8229600" cy="1600200"/>
          </a:xfrm>
        </p:spPr>
        <p:txBody>
          <a:bodyPr/>
          <a:lstStyle/>
          <a:p>
            <a:r>
              <a:rPr lang="en-US" dirty="0" smtClean="0"/>
              <a:t>Alkali Metals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756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Ionization energy is the energy required to remove a valence electron. </a:t>
            </a:r>
            <a:r>
              <a:rPr lang="en-US" i="1" dirty="0" smtClean="0"/>
              <a:t>(Remember that valence electrons are found in the outermost electron shell)</a:t>
            </a:r>
          </a:p>
          <a:p>
            <a:r>
              <a:rPr lang="en-US" dirty="0"/>
              <a:t>M</a:t>
            </a:r>
            <a:r>
              <a:rPr lang="en-US" dirty="0" smtClean="0"/>
              <a:t>easured in kilojoules per mole (kJ/</a:t>
            </a:r>
            <a:r>
              <a:rPr lang="en-US" dirty="0" err="1" smtClean="0"/>
              <a:t>mol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other words, how difficult it is to remove an electron from an atom</a:t>
            </a:r>
          </a:p>
        </p:txBody>
      </p:sp>
    </p:spTree>
    <p:extLst>
      <p:ext uri="{BB962C8B-B14F-4D97-AF65-F5344CB8AC3E}">
        <p14:creationId xmlns:p14="http://schemas.microsoft.com/office/powerpoint/2010/main" val="2067670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Energy Periodic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general:</a:t>
            </a:r>
          </a:p>
          <a:p>
            <a:r>
              <a:rPr lang="en-US" dirty="0" smtClean="0"/>
              <a:t>Ionization energy </a:t>
            </a:r>
            <a:r>
              <a:rPr lang="en-US" b="1" dirty="0" smtClean="0"/>
              <a:t>increases across the period</a:t>
            </a:r>
          </a:p>
          <a:p>
            <a:r>
              <a:rPr lang="en-US" dirty="0" smtClean="0"/>
              <a:t>Ionization energy </a:t>
            </a:r>
            <a:r>
              <a:rPr lang="en-US" b="1" dirty="0" smtClean="0"/>
              <a:t>decreases down the group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0248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2521</TotalTime>
  <Words>799</Words>
  <Application>Microsoft Macintosh PowerPoint</Application>
  <PresentationFormat>On-screen Show (4:3)</PresentationFormat>
  <Paragraphs>129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Executive</vt:lpstr>
      <vt:lpstr>Catalyst 12/9/11</vt:lpstr>
      <vt:lpstr>Agenda 12/9/11</vt:lpstr>
      <vt:lpstr>Announcements</vt:lpstr>
      <vt:lpstr>Homework</vt:lpstr>
      <vt:lpstr>Verbal Drill (2 minutes)</vt:lpstr>
      <vt:lpstr>Objective</vt:lpstr>
      <vt:lpstr>Alkali Metals Video</vt:lpstr>
      <vt:lpstr>Ionization Energy</vt:lpstr>
      <vt:lpstr>Ionization Energy Periodic Trends</vt:lpstr>
      <vt:lpstr>Ionization Energy</vt:lpstr>
      <vt:lpstr>Ionization Energy</vt:lpstr>
      <vt:lpstr>Electron Affinity</vt:lpstr>
      <vt:lpstr>Electron Affinity Trends</vt:lpstr>
      <vt:lpstr>Electronegativity</vt:lpstr>
      <vt:lpstr>Electronegativity Trend</vt:lpstr>
      <vt:lpstr>Electronegativity</vt:lpstr>
      <vt:lpstr>Electronegativity</vt:lpstr>
      <vt:lpstr>Electronegativity</vt:lpstr>
      <vt:lpstr>Electronegativity</vt:lpstr>
      <vt:lpstr>Periodic Table Trends Summary</vt:lpstr>
      <vt:lpstr>Atomic Radius</vt:lpstr>
      <vt:lpstr>Atomic Radius Periodic Table Trends</vt:lpstr>
      <vt:lpstr>Atomic Radius</vt:lpstr>
      <vt:lpstr>Atomic Radius</vt:lpstr>
      <vt:lpstr>Atomic Radius</vt:lpstr>
      <vt:lpstr>Periodic Table Song</vt:lpstr>
      <vt:lpstr>PowerPoint Presentation</vt:lpstr>
      <vt:lpstr>Exit Slip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 12/8/11</dc:title>
  <dc:creator>Bruce Gutierrez</dc:creator>
  <cp:lastModifiedBy>Bruce Gutierrez</cp:lastModifiedBy>
  <cp:revision>24</cp:revision>
  <dcterms:created xsi:type="dcterms:W3CDTF">2011-12-08T01:53:55Z</dcterms:created>
  <dcterms:modified xsi:type="dcterms:W3CDTF">2011-12-09T19:55:11Z</dcterms:modified>
</cp:coreProperties>
</file>