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6" r:id="rId2"/>
    <p:sldId id="265" r:id="rId3"/>
    <p:sldId id="257" r:id="rId4"/>
    <p:sldId id="258" r:id="rId5"/>
    <p:sldId id="271" r:id="rId6"/>
    <p:sldId id="259" r:id="rId7"/>
    <p:sldId id="260" r:id="rId8"/>
    <p:sldId id="261" r:id="rId9"/>
    <p:sldId id="262" r:id="rId10"/>
    <p:sldId id="264" r:id="rId11"/>
    <p:sldId id="267" r:id="rId12"/>
    <p:sldId id="272" r:id="rId13"/>
    <p:sldId id="273" r:id="rId14"/>
    <p:sldId id="274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3008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086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896" y="1329141"/>
            <a:ext cx="9011104" cy="5419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E5672A2-3102-1941-B12B-05C5C41DB038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C51DD96-A914-644D-B393-22B9DCF4A2C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utierrezbr@elizabeth.k12.nj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10/24/12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indent="-514350">
              <a:buAutoNum type="arabicPeriod"/>
            </a:pPr>
            <a:r>
              <a:rPr lang="en-US" dirty="0" smtClean="0"/>
              <a:t>Describe the movement of water particles when the temperature is changed from 300 K to 400 K.</a:t>
            </a:r>
          </a:p>
          <a:p>
            <a:pPr marL="560070" indent="-514350">
              <a:buAutoNum type="arabicPeriod"/>
            </a:pPr>
            <a:r>
              <a:rPr lang="en-US" dirty="0" smtClean="0"/>
              <a:t>Multiply. Express your answer using the correct number of significant figures. 98.30 m x 13 m = ? </a:t>
            </a:r>
          </a:p>
          <a:p>
            <a:pPr marL="560070" indent="-514350">
              <a:buAutoNum type="arabicPeriod"/>
            </a:pPr>
            <a:r>
              <a:rPr lang="en-US" dirty="0" smtClean="0"/>
              <a:t>*Honors: Using the equation E = mc</a:t>
            </a:r>
            <a:r>
              <a:rPr lang="en-US" baseline="30000" dirty="0" smtClean="0"/>
              <a:t>2</a:t>
            </a:r>
            <a:r>
              <a:rPr lang="en-US" dirty="0" smtClean="0"/>
              <a:t>, calculate the mass of a piece of matter if the energy released by this object is 3945 J. (c = 3 x 10</a:t>
            </a:r>
            <a:r>
              <a:rPr lang="en-US" baseline="30000" dirty="0" smtClean="0"/>
              <a:t>8</a:t>
            </a:r>
            <a:r>
              <a:rPr lang="en-US" dirty="0" smtClean="0"/>
              <a:t> m/s)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0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Arrangement of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8600"/>
                </a:solidFill>
              </a:rPr>
              <a:t>vertical</a:t>
            </a:r>
            <a:r>
              <a:rPr lang="en-US" dirty="0" smtClean="0"/>
              <a:t> columns are called the </a:t>
            </a:r>
            <a:r>
              <a:rPr lang="en-US" b="1" dirty="0" smtClean="0">
                <a:solidFill>
                  <a:srgbClr val="FF8600"/>
                </a:solidFill>
              </a:rPr>
              <a:t>groups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8600"/>
                </a:solidFill>
              </a:rPr>
              <a:t>horizontal</a:t>
            </a:r>
            <a:r>
              <a:rPr lang="en-US" dirty="0" smtClean="0"/>
              <a:t> rows are called the </a:t>
            </a:r>
            <a:r>
              <a:rPr lang="en-US" b="1" dirty="0" smtClean="0">
                <a:solidFill>
                  <a:srgbClr val="FF8600"/>
                </a:solidFill>
              </a:rPr>
              <a:t>periods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2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Match Up (Honors)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2 minutes and write as many pairs of element symbols with atomic numbers and element names.</a:t>
            </a:r>
          </a:p>
          <a:p>
            <a:pPr lvl="1"/>
            <a:r>
              <a:rPr lang="en-US" dirty="0" smtClean="0"/>
              <a:t>Your group will be assigned a group number on the periodic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3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Match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card, which will either have a symbol and atomic number or the name of an element.</a:t>
            </a:r>
          </a:p>
          <a:p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ind your match in the room and stand next to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4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elements will most likely react the same way as Potassium?</a:t>
            </a:r>
          </a:p>
          <a:p>
            <a:pPr marL="560070" indent="-514350">
              <a:buAutoNum type="alphaLcParenR"/>
            </a:pPr>
            <a:r>
              <a:rPr lang="en-US" dirty="0" smtClean="0"/>
              <a:t>Germanium</a:t>
            </a:r>
          </a:p>
          <a:p>
            <a:pPr marL="560070" indent="-514350">
              <a:buAutoNum type="alphaLcParenR"/>
            </a:pPr>
            <a:r>
              <a:rPr lang="en-US" dirty="0" smtClean="0"/>
              <a:t>Silicon</a:t>
            </a:r>
          </a:p>
          <a:p>
            <a:pPr marL="560070" indent="-514350">
              <a:buAutoNum type="alphaLcParenR"/>
            </a:pPr>
            <a:r>
              <a:rPr lang="en-US" dirty="0" smtClean="0"/>
              <a:t>Sodium</a:t>
            </a:r>
          </a:p>
          <a:p>
            <a:pPr marL="560070" indent="-514350">
              <a:buAutoNum type="alphaLcParenR"/>
            </a:pPr>
            <a:r>
              <a:rPr lang="en-US" dirty="0" smtClean="0"/>
              <a:t>Nitrogen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1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96" y="1180878"/>
            <a:ext cx="9011104" cy="5419943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Write the answers to the following on your whiteboard app.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Which element is located in Period 4, Group 2?</a:t>
            </a:r>
          </a:p>
          <a:p>
            <a:r>
              <a:rPr lang="en-US" dirty="0" smtClean="0"/>
              <a:t>What is the atomic number of this element?</a:t>
            </a:r>
          </a:p>
          <a:p>
            <a:r>
              <a:rPr lang="en-US" dirty="0" smtClean="0"/>
              <a:t>What is the average atomic mass number?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78" y="358163"/>
            <a:ext cx="7584452" cy="1005679"/>
          </a:xfrm>
        </p:spPr>
        <p:txBody>
          <a:bodyPr/>
          <a:lstStyle/>
          <a:p>
            <a:r>
              <a:rPr lang="en-US" dirty="0" smtClean="0"/>
              <a:t>During Classwork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3842"/>
            <a:ext cx="9144000" cy="56134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Stay focused on the assignments you are given.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Do the questions INDEPENDENTLY (on your own).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Keep the noise level down.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Ask THREE before you ask ME.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You may put earphones on and listen to music quietly as you do your work.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You must finish a certain number of questions</a:t>
            </a:r>
            <a:r>
              <a:rPr lang="en-US" sz="3200" dirty="0" smtClean="0"/>
              <a:t> (depends on the person) by the end of the period.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DO NOT FORGET YOUR STAMPS! You cannot get them once you leave the class.</a:t>
            </a:r>
          </a:p>
          <a:p>
            <a:pPr marL="514350" indent="-514350">
              <a:buAutoNum type="arabicPeriod"/>
            </a:pP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4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10/24/12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91" y="1473411"/>
            <a:ext cx="8859837" cy="52478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QUIETLY and INDEPENDENTLY answer the following on </a:t>
            </a:r>
            <a:r>
              <a:rPr lang="en-US" dirty="0" smtClean="0"/>
              <a:t>the email app and </a:t>
            </a:r>
            <a:r>
              <a:rPr lang="en-US" b="1" dirty="0" smtClean="0">
                <a:solidFill>
                  <a:srgbClr val="FF0000"/>
                </a:solidFill>
              </a:rPr>
              <a:t>email</a:t>
            </a:r>
            <a:r>
              <a:rPr lang="en-US" dirty="0" smtClean="0"/>
              <a:t> </a:t>
            </a:r>
            <a:r>
              <a:rPr lang="en-US" dirty="0"/>
              <a:t>it to </a:t>
            </a:r>
            <a:r>
              <a:rPr lang="en-US" dirty="0">
                <a:hlinkClick r:id="rId2"/>
              </a:rPr>
              <a:t>gutierrezbr@elizabeth.k12.nj.us</a:t>
            </a:r>
            <a:r>
              <a:rPr lang="en-US" dirty="0"/>
              <a:t> with “p6 ES 10</a:t>
            </a:r>
            <a:r>
              <a:rPr lang="en-US" dirty="0" smtClean="0"/>
              <a:t>/24” </a:t>
            </a:r>
            <a:r>
              <a:rPr lang="en-US" dirty="0"/>
              <a:t>on the subject line</a:t>
            </a:r>
            <a:r>
              <a:rPr lang="en-US" dirty="0" smtClean="0"/>
              <a:t>. I must receive it by the end of the period. </a:t>
            </a:r>
            <a:r>
              <a:rPr lang="en-US" b="1" dirty="0" smtClean="0">
                <a:solidFill>
                  <a:srgbClr val="FFFF00"/>
                </a:solidFill>
              </a:rPr>
              <a:t>If you are talking or copying, you will not receive credit.</a:t>
            </a:r>
          </a:p>
          <a:p>
            <a:pPr marL="560070" indent="-514350">
              <a:buAutoNum type="arabicPeriod"/>
            </a:pPr>
            <a:r>
              <a:rPr lang="en-US" dirty="0" smtClean="0"/>
              <a:t>The vertical columns in the periodic table are called the_________.</a:t>
            </a:r>
          </a:p>
          <a:p>
            <a:pPr marL="560070" indent="-514350">
              <a:buAutoNum type="arabicPeriod"/>
            </a:pPr>
            <a:r>
              <a:rPr lang="en-US" dirty="0" smtClean="0"/>
              <a:t>What element is located on Group 12, period 5? What is the atomic number? What is the average atomic mass?</a:t>
            </a:r>
          </a:p>
          <a:p>
            <a:pPr marL="560070" indent="-514350">
              <a:buAutoNum type="arabicPeriod"/>
            </a:pPr>
            <a:r>
              <a:rPr lang="en-US" dirty="0" smtClean="0"/>
              <a:t>Why are the elements arranged the way they are on the periodic table?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7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10/24/12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96" y="1157183"/>
            <a:ext cx="9011104" cy="54199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Catalyst</a:t>
            </a:r>
          </a:p>
          <a:p>
            <a:r>
              <a:rPr lang="en-US" dirty="0" smtClean="0"/>
              <a:t>Announcements</a:t>
            </a:r>
          </a:p>
          <a:p>
            <a:pPr lvl="1"/>
            <a:r>
              <a:rPr lang="en-US" dirty="0" smtClean="0"/>
              <a:t>Benchmark Exam#1 – </a:t>
            </a:r>
            <a:r>
              <a:rPr lang="en-US" b="1" dirty="0" smtClean="0">
                <a:solidFill>
                  <a:srgbClr val="FF0000"/>
                </a:solidFill>
              </a:rPr>
              <a:t>November 13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Introduction to Periodic Table</a:t>
            </a:r>
          </a:p>
          <a:p>
            <a:r>
              <a:rPr lang="en-US" dirty="0" smtClean="0"/>
              <a:t>Class Practice</a:t>
            </a:r>
          </a:p>
          <a:p>
            <a:r>
              <a:rPr lang="en-US" dirty="0" smtClean="0"/>
              <a:t>Exit Slip</a:t>
            </a:r>
          </a:p>
          <a:p>
            <a:pPr marL="228600" lvl="1"/>
            <a:r>
              <a:rPr lang="en-US" b="1" dirty="0">
                <a:solidFill>
                  <a:srgbClr val="FFFF00"/>
                </a:solidFill>
              </a:rPr>
              <a:t>Student Job </a:t>
            </a:r>
            <a:r>
              <a:rPr lang="en-US" b="1" dirty="0" smtClean="0">
                <a:solidFill>
                  <a:srgbClr val="FFFF00"/>
                </a:solidFill>
              </a:rPr>
              <a:t>Assignments</a:t>
            </a:r>
            <a:endParaRPr lang="en-US" dirty="0" smtClean="0"/>
          </a:p>
          <a:p>
            <a:r>
              <a:rPr lang="en-US" dirty="0" smtClean="0"/>
              <a:t>Metals, Nonmetals, and Metalloids</a:t>
            </a:r>
          </a:p>
          <a:p>
            <a:r>
              <a:rPr lang="en-US" dirty="0" smtClean="0"/>
              <a:t>Class Practice</a:t>
            </a:r>
          </a:p>
          <a:p>
            <a:r>
              <a:rPr lang="en-US" dirty="0" smtClean="0"/>
              <a:t>Exit Slip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4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We will be able to use a periodic table to name elements and write their symbols.</a:t>
            </a:r>
          </a:p>
        </p:txBody>
      </p:sp>
    </p:spTree>
    <p:extLst>
      <p:ext uri="{BB962C8B-B14F-4D97-AF65-F5344CB8AC3E}">
        <p14:creationId xmlns:p14="http://schemas.microsoft.com/office/powerpoint/2010/main" val="137301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What is an element?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7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Video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2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An element is a pure substance that cannot be broken down into a simpler, stable substance. (You already have this definition.)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6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known elements are arranged in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FF8600"/>
                </a:solidFill>
              </a:rPr>
              <a:t>Periodic Table of Elements</a:t>
            </a:r>
            <a:r>
              <a:rPr lang="en-US" dirty="0" smtClean="0"/>
              <a:t>. </a:t>
            </a:r>
            <a:endParaRPr lang="en-US" dirty="0"/>
          </a:p>
          <a:p>
            <a:pPr lvl="0"/>
            <a:r>
              <a:rPr lang="en-US" dirty="0"/>
              <a:t>Elements are arranged based on their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8600"/>
                </a:solidFill>
              </a:rPr>
              <a:t>chemical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8600"/>
                </a:solidFill>
              </a:rPr>
              <a:t>and physical </a:t>
            </a:r>
            <a:r>
              <a:rPr lang="en-US" dirty="0" smtClean="0"/>
              <a:t>properties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Similar elements were </a:t>
            </a:r>
            <a:r>
              <a:rPr lang="en-US" b="1" dirty="0" smtClean="0">
                <a:solidFill>
                  <a:srgbClr val="FF8600"/>
                </a:solidFill>
              </a:rPr>
              <a:t>placed near each other </a:t>
            </a:r>
            <a:r>
              <a:rPr lang="en-US" dirty="0"/>
              <a:t>in the Periodic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3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square on the periodic table contains the following information</a:t>
            </a:r>
            <a:r>
              <a:rPr lang="en-US" dirty="0" smtClean="0"/>
              <a:t>:</a:t>
            </a:r>
          </a:p>
          <a:p>
            <a:pPr lvl="0"/>
            <a:r>
              <a:rPr lang="en-US" b="1" dirty="0" smtClean="0">
                <a:solidFill>
                  <a:srgbClr val="FF8600"/>
                </a:solidFill>
              </a:rPr>
              <a:t>Atomic Number </a:t>
            </a:r>
            <a:r>
              <a:rPr lang="en-US" dirty="0"/>
              <a:t>(tells you the number of protons)</a:t>
            </a:r>
          </a:p>
          <a:p>
            <a:pPr lvl="0"/>
            <a:r>
              <a:rPr lang="en-US" dirty="0" smtClean="0"/>
              <a:t> </a:t>
            </a:r>
            <a:r>
              <a:rPr lang="en-US" b="1" dirty="0" smtClean="0">
                <a:solidFill>
                  <a:srgbClr val="FF8600"/>
                </a:solidFill>
              </a:rPr>
              <a:t>Symbol </a:t>
            </a:r>
            <a:r>
              <a:rPr lang="en-US" dirty="0"/>
              <a:t>(most are related to their English names, but some are related to their Latin or German names)</a:t>
            </a:r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8600"/>
                </a:solidFill>
              </a:rPr>
              <a:t>Average Atomic Mass Number</a:t>
            </a:r>
            <a:endParaRPr lang="en-US" b="1" dirty="0">
              <a:solidFill>
                <a:srgbClr val="FF8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444603"/>
            <a:ext cx="6946900" cy="617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0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622</Words>
  <Application>Microsoft Macintosh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Perspective</vt:lpstr>
      <vt:lpstr>Catalyst 10/24/12</vt:lpstr>
      <vt:lpstr>Agenda 10/24/12</vt:lpstr>
      <vt:lpstr>Objective</vt:lpstr>
      <vt:lpstr>The Periodic Table</vt:lpstr>
      <vt:lpstr>Periodic Table Video</vt:lpstr>
      <vt:lpstr>The Periodic Table</vt:lpstr>
      <vt:lpstr>The Periodic Table</vt:lpstr>
      <vt:lpstr>The Periodic Table</vt:lpstr>
      <vt:lpstr>PowerPoint Presentation</vt:lpstr>
      <vt:lpstr>Arrangement of the Periodic Table</vt:lpstr>
      <vt:lpstr>Element Match Up (Honors)</vt:lpstr>
      <vt:lpstr>Element Match Up </vt:lpstr>
      <vt:lpstr>Guided Practice</vt:lpstr>
      <vt:lpstr>Guided Practice</vt:lpstr>
      <vt:lpstr>During Classwork Time</vt:lpstr>
      <vt:lpstr>Exit Slip 10/24/12</vt:lpstr>
    </vt:vector>
  </TitlesOfParts>
  <Company>Elizabeth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</dc:title>
  <dc:creator>Bruce Gutierrez</dc:creator>
  <cp:lastModifiedBy>Bruce Gutierrez</cp:lastModifiedBy>
  <cp:revision>24</cp:revision>
  <dcterms:created xsi:type="dcterms:W3CDTF">2012-10-21T21:37:48Z</dcterms:created>
  <dcterms:modified xsi:type="dcterms:W3CDTF">2012-10-25T02:40:01Z</dcterms:modified>
</cp:coreProperties>
</file>