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2" r:id="rId3"/>
    <p:sldId id="274" r:id="rId4"/>
    <p:sldId id="275" r:id="rId5"/>
    <p:sldId id="258" r:id="rId6"/>
    <p:sldId id="259" r:id="rId7"/>
    <p:sldId id="265" r:id="rId8"/>
    <p:sldId id="263" r:id="rId9"/>
    <p:sldId id="269" r:id="rId10"/>
    <p:sldId id="266" r:id="rId11"/>
    <p:sldId id="267" r:id="rId12"/>
    <p:sldId id="264" r:id="rId13"/>
    <p:sldId id="270" r:id="rId14"/>
    <p:sldId id="271" r:id="rId15"/>
    <p:sldId id="268" r:id="rId16"/>
    <p:sldId id="272" r:id="rId17"/>
    <p:sldId id="273" r:id="rId18"/>
    <p:sldId id="260"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851F5191-31DE-B74E-B1DA-54DB396BED06}"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F5191-31DE-B74E-B1DA-54DB396BED06}" type="datetimeFigureOut">
              <a:rPr lang="en-US" smtClean="0"/>
              <a:t>1/22/13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851F5191-31DE-B74E-B1DA-54DB396BED06}"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851F5191-31DE-B74E-B1DA-54DB396BED06}" type="datetimeFigureOut">
              <a:rPr lang="en-US" smtClean="0"/>
              <a:t>1/22/13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21CAB7C-960F-5E42-9B1F-346D116744FC}"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51F5191-31DE-B74E-B1DA-54DB396BED06}" type="datetimeFigureOut">
              <a:rPr lang="en-US" smtClean="0"/>
              <a:t>1/22/13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F5191-31DE-B74E-B1DA-54DB396BED06}" type="datetimeFigureOut">
              <a:rPr lang="en-US" smtClean="0"/>
              <a:t>1/22/13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851F5191-31DE-B74E-B1DA-54DB396BED06}" type="datetimeFigureOut">
              <a:rPr lang="en-US" smtClean="0"/>
              <a:t>1/22/13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CAB7C-960F-5E42-9B1F-346D116744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71249" y="1070170"/>
            <a:ext cx="8972751" cy="56049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51F5191-31DE-B74E-B1DA-54DB396BED06}" type="datetimeFigureOut">
              <a:rPr lang="en-US" smtClean="0"/>
              <a:t>1/22/13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21CAB7C-960F-5E42-9B1F-346D116744FC}"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3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3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utierrezbr@elizabeth.k12.nj.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Catalyst 1/22/13</a:t>
            </a:r>
            <a:endParaRPr lang="en-US" dirty="0"/>
          </a:p>
        </p:txBody>
      </p:sp>
      <p:sp>
        <p:nvSpPr>
          <p:cNvPr id="3" name="Content Placeholder 2"/>
          <p:cNvSpPr>
            <a:spLocks noGrp="1"/>
          </p:cNvSpPr>
          <p:nvPr>
            <p:ph idx="1"/>
          </p:nvPr>
        </p:nvSpPr>
        <p:spPr>
          <a:xfrm>
            <a:off x="171249" y="1070170"/>
            <a:ext cx="8972751" cy="5787830"/>
          </a:xfrm>
        </p:spPr>
        <p:txBody>
          <a:bodyPr/>
          <a:lstStyle/>
          <a:p>
            <a:pPr marL="514350" indent="-514350">
              <a:buFont typeface="+mj-lt"/>
              <a:buAutoNum type="arabicPeriod"/>
            </a:pPr>
            <a:r>
              <a:rPr lang="en-US" dirty="0" smtClean="0"/>
              <a:t> Write the chemical formula of chromium (III) sulfide.</a:t>
            </a:r>
          </a:p>
          <a:p>
            <a:pPr marL="514350" indent="-514350">
              <a:buFont typeface="+mj-lt"/>
              <a:buAutoNum type="arabicPeriod"/>
            </a:pPr>
            <a:r>
              <a:rPr lang="en-US" dirty="0" smtClean="0"/>
              <a:t>Write the name for SCl</a:t>
            </a:r>
            <a:r>
              <a:rPr lang="en-US" baseline="-25000" dirty="0" smtClean="0"/>
              <a:t>5</a:t>
            </a:r>
            <a:r>
              <a:rPr lang="en-US" dirty="0" smtClean="0"/>
              <a:t>.</a:t>
            </a:r>
          </a:p>
          <a:p>
            <a:pPr marL="514350" indent="-514350">
              <a:buFont typeface="+mj-lt"/>
              <a:buAutoNum type="arabicPeriod"/>
            </a:pPr>
            <a:r>
              <a:rPr lang="en-US" b="1" dirty="0" smtClean="0">
                <a:solidFill>
                  <a:srgbClr val="FF0000"/>
                </a:solidFill>
              </a:rPr>
              <a:t>BLAST FROM THE PAST!</a:t>
            </a:r>
            <a:r>
              <a:rPr lang="en-US" dirty="0">
                <a:solidFill>
                  <a:srgbClr val="FF0000"/>
                </a:solidFill>
              </a:rPr>
              <a:t> </a:t>
            </a:r>
            <a:r>
              <a:rPr lang="en-US" dirty="0" smtClean="0">
                <a:solidFill>
                  <a:schemeClr val="tx1"/>
                </a:solidFill>
              </a:rPr>
              <a:t>Convert 50 grams to milligrams.</a:t>
            </a:r>
          </a:p>
          <a:p>
            <a:pPr marL="514350" indent="-514350">
              <a:buFont typeface="+mj-lt"/>
              <a:buAutoNum type="arabicPeriod"/>
            </a:pPr>
            <a:r>
              <a:rPr lang="en-US" b="1" dirty="0" smtClean="0">
                <a:solidFill>
                  <a:schemeClr val="tx1"/>
                </a:solidFill>
              </a:rPr>
              <a:t>Honors* Challenge:</a:t>
            </a:r>
            <a:r>
              <a:rPr lang="en-US" dirty="0" smtClean="0">
                <a:solidFill>
                  <a:schemeClr val="tx1"/>
                </a:solidFill>
              </a:rPr>
              <a:t> Draw the Lewis dot structure of O</a:t>
            </a:r>
            <a:r>
              <a:rPr lang="en-US" baseline="-25000" dirty="0" smtClean="0">
                <a:solidFill>
                  <a:schemeClr val="tx1"/>
                </a:solidFill>
              </a:rPr>
              <a:t>3</a:t>
            </a:r>
            <a:r>
              <a:rPr lang="en-US" dirty="0" smtClean="0">
                <a:solidFill>
                  <a:schemeClr val="tx1"/>
                </a:solidFill>
              </a:rPr>
              <a:t>.</a:t>
            </a:r>
            <a:endParaRPr lang="en-US" b="1" dirty="0">
              <a:solidFill>
                <a:srgbClr val="FF0000"/>
              </a:solidFill>
            </a:endParaRPr>
          </a:p>
        </p:txBody>
      </p:sp>
    </p:spTree>
    <p:extLst>
      <p:ext uri="{BB962C8B-B14F-4D97-AF65-F5344CB8AC3E}">
        <p14:creationId xmlns:p14="http://schemas.microsoft.com/office/powerpoint/2010/main" val="370611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How to Write a Chemical Formula With Polyatomic Ions</a:t>
            </a:r>
            <a:endParaRPr lang="en-US" b="1" dirty="0"/>
          </a:p>
        </p:txBody>
      </p:sp>
      <p:sp>
        <p:nvSpPr>
          <p:cNvPr id="4" name="Content Placeholder 3"/>
          <p:cNvSpPr>
            <a:spLocks noGrp="1"/>
          </p:cNvSpPr>
          <p:nvPr>
            <p:ph idx="1"/>
          </p:nvPr>
        </p:nvSpPr>
        <p:spPr/>
        <p:txBody>
          <a:bodyPr/>
          <a:lstStyle/>
          <a:p>
            <a:pPr marL="0" indent="0">
              <a:buNone/>
            </a:pPr>
            <a:r>
              <a:rPr lang="en-US" dirty="0" smtClean="0"/>
              <a:t>Example#1: </a:t>
            </a:r>
            <a:r>
              <a:rPr lang="en-US" dirty="0"/>
              <a:t>Potassium Phosphate</a:t>
            </a: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3472948033"/>
              </p:ext>
            </p:extLst>
          </p:nvPr>
        </p:nvGraphicFramePr>
        <p:xfrm>
          <a:off x="171249" y="1889124"/>
          <a:ext cx="8908535" cy="4968876"/>
        </p:xfrm>
        <a:graphic>
          <a:graphicData uri="http://schemas.openxmlformats.org/presentationml/2006/ole">
            <mc:AlternateContent xmlns:mc="http://schemas.openxmlformats.org/markup-compatibility/2006">
              <mc:Choice xmlns:v="urn:schemas-microsoft-com:vml" Requires="v">
                <p:oleObj spid="_x0000_s1033" name="Document" r:id="rId3" imgW="5626100" imgH="2349500" progId="Word.Document.12">
                  <p:embed/>
                </p:oleObj>
              </mc:Choice>
              <mc:Fallback>
                <p:oleObj name="Document" r:id="rId3" imgW="5626100" imgH="2349500" progId="Word.Document.12">
                  <p:embed/>
                  <p:pic>
                    <p:nvPicPr>
                      <p:cNvPr id="0" name=""/>
                      <p:cNvPicPr/>
                      <p:nvPr/>
                    </p:nvPicPr>
                    <p:blipFill>
                      <a:blip r:embed="rId4"/>
                      <a:stretch>
                        <a:fillRect/>
                      </a:stretch>
                    </p:blipFill>
                    <p:spPr>
                      <a:xfrm>
                        <a:off x="171249" y="1889124"/>
                        <a:ext cx="8908535" cy="4968876"/>
                      </a:xfrm>
                      <a:prstGeom prst="rect">
                        <a:avLst/>
                      </a:prstGeom>
                    </p:spPr>
                  </p:pic>
                </p:oleObj>
              </mc:Fallback>
            </mc:AlternateContent>
          </a:graphicData>
        </a:graphic>
      </p:graphicFrame>
    </p:spTree>
    <p:extLst>
      <p:ext uri="{BB962C8B-B14F-4D97-AF65-F5344CB8AC3E}">
        <p14:creationId xmlns:p14="http://schemas.microsoft.com/office/powerpoint/2010/main" val="85406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How to Write a Chemical Formula With Polyatomic Ions</a:t>
            </a:r>
            <a:endParaRPr lang="en-US" b="1" dirty="0"/>
          </a:p>
        </p:txBody>
      </p:sp>
      <p:sp>
        <p:nvSpPr>
          <p:cNvPr id="4" name="Content Placeholder 3"/>
          <p:cNvSpPr>
            <a:spLocks noGrp="1"/>
          </p:cNvSpPr>
          <p:nvPr>
            <p:ph idx="1"/>
          </p:nvPr>
        </p:nvSpPr>
        <p:spPr/>
        <p:txBody>
          <a:bodyPr/>
          <a:lstStyle/>
          <a:p>
            <a:pPr marL="0" indent="0">
              <a:buNone/>
            </a:pPr>
            <a:r>
              <a:rPr lang="en-US" dirty="0" smtClean="0"/>
              <a:t>Example#1: </a:t>
            </a:r>
            <a:r>
              <a:rPr lang="en-US" dirty="0"/>
              <a:t>Potassium Phosphate</a:t>
            </a:r>
            <a:r>
              <a:rPr lang="en-US"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499632782"/>
              </p:ext>
            </p:extLst>
          </p:nvPr>
        </p:nvGraphicFramePr>
        <p:xfrm>
          <a:off x="-1" y="2120899"/>
          <a:ext cx="9194417" cy="4324351"/>
        </p:xfrm>
        <a:graphic>
          <a:graphicData uri="http://schemas.openxmlformats.org/presentationml/2006/ole">
            <mc:AlternateContent xmlns:mc="http://schemas.openxmlformats.org/markup-compatibility/2006">
              <mc:Choice xmlns:v="urn:schemas-microsoft-com:vml" Requires="v">
                <p:oleObj spid="_x0000_s2057" name="Document" r:id="rId3" imgW="5626100" imgH="2616200" progId="Word.Document.12">
                  <p:embed/>
                </p:oleObj>
              </mc:Choice>
              <mc:Fallback>
                <p:oleObj name="Document" r:id="rId3" imgW="5626100" imgH="2616200" progId="Word.Document.12">
                  <p:embed/>
                  <p:pic>
                    <p:nvPicPr>
                      <p:cNvPr id="0" name=""/>
                      <p:cNvPicPr/>
                      <p:nvPr/>
                    </p:nvPicPr>
                    <p:blipFill>
                      <a:blip r:embed="rId4"/>
                      <a:stretch>
                        <a:fillRect/>
                      </a:stretch>
                    </p:blipFill>
                    <p:spPr>
                      <a:xfrm>
                        <a:off x="-1" y="2120899"/>
                        <a:ext cx="9194417" cy="4324351"/>
                      </a:xfrm>
                      <a:prstGeom prst="rect">
                        <a:avLst/>
                      </a:prstGeom>
                    </p:spPr>
                  </p:pic>
                </p:oleObj>
              </mc:Fallback>
            </mc:AlternateContent>
          </a:graphicData>
        </a:graphic>
      </p:graphicFrame>
    </p:spTree>
    <p:extLst>
      <p:ext uri="{BB962C8B-B14F-4D97-AF65-F5344CB8AC3E}">
        <p14:creationId xmlns:p14="http://schemas.microsoft.com/office/powerpoint/2010/main" val="77017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WARNING!!!</a:t>
            </a:r>
            <a:endParaRPr lang="en-US" b="1" dirty="0"/>
          </a:p>
        </p:txBody>
      </p:sp>
      <p:sp>
        <p:nvSpPr>
          <p:cNvPr id="3" name="Content Placeholder 2"/>
          <p:cNvSpPr>
            <a:spLocks noGrp="1"/>
          </p:cNvSpPr>
          <p:nvPr>
            <p:ph idx="1"/>
          </p:nvPr>
        </p:nvSpPr>
        <p:spPr/>
        <p:txBody>
          <a:bodyPr/>
          <a:lstStyle/>
          <a:p>
            <a:pPr marL="0" indent="0">
              <a:buNone/>
            </a:pPr>
            <a:r>
              <a:rPr lang="en-US" b="1" dirty="0"/>
              <a:t>WARNING!!!! WARNING!!! Do not confuse:</a:t>
            </a:r>
            <a:endParaRPr lang="en-US" dirty="0"/>
          </a:p>
          <a:p>
            <a:pPr lvl="0"/>
            <a:r>
              <a:rPr lang="en-US" dirty="0"/>
              <a:t>phosphide (P</a:t>
            </a:r>
            <a:r>
              <a:rPr lang="en-US" baseline="30000" dirty="0"/>
              <a:t>3</a:t>
            </a:r>
            <a:r>
              <a:rPr lang="en-US" dirty="0"/>
              <a:t>-) with phosphate (PO</a:t>
            </a:r>
            <a:r>
              <a:rPr lang="en-US" baseline="-25000" dirty="0"/>
              <a:t>4</a:t>
            </a:r>
            <a:r>
              <a:rPr lang="en-US" baseline="30000" dirty="0"/>
              <a:t>3</a:t>
            </a:r>
            <a:r>
              <a:rPr lang="en-US" dirty="0"/>
              <a:t>-)</a:t>
            </a:r>
          </a:p>
          <a:p>
            <a:pPr lvl="0"/>
            <a:r>
              <a:rPr lang="en-US" dirty="0"/>
              <a:t>sulfide (S</a:t>
            </a:r>
            <a:r>
              <a:rPr lang="en-US" baseline="30000" dirty="0"/>
              <a:t>2</a:t>
            </a:r>
            <a:r>
              <a:rPr lang="en-US" dirty="0"/>
              <a:t>-) with sulfate</a:t>
            </a:r>
          </a:p>
          <a:p>
            <a:pPr lvl="0"/>
            <a:r>
              <a:rPr lang="en-US" dirty="0"/>
              <a:t>nitride (N</a:t>
            </a:r>
            <a:r>
              <a:rPr lang="en-US" baseline="30000" dirty="0"/>
              <a:t>3</a:t>
            </a:r>
            <a:r>
              <a:rPr lang="en-US" dirty="0"/>
              <a:t>-) with nitrate</a:t>
            </a:r>
          </a:p>
          <a:p>
            <a:endParaRPr lang="en-US" dirty="0"/>
          </a:p>
        </p:txBody>
      </p:sp>
      <p:pic>
        <p:nvPicPr>
          <p:cNvPr id="5" name="Picture 4"/>
          <p:cNvPicPr>
            <a:picLocks noChangeAspect="1"/>
          </p:cNvPicPr>
          <p:nvPr/>
        </p:nvPicPr>
        <p:blipFill>
          <a:blip r:embed="rId2"/>
          <a:stretch>
            <a:fillRect/>
          </a:stretch>
        </p:blipFill>
        <p:spPr>
          <a:xfrm>
            <a:off x="5948285" y="3460749"/>
            <a:ext cx="2703590" cy="2371725"/>
          </a:xfrm>
          <a:prstGeom prst="rect">
            <a:avLst/>
          </a:prstGeom>
        </p:spPr>
      </p:pic>
    </p:spTree>
    <p:extLst>
      <p:ext uri="{BB962C8B-B14F-4D97-AF65-F5344CB8AC3E}">
        <p14:creationId xmlns:p14="http://schemas.microsoft.com/office/powerpoint/2010/main" val="195546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a:t>
            </a:r>
            <a:endParaRPr lang="en-US" dirty="0"/>
          </a:p>
        </p:txBody>
      </p:sp>
      <p:sp>
        <p:nvSpPr>
          <p:cNvPr id="3" name="Content Placeholder 2"/>
          <p:cNvSpPr>
            <a:spLocks noGrp="1"/>
          </p:cNvSpPr>
          <p:nvPr>
            <p:ph idx="1"/>
          </p:nvPr>
        </p:nvSpPr>
        <p:spPr/>
        <p:txBody>
          <a:bodyPr/>
          <a:lstStyle/>
          <a:p>
            <a:r>
              <a:rPr lang="en-US" dirty="0" smtClean="0"/>
              <a:t>Magnesium nitrate</a:t>
            </a:r>
            <a:endParaRPr lang="en-US" dirty="0"/>
          </a:p>
        </p:txBody>
      </p:sp>
    </p:spTree>
    <p:extLst>
      <p:ext uri="{BB962C8B-B14F-4D97-AF65-F5344CB8AC3E}">
        <p14:creationId xmlns:p14="http://schemas.microsoft.com/office/powerpoint/2010/main" val="320439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Example#3</a:t>
            </a:r>
            <a:endParaRPr lang="en-US" dirty="0"/>
          </a:p>
        </p:txBody>
      </p:sp>
      <p:sp>
        <p:nvSpPr>
          <p:cNvPr id="3" name="Content Placeholder 2"/>
          <p:cNvSpPr>
            <a:spLocks noGrp="1"/>
          </p:cNvSpPr>
          <p:nvPr>
            <p:ph idx="1"/>
          </p:nvPr>
        </p:nvSpPr>
        <p:spPr/>
        <p:txBody>
          <a:bodyPr/>
          <a:lstStyle/>
          <a:p>
            <a:r>
              <a:rPr lang="en-US" dirty="0" smtClean="0"/>
              <a:t>Copper (II) chromate</a:t>
            </a:r>
            <a:endParaRPr lang="en-US" dirty="0"/>
          </a:p>
        </p:txBody>
      </p:sp>
    </p:spTree>
    <p:extLst>
      <p:ext uri="{BB962C8B-B14F-4D97-AF65-F5344CB8AC3E}">
        <p14:creationId xmlns:p14="http://schemas.microsoft.com/office/powerpoint/2010/main" val="261782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765"/>
            <a:ext cx="9144000" cy="914400"/>
          </a:xfrm>
        </p:spPr>
        <p:txBody>
          <a:bodyPr>
            <a:noAutofit/>
          </a:bodyPr>
          <a:lstStyle/>
          <a:p>
            <a:r>
              <a:rPr lang="en-US" sz="2400" b="1" dirty="0"/>
              <a:t>How to Write the Name of Compound with Polyatomic Ions Given the Chemical Formula</a:t>
            </a:r>
            <a:r>
              <a:rPr lang="en-US" sz="2400" dirty="0"/>
              <a:t/>
            </a:r>
            <a:br>
              <a:rPr lang="en-US" sz="2400" dirty="0"/>
            </a:b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552554143"/>
              </p:ext>
            </p:extLst>
          </p:nvPr>
        </p:nvGraphicFramePr>
        <p:xfrm>
          <a:off x="0" y="1908175"/>
          <a:ext cx="9144000" cy="4949825"/>
        </p:xfrm>
        <a:graphic>
          <a:graphicData uri="http://schemas.openxmlformats.org/presentationml/2006/ole">
            <mc:AlternateContent xmlns:mc="http://schemas.openxmlformats.org/markup-compatibility/2006">
              <mc:Choice xmlns:v="urn:schemas-microsoft-com:vml" Requires="v">
                <p:oleObj spid="_x0000_s3081" name="Document" r:id="rId3" imgW="5626100" imgH="5105400" progId="Word.Document.12">
                  <p:embed/>
                </p:oleObj>
              </mc:Choice>
              <mc:Fallback>
                <p:oleObj name="Document" r:id="rId3" imgW="5626100" imgH="5105400" progId="Word.Document.12">
                  <p:embed/>
                  <p:pic>
                    <p:nvPicPr>
                      <p:cNvPr id="0" name=""/>
                      <p:cNvPicPr/>
                      <p:nvPr/>
                    </p:nvPicPr>
                    <p:blipFill>
                      <a:blip r:embed="rId4"/>
                      <a:stretch>
                        <a:fillRect/>
                      </a:stretch>
                    </p:blipFill>
                    <p:spPr>
                      <a:xfrm>
                        <a:off x="0" y="1908175"/>
                        <a:ext cx="9144000" cy="4949825"/>
                      </a:xfrm>
                      <a:prstGeom prst="rect">
                        <a:avLst/>
                      </a:prstGeom>
                    </p:spPr>
                  </p:pic>
                </p:oleObj>
              </mc:Fallback>
            </mc:AlternateContent>
          </a:graphicData>
        </a:graphic>
      </p:graphicFrame>
      <p:sp>
        <p:nvSpPr>
          <p:cNvPr id="7" name="Rectangle 6"/>
          <p:cNvSpPr/>
          <p:nvPr/>
        </p:nvSpPr>
        <p:spPr>
          <a:xfrm>
            <a:off x="221805" y="1010165"/>
            <a:ext cx="4429569" cy="584776"/>
          </a:xfrm>
          <a:prstGeom prst="rect">
            <a:avLst/>
          </a:prstGeom>
        </p:spPr>
        <p:txBody>
          <a:bodyPr wrap="square">
            <a:spAutoFit/>
          </a:bodyPr>
          <a:lstStyle/>
          <a:p>
            <a:r>
              <a:rPr lang="en-US" sz="3200" dirty="0"/>
              <a:t>Example#1: K</a:t>
            </a:r>
            <a:r>
              <a:rPr lang="en-US" sz="3200" baseline="-25000" dirty="0"/>
              <a:t>2</a:t>
            </a:r>
            <a:r>
              <a:rPr lang="en-US" sz="3200" dirty="0"/>
              <a:t>SO</a:t>
            </a:r>
            <a:r>
              <a:rPr lang="en-US" sz="3200" baseline="-25000" dirty="0"/>
              <a:t>4</a:t>
            </a:r>
            <a:endParaRPr lang="en-US" sz="3200" dirty="0"/>
          </a:p>
        </p:txBody>
      </p:sp>
    </p:spTree>
    <p:extLst>
      <p:ext uri="{BB962C8B-B14F-4D97-AF65-F5344CB8AC3E}">
        <p14:creationId xmlns:p14="http://schemas.microsoft.com/office/powerpoint/2010/main" val="361041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Example#2</a:t>
            </a:r>
            <a:endParaRPr lang="en-US" dirty="0"/>
          </a:p>
        </p:txBody>
      </p:sp>
      <p:sp>
        <p:nvSpPr>
          <p:cNvPr id="3" name="Content Placeholder 2"/>
          <p:cNvSpPr>
            <a:spLocks noGrp="1"/>
          </p:cNvSpPr>
          <p:nvPr>
            <p:ph idx="1"/>
          </p:nvPr>
        </p:nvSpPr>
        <p:spPr/>
        <p:txBody>
          <a:bodyPr/>
          <a:lstStyle/>
          <a:p>
            <a:pPr marL="0" indent="0">
              <a:buNone/>
            </a:pPr>
            <a:r>
              <a:rPr lang="en-US" dirty="0" smtClean="0"/>
              <a:t>Na</a:t>
            </a:r>
            <a:r>
              <a:rPr lang="en-US" baseline="-25000" dirty="0" smtClean="0"/>
              <a:t>3</a:t>
            </a:r>
            <a:r>
              <a:rPr lang="en-US" dirty="0" smtClean="0"/>
              <a:t>PO</a:t>
            </a:r>
            <a:r>
              <a:rPr lang="en-US" baseline="-25000" dirty="0" smtClean="0"/>
              <a:t>4</a:t>
            </a:r>
            <a:endParaRPr lang="en-US" dirty="0"/>
          </a:p>
          <a:p>
            <a:endParaRPr lang="en-US" dirty="0"/>
          </a:p>
        </p:txBody>
      </p:sp>
    </p:spTree>
    <p:extLst>
      <p:ext uri="{BB962C8B-B14F-4D97-AF65-F5344CB8AC3E}">
        <p14:creationId xmlns:p14="http://schemas.microsoft.com/office/powerpoint/2010/main" val="22864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Example#3</a:t>
            </a:r>
            <a:endParaRPr lang="en-US" dirty="0"/>
          </a:p>
        </p:txBody>
      </p:sp>
      <p:sp>
        <p:nvSpPr>
          <p:cNvPr id="3" name="Content Placeholder 2"/>
          <p:cNvSpPr>
            <a:spLocks noGrp="1"/>
          </p:cNvSpPr>
          <p:nvPr>
            <p:ph idx="1"/>
          </p:nvPr>
        </p:nvSpPr>
        <p:spPr>
          <a:xfrm>
            <a:off x="171249" y="914400"/>
            <a:ext cx="8972751" cy="5760720"/>
          </a:xfrm>
        </p:spPr>
        <p:txBody>
          <a:bodyPr/>
          <a:lstStyle/>
          <a:p>
            <a:pPr marL="0" indent="0">
              <a:buNone/>
            </a:pPr>
            <a:r>
              <a:rPr lang="en-US" dirty="0"/>
              <a:t>KCH</a:t>
            </a:r>
            <a:r>
              <a:rPr lang="en-US" baseline="-25000" dirty="0"/>
              <a:t>3</a:t>
            </a:r>
            <a:r>
              <a:rPr lang="en-US" dirty="0"/>
              <a:t>COO</a:t>
            </a:r>
            <a:r>
              <a:rPr lang="en-US" dirty="0"/>
              <a:t> </a:t>
            </a:r>
          </a:p>
        </p:txBody>
      </p:sp>
    </p:spTree>
    <p:extLst>
      <p:ext uri="{BB962C8B-B14F-4D97-AF65-F5344CB8AC3E}">
        <p14:creationId xmlns:p14="http://schemas.microsoft.com/office/powerpoint/2010/main" val="28095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78" y="358163"/>
            <a:ext cx="7584452" cy="1005679"/>
          </a:xfrm>
        </p:spPr>
        <p:txBody>
          <a:bodyPr/>
          <a:lstStyle/>
          <a:p>
            <a:r>
              <a:rPr lang="en-US" dirty="0" smtClean="0"/>
              <a:t>During Classwork Time</a:t>
            </a:r>
            <a:endParaRPr lang="en-US" dirty="0"/>
          </a:p>
        </p:txBody>
      </p:sp>
      <p:sp>
        <p:nvSpPr>
          <p:cNvPr id="3" name="Content Placeholder 2"/>
          <p:cNvSpPr>
            <a:spLocks noGrp="1"/>
          </p:cNvSpPr>
          <p:nvPr>
            <p:ph idx="1"/>
          </p:nvPr>
        </p:nvSpPr>
        <p:spPr>
          <a:xfrm>
            <a:off x="0" y="1363842"/>
            <a:ext cx="9144000" cy="5613400"/>
          </a:xfrm>
        </p:spPr>
        <p:txBody>
          <a:bodyPr>
            <a:normAutofit fontScale="85000" lnSpcReduction="10000"/>
          </a:bodyPr>
          <a:lstStyle/>
          <a:p>
            <a:pPr marL="514350" indent="-514350">
              <a:buAutoNum type="arabicPeriod"/>
            </a:pPr>
            <a:r>
              <a:rPr lang="en-US" sz="3200" dirty="0" smtClean="0">
                <a:solidFill>
                  <a:srgbClr val="000000"/>
                </a:solidFill>
              </a:rPr>
              <a:t>Stay focused on the assignments you are given.</a:t>
            </a:r>
          </a:p>
          <a:p>
            <a:pPr marL="514350" indent="-514350">
              <a:buAutoNum type="arabicPeriod"/>
            </a:pPr>
            <a:r>
              <a:rPr lang="en-US" sz="3200" dirty="0" smtClean="0">
                <a:solidFill>
                  <a:srgbClr val="000000"/>
                </a:solidFill>
              </a:rPr>
              <a:t>Do the questions INDEPENDENTLY (on your own).</a:t>
            </a:r>
          </a:p>
          <a:p>
            <a:pPr marL="514350" indent="-514350">
              <a:buAutoNum type="arabicPeriod"/>
            </a:pPr>
            <a:r>
              <a:rPr lang="en-US" sz="3200" dirty="0" smtClean="0">
                <a:solidFill>
                  <a:srgbClr val="000000"/>
                </a:solidFill>
              </a:rPr>
              <a:t>Keep the noise level down.</a:t>
            </a:r>
          </a:p>
          <a:p>
            <a:pPr marL="514350" indent="-514350">
              <a:buAutoNum type="arabicPeriod"/>
            </a:pPr>
            <a:r>
              <a:rPr lang="en-US" sz="3200" dirty="0" smtClean="0">
                <a:solidFill>
                  <a:srgbClr val="000000"/>
                </a:solidFill>
              </a:rPr>
              <a:t>Ask THREE before you ask ME.</a:t>
            </a:r>
          </a:p>
          <a:p>
            <a:pPr marL="514350" indent="-514350">
              <a:buAutoNum type="arabicPeriod"/>
            </a:pPr>
            <a:r>
              <a:rPr lang="en-US" sz="3200" dirty="0" smtClean="0">
                <a:solidFill>
                  <a:srgbClr val="000000"/>
                </a:solidFill>
              </a:rPr>
              <a:t>You may put earphones on and listen to music quietly as you do your work.</a:t>
            </a:r>
          </a:p>
          <a:p>
            <a:pPr marL="514350" indent="-514350">
              <a:buAutoNum type="arabicPeriod"/>
            </a:pPr>
            <a:r>
              <a:rPr lang="en-US" sz="3200" b="1" dirty="0" smtClean="0">
                <a:solidFill>
                  <a:srgbClr val="000000"/>
                </a:solidFill>
              </a:rPr>
              <a:t>You must finish a certain number of questions</a:t>
            </a:r>
            <a:r>
              <a:rPr lang="en-US" sz="3200" dirty="0" smtClean="0">
                <a:solidFill>
                  <a:srgbClr val="000000"/>
                </a:solidFill>
              </a:rPr>
              <a:t> (depends on the person) by the end of the period.</a:t>
            </a:r>
          </a:p>
          <a:p>
            <a:pPr marL="0" indent="0">
              <a:buNone/>
            </a:pPr>
            <a:r>
              <a:rPr lang="en-US" b="1" dirty="0" smtClean="0">
                <a:solidFill>
                  <a:srgbClr val="000000"/>
                </a:solidFill>
              </a:rPr>
              <a:t>DO NOT FORGET YOUR STAMPS! </a:t>
            </a:r>
            <a:r>
              <a:rPr lang="en-US" dirty="0" smtClean="0">
                <a:solidFill>
                  <a:srgbClr val="000000"/>
                </a:solidFill>
              </a:rPr>
              <a:t>You cannot get them once you leave the class.</a:t>
            </a:r>
            <a:endParaRPr lang="en-US" sz="3200" dirty="0" smtClean="0">
              <a:solidFill>
                <a:srgbClr val="000000"/>
              </a:solidFill>
            </a:endParaRPr>
          </a:p>
          <a:p>
            <a:pPr marL="514350" indent="-514350">
              <a:buAutoNum type="arabicPeriod"/>
            </a:pPr>
            <a:endParaRPr lang="en-US" sz="3200" dirty="0">
              <a:solidFill>
                <a:srgbClr val="000000"/>
              </a:solidFill>
            </a:endParaRPr>
          </a:p>
        </p:txBody>
      </p:sp>
      <p:pic>
        <p:nvPicPr>
          <p:cNvPr id="4" name="Picture 3"/>
          <p:cNvPicPr>
            <a:picLocks noChangeAspect="1"/>
          </p:cNvPicPr>
          <p:nvPr/>
        </p:nvPicPr>
        <p:blipFill>
          <a:blip r:embed="rId2"/>
          <a:stretch>
            <a:fillRect/>
          </a:stretch>
        </p:blipFill>
        <p:spPr>
          <a:xfrm>
            <a:off x="7999046" y="25921"/>
            <a:ext cx="1144954" cy="1450275"/>
          </a:xfrm>
          <a:prstGeom prst="rect">
            <a:avLst/>
          </a:prstGeom>
        </p:spPr>
      </p:pic>
      <p:pic>
        <p:nvPicPr>
          <p:cNvPr id="5" name="Picture 4"/>
          <p:cNvPicPr>
            <a:picLocks noChangeAspect="1"/>
          </p:cNvPicPr>
          <p:nvPr/>
        </p:nvPicPr>
        <p:blipFill>
          <a:blip r:embed="rId3"/>
          <a:stretch>
            <a:fillRect/>
          </a:stretch>
        </p:blipFill>
        <p:spPr>
          <a:xfrm>
            <a:off x="5994335" y="2423547"/>
            <a:ext cx="1476196" cy="1476196"/>
          </a:xfrm>
          <a:prstGeom prst="rect">
            <a:avLst/>
          </a:prstGeom>
        </p:spPr>
      </p:pic>
      <p:pic>
        <p:nvPicPr>
          <p:cNvPr id="6" name="Picture 5"/>
          <p:cNvPicPr>
            <a:picLocks noChangeAspect="1"/>
          </p:cNvPicPr>
          <p:nvPr/>
        </p:nvPicPr>
        <p:blipFill>
          <a:blip r:embed="rId4"/>
          <a:stretch>
            <a:fillRect/>
          </a:stretch>
        </p:blipFill>
        <p:spPr>
          <a:xfrm>
            <a:off x="7660731" y="2423547"/>
            <a:ext cx="1327862" cy="1298995"/>
          </a:xfrm>
          <a:prstGeom prst="rect">
            <a:avLst/>
          </a:prstGeom>
        </p:spPr>
      </p:pic>
    </p:spTree>
    <p:extLst>
      <p:ext uri="{BB962C8B-B14F-4D97-AF65-F5344CB8AC3E}">
        <p14:creationId xmlns:p14="http://schemas.microsoft.com/office/powerpoint/2010/main" val="27700966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5" y="0"/>
            <a:ext cx="8913813" cy="914400"/>
          </a:xfrm>
        </p:spPr>
        <p:txBody>
          <a:bodyPr/>
          <a:lstStyle/>
          <a:p>
            <a:r>
              <a:rPr lang="en-US" dirty="0" smtClean="0"/>
              <a:t>Exit Slip</a:t>
            </a:r>
            <a:endParaRPr lang="en-US" dirty="0"/>
          </a:p>
        </p:txBody>
      </p:sp>
      <p:sp>
        <p:nvSpPr>
          <p:cNvPr id="3" name="Content Placeholder 2"/>
          <p:cNvSpPr>
            <a:spLocks noGrp="1"/>
          </p:cNvSpPr>
          <p:nvPr>
            <p:ph idx="1"/>
          </p:nvPr>
        </p:nvSpPr>
        <p:spPr>
          <a:xfrm>
            <a:off x="13035" y="914401"/>
            <a:ext cx="9130965" cy="6194662"/>
          </a:xfrm>
        </p:spPr>
        <p:txBody>
          <a:bodyPr>
            <a:normAutofit/>
          </a:bodyPr>
          <a:lstStyle/>
          <a:p>
            <a:pPr marL="0" lvl="0" indent="0">
              <a:buNone/>
            </a:pPr>
            <a:r>
              <a:rPr lang="en-US" sz="2800" dirty="0"/>
              <a:t>QUIETLY and INDEPENDENTLY answer the following on </a:t>
            </a:r>
            <a:r>
              <a:rPr lang="en-US" sz="2800" b="1" dirty="0">
                <a:solidFill>
                  <a:srgbClr val="3366FF"/>
                </a:solidFill>
              </a:rPr>
              <a:t>Notability</a:t>
            </a:r>
            <a:r>
              <a:rPr lang="en-US" sz="2800" dirty="0"/>
              <a:t> and </a:t>
            </a:r>
            <a:r>
              <a:rPr lang="en-US" sz="2800" b="1" dirty="0">
                <a:solidFill>
                  <a:srgbClr val="FF0000"/>
                </a:solidFill>
              </a:rPr>
              <a:t>email</a:t>
            </a:r>
            <a:r>
              <a:rPr lang="en-US" sz="2800" dirty="0"/>
              <a:t> it to </a:t>
            </a:r>
            <a:r>
              <a:rPr lang="en-US" sz="2800" dirty="0">
                <a:hlinkClick r:id="rId2"/>
              </a:rPr>
              <a:t>gutierrezbr@elizabeth.k12.nj.us</a:t>
            </a:r>
            <a:r>
              <a:rPr lang="en-US" sz="2800" dirty="0"/>
              <a:t> with “p4 (or p6) ES </a:t>
            </a:r>
            <a:r>
              <a:rPr lang="en-US" sz="2800" dirty="0" smtClean="0"/>
              <a:t>1</a:t>
            </a:r>
            <a:r>
              <a:rPr lang="en-US" sz="2800" dirty="0" smtClean="0"/>
              <a:t>/</a:t>
            </a:r>
            <a:r>
              <a:rPr lang="en-US" sz="2800" dirty="0" smtClean="0"/>
              <a:t>22</a:t>
            </a:r>
            <a:r>
              <a:rPr lang="en-US" sz="2800" dirty="0" smtClean="0"/>
              <a:t>” </a:t>
            </a:r>
            <a:r>
              <a:rPr lang="en-US" sz="2800" dirty="0"/>
              <a:t>on the subject line. I must receive it by the </a:t>
            </a:r>
            <a:r>
              <a:rPr lang="en-US" sz="2800" u="sng" dirty="0"/>
              <a:t>end of the period</a:t>
            </a:r>
            <a:r>
              <a:rPr lang="en-US" sz="2800" dirty="0"/>
              <a:t>. </a:t>
            </a:r>
            <a:r>
              <a:rPr lang="en-US" sz="4000" b="1" dirty="0">
                <a:solidFill>
                  <a:srgbClr val="FF0000"/>
                </a:solidFill>
              </a:rPr>
              <a:t>If you are talking or copying, you will not receive credit</a:t>
            </a:r>
            <a:r>
              <a:rPr lang="en-US" sz="4000" b="1" dirty="0" smtClean="0">
                <a:solidFill>
                  <a:srgbClr val="FF0000"/>
                </a:solidFill>
              </a:rPr>
              <a:t>.</a:t>
            </a:r>
          </a:p>
          <a:p>
            <a:pPr marL="0" lvl="0" indent="0">
              <a:buNone/>
            </a:pPr>
            <a:endParaRPr lang="en-US" sz="2800" dirty="0" smtClean="0"/>
          </a:p>
          <a:p>
            <a:pPr marL="514350" indent="-514350">
              <a:buAutoNum type="arabicPeriod"/>
            </a:pPr>
            <a:r>
              <a:rPr lang="en-US" sz="2800" dirty="0" smtClean="0">
                <a:solidFill>
                  <a:srgbClr val="000000"/>
                </a:solidFill>
              </a:rPr>
              <a:t>Write the chemical formula of zinc phosphate</a:t>
            </a:r>
          </a:p>
          <a:p>
            <a:pPr marL="514350" indent="-514350">
              <a:buAutoNum type="arabicPeriod"/>
            </a:pPr>
            <a:r>
              <a:rPr lang="en-US" sz="2800" dirty="0" smtClean="0">
                <a:solidFill>
                  <a:srgbClr val="000000"/>
                </a:solidFill>
              </a:rPr>
              <a:t>Name the compound: Ni(Cr</a:t>
            </a:r>
            <a:r>
              <a:rPr lang="en-US" sz="2800" baseline="-25000" dirty="0" smtClean="0">
                <a:solidFill>
                  <a:srgbClr val="000000"/>
                </a:solidFill>
              </a:rPr>
              <a:t>2</a:t>
            </a:r>
            <a:r>
              <a:rPr lang="en-US" sz="2800" dirty="0" smtClean="0">
                <a:solidFill>
                  <a:srgbClr val="000000"/>
                </a:solidFill>
              </a:rPr>
              <a:t>O</a:t>
            </a:r>
            <a:r>
              <a:rPr lang="en-US" sz="2800" baseline="-25000" dirty="0" smtClean="0">
                <a:solidFill>
                  <a:srgbClr val="000000"/>
                </a:solidFill>
              </a:rPr>
              <a:t>7</a:t>
            </a:r>
            <a:r>
              <a:rPr lang="en-US" sz="2800" dirty="0" smtClean="0">
                <a:solidFill>
                  <a:srgbClr val="000000"/>
                </a:solidFill>
              </a:rPr>
              <a:t>)</a:t>
            </a:r>
            <a:r>
              <a:rPr lang="en-US" sz="2800" baseline="-25000" dirty="0" smtClean="0">
                <a:solidFill>
                  <a:srgbClr val="000000"/>
                </a:solidFill>
              </a:rPr>
              <a:t>2</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633075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1/22/13</a:t>
            </a:r>
            <a:endParaRPr lang="en-US" dirty="0"/>
          </a:p>
        </p:txBody>
      </p:sp>
      <p:sp>
        <p:nvSpPr>
          <p:cNvPr id="3" name="Content Placeholder 2"/>
          <p:cNvSpPr>
            <a:spLocks noGrp="1"/>
          </p:cNvSpPr>
          <p:nvPr>
            <p:ph idx="1"/>
          </p:nvPr>
        </p:nvSpPr>
        <p:spPr>
          <a:xfrm>
            <a:off x="171249" y="1070170"/>
            <a:ext cx="8972751" cy="5787830"/>
          </a:xfrm>
        </p:spPr>
        <p:txBody>
          <a:bodyPr>
            <a:normAutofit fontScale="85000" lnSpcReduction="10000"/>
          </a:bodyPr>
          <a:lstStyle/>
          <a:p>
            <a:r>
              <a:rPr lang="en-US" dirty="0" smtClean="0"/>
              <a:t>Catalyst</a:t>
            </a:r>
          </a:p>
          <a:p>
            <a:r>
              <a:rPr lang="en-US" dirty="0" smtClean="0"/>
              <a:t>Element of the Day</a:t>
            </a:r>
          </a:p>
          <a:p>
            <a:r>
              <a:rPr lang="en-US" dirty="0" smtClean="0"/>
              <a:t>Announcements</a:t>
            </a:r>
          </a:p>
          <a:p>
            <a:pPr lvl="1"/>
            <a:r>
              <a:rPr lang="en-US" dirty="0" smtClean="0"/>
              <a:t>Packet#7 due THURSDAY, 1/24/13</a:t>
            </a:r>
          </a:p>
          <a:p>
            <a:pPr lvl="1"/>
            <a:r>
              <a:rPr lang="en-US" dirty="0" smtClean="0"/>
              <a:t>HW: </a:t>
            </a:r>
            <a:r>
              <a:rPr lang="en-US" dirty="0" err="1" smtClean="0"/>
              <a:t>QuickStudy</a:t>
            </a:r>
            <a:r>
              <a:rPr lang="en-US" dirty="0" smtClean="0"/>
              <a:t> sheet using Packet#5,#6,#7 material.</a:t>
            </a:r>
          </a:p>
          <a:p>
            <a:r>
              <a:rPr lang="en-US" dirty="0" smtClean="0"/>
              <a:t>Name and Chemical Formula with Polyatomic Ions</a:t>
            </a:r>
          </a:p>
          <a:p>
            <a:r>
              <a:rPr lang="en-US" dirty="0" smtClean="0"/>
              <a:t>Class Practice</a:t>
            </a:r>
          </a:p>
          <a:p>
            <a:r>
              <a:rPr lang="en-US" dirty="0" smtClean="0"/>
              <a:t>Return Graded Work</a:t>
            </a:r>
          </a:p>
          <a:p>
            <a:r>
              <a:rPr lang="en-US" dirty="0" smtClean="0"/>
              <a:t>Exit Slip</a:t>
            </a:r>
            <a:endParaRPr lang="en-US" dirty="0"/>
          </a:p>
        </p:txBody>
      </p:sp>
    </p:spTree>
    <p:extLst>
      <p:ext uri="{BB962C8B-B14F-4D97-AF65-F5344CB8AC3E}">
        <p14:creationId xmlns:p14="http://schemas.microsoft.com/office/powerpoint/2010/main" val="45329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the Day</a:t>
            </a:r>
            <a:endParaRPr lang="en-US" dirty="0"/>
          </a:p>
        </p:txBody>
      </p:sp>
      <p:sp>
        <p:nvSpPr>
          <p:cNvPr id="3" name="Content Placeholder 2"/>
          <p:cNvSpPr>
            <a:spLocks noGrp="1"/>
          </p:cNvSpPr>
          <p:nvPr>
            <p:ph idx="1"/>
          </p:nvPr>
        </p:nvSpPr>
        <p:spPr>
          <a:xfrm>
            <a:off x="158750" y="1291298"/>
            <a:ext cx="8513745" cy="5376202"/>
          </a:xfrm>
        </p:spPr>
        <p:txBody>
          <a:bodyPr>
            <a:normAutofit lnSpcReduction="10000"/>
          </a:bodyPr>
          <a:lstStyle/>
          <a:p>
            <a:pPr marL="0" indent="0">
              <a:buNone/>
            </a:pPr>
            <a:r>
              <a:rPr lang="en-US" sz="3000" dirty="0" smtClean="0"/>
              <a:t>You can drink me if you have nausea, heartburn, indigestion, upset stomach, diarrhea! This is pretty weird considering my neighbors on the periodic table are extremely toxic and radioactive. I am also known as the very last stable element. (Well, technically none of my isotopes are THAT stable, but they practically are.) Cool me down very slowly when I’m super pure and I will spontaneously form large “hopper” crystals!</a:t>
            </a:r>
          </a:p>
          <a:p>
            <a:pPr marL="0" indent="0">
              <a:buNone/>
            </a:pPr>
            <a:r>
              <a:rPr lang="en-US" sz="3000" dirty="0" smtClean="0"/>
              <a:t>Who am I?</a:t>
            </a:r>
            <a:endParaRPr lang="en-US" sz="3000" dirty="0"/>
          </a:p>
        </p:txBody>
      </p:sp>
    </p:spTree>
    <p:extLst>
      <p:ext uri="{BB962C8B-B14F-4D97-AF65-F5344CB8AC3E}">
        <p14:creationId xmlns:p14="http://schemas.microsoft.com/office/powerpoint/2010/main" val="5363943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Element of the Day: Bismuth</a:t>
            </a:r>
            <a:endParaRPr lang="en-US" dirty="0"/>
          </a:p>
        </p:txBody>
      </p:sp>
      <p:pic>
        <p:nvPicPr>
          <p:cNvPr id="8" name="Picture 7"/>
          <p:cNvPicPr>
            <a:picLocks noChangeAspect="1"/>
          </p:cNvPicPr>
          <p:nvPr/>
        </p:nvPicPr>
        <p:blipFill>
          <a:blip r:embed="rId2"/>
          <a:stretch>
            <a:fillRect/>
          </a:stretch>
        </p:blipFill>
        <p:spPr>
          <a:xfrm>
            <a:off x="223188" y="1584008"/>
            <a:ext cx="4521200" cy="4521200"/>
          </a:xfrm>
          <a:prstGeom prst="rect">
            <a:avLst/>
          </a:prstGeom>
        </p:spPr>
      </p:pic>
      <p:pic>
        <p:nvPicPr>
          <p:cNvPr id="9" name="Picture 8"/>
          <p:cNvPicPr>
            <a:picLocks noChangeAspect="1"/>
          </p:cNvPicPr>
          <p:nvPr/>
        </p:nvPicPr>
        <p:blipFill>
          <a:blip r:embed="rId3"/>
          <a:stretch>
            <a:fillRect/>
          </a:stretch>
        </p:blipFill>
        <p:spPr>
          <a:xfrm>
            <a:off x="5349875" y="1291908"/>
            <a:ext cx="2895600" cy="2895600"/>
          </a:xfrm>
          <a:prstGeom prst="rect">
            <a:avLst/>
          </a:prstGeom>
        </p:spPr>
      </p:pic>
      <p:pic>
        <p:nvPicPr>
          <p:cNvPr id="10" name="Picture 9"/>
          <p:cNvPicPr>
            <a:picLocks noChangeAspect="1"/>
          </p:cNvPicPr>
          <p:nvPr/>
        </p:nvPicPr>
        <p:blipFill>
          <a:blip r:embed="rId4"/>
          <a:stretch>
            <a:fillRect/>
          </a:stretch>
        </p:blipFill>
        <p:spPr>
          <a:xfrm>
            <a:off x="4744388" y="4338174"/>
            <a:ext cx="2794000" cy="1917700"/>
          </a:xfrm>
          <a:prstGeom prst="rect">
            <a:avLst/>
          </a:prstGeom>
        </p:spPr>
      </p:pic>
      <p:sp>
        <p:nvSpPr>
          <p:cNvPr id="11" name="Rectangle 10"/>
          <p:cNvSpPr/>
          <p:nvPr/>
        </p:nvSpPr>
        <p:spPr>
          <a:xfrm>
            <a:off x="6957942" y="4338174"/>
            <a:ext cx="2186057" cy="523220"/>
          </a:xfrm>
          <a:prstGeom prst="rect">
            <a:avLst/>
          </a:prstGeom>
        </p:spPr>
        <p:txBody>
          <a:bodyPr wrap="square">
            <a:spAutoFit/>
          </a:bodyPr>
          <a:lstStyle/>
          <a:p>
            <a:r>
              <a:rPr lang="en-US" sz="2800" dirty="0" smtClean="0"/>
              <a:t>C</a:t>
            </a:r>
            <a:r>
              <a:rPr lang="en-US" sz="2800" baseline="-25000" dirty="0" smtClean="0"/>
              <a:t>7</a:t>
            </a:r>
            <a:r>
              <a:rPr lang="en-US" sz="2800" dirty="0" smtClean="0"/>
              <a:t>H</a:t>
            </a:r>
            <a:r>
              <a:rPr lang="en-US" sz="2800" baseline="-25000" dirty="0" smtClean="0"/>
              <a:t>5</a:t>
            </a:r>
            <a:r>
              <a:rPr lang="en-US" sz="2800" dirty="0" smtClean="0"/>
              <a:t>BiO</a:t>
            </a:r>
            <a:r>
              <a:rPr lang="en-US" sz="2800" baseline="-25000" dirty="0" smtClean="0"/>
              <a:t>4</a:t>
            </a:r>
            <a:r>
              <a:rPr lang="en-US" sz="2800" dirty="0" smtClean="0"/>
              <a:t> </a:t>
            </a:r>
            <a:endParaRPr lang="en-US" sz="2800" dirty="0"/>
          </a:p>
        </p:txBody>
      </p:sp>
    </p:spTree>
    <p:extLst>
      <p:ext uri="{BB962C8B-B14F-4D97-AF65-F5344CB8AC3E}">
        <p14:creationId xmlns:p14="http://schemas.microsoft.com/office/powerpoint/2010/main" val="4109077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14338" y="-421402"/>
            <a:ext cx="8229600" cy="1600201"/>
          </a:xfrm>
        </p:spPr>
        <p:txBody>
          <a:bodyPr/>
          <a:lstStyle/>
          <a:p>
            <a:r>
              <a:rPr lang="en-US" b="1" dirty="0">
                <a:latin typeface="Corbel" charset="0"/>
              </a:rPr>
              <a:t>Class Points</a:t>
            </a:r>
          </a:p>
        </p:txBody>
      </p:sp>
      <p:sp>
        <p:nvSpPr>
          <p:cNvPr id="4" name="Content Placeholder 3"/>
          <p:cNvSpPr>
            <a:spLocks noGrp="1"/>
          </p:cNvSpPr>
          <p:nvPr>
            <p:ph sz="half" idx="1"/>
          </p:nvPr>
        </p:nvSpPr>
        <p:spPr>
          <a:xfrm>
            <a:off x="4529138" y="1178798"/>
            <a:ext cx="4451350" cy="5679201"/>
          </a:xfrm>
        </p:spPr>
        <p:txBody>
          <a:bodyPr rtlCol="0">
            <a:normAutofit fontScale="40000" lnSpcReduction="20000"/>
          </a:bodyPr>
          <a:lstStyle/>
          <a:p>
            <a:pPr marL="0" indent="0">
              <a:buNone/>
              <a:defRPr/>
            </a:pPr>
            <a:r>
              <a:rPr lang="en-US" sz="9800" b="1" dirty="0" smtClean="0">
                <a:solidFill>
                  <a:schemeClr val="tx1">
                    <a:lumMod val="90000"/>
                    <a:lumOff val="10000"/>
                  </a:schemeClr>
                </a:solidFill>
                <a:ea typeface="+mn-ea"/>
                <a:cs typeface="+mn-cs"/>
              </a:rPr>
              <a:t>P3: </a:t>
            </a:r>
            <a:r>
              <a:rPr lang="en-US" sz="9800" b="1" dirty="0" smtClean="0">
                <a:solidFill>
                  <a:schemeClr val="tx1">
                    <a:lumMod val="90000"/>
                    <a:lumOff val="10000"/>
                  </a:schemeClr>
                </a:solidFill>
              </a:rPr>
              <a:t>5</a:t>
            </a:r>
            <a:r>
              <a:rPr lang="en-US" sz="9800" b="1" dirty="0">
                <a:solidFill>
                  <a:schemeClr val="tx1">
                    <a:lumMod val="90000"/>
                    <a:lumOff val="10000"/>
                  </a:schemeClr>
                </a:solidFill>
              </a:rPr>
              <a:t>5</a:t>
            </a:r>
            <a:r>
              <a:rPr lang="en-US" sz="9800" b="1" dirty="0" smtClean="0">
                <a:solidFill>
                  <a:schemeClr val="tx1">
                    <a:lumMod val="90000"/>
                    <a:lumOff val="10000"/>
                  </a:schemeClr>
                </a:solidFill>
                <a:ea typeface="+mn-ea"/>
                <a:cs typeface="+mn-cs"/>
              </a:rPr>
              <a:t> </a:t>
            </a:r>
            <a:r>
              <a:rPr lang="en-US" sz="9800" b="1" dirty="0" err="1" smtClean="0">
                <a:solidFill>
                  <a:schemeClr val="tx1">
                    <a:lumMod val="90000"/>
                    <a:lumOff val="10000"/>
                  </a:schemeClr>
                </a:solidFill>
                <a:ea typeface="+mn-ea"/>
                <a:cs typeface="+mn-cs"/>
              </a:rPr>
              <a:t>pts</a:t>
            </a:r>
            <a:r>
              <a:rPr lang="en-US" sz="9800" b="1" dirty="0" smtClean="0">
                <a:solidFill>
                  <a:schemeClr val="tx1">
                    <a:lumMod val="90000"/>
                    <a:lumOff val="10000"/>
                  </a:schemeClr>
                </a:solidFill>
                <a:ea typeface="+mn-ea"/>
                <a:cs typeface="+mn-cs"/>
              </a:rPr>
              <a:t> </a:t>
            </a:r>
            <a:r>
              <a:rPr lang="en-US" sz="9800" b="1" dirty="0">
                <a:solidFill>
                  <a:schemeClr val="tx1">
                    <a:lumMod val="90000"/>
                    <a:lumOff val="10000"/>
                  </a:schemeClr>
                </a:solidFill>
              </a:rPr>
              <a:t>(neat room, focused)</a:t>
            </a:r>
          </a:p>
          <a:p>
            <a:pPr marL="0" indent="0">
              <a:buNone/>
              <a:defRPr/>
            </a:pPr>
            <a:endParaRPr lang="en-US" sz="9800" b="1" dirty="0" smtClean="0">
              <a:solidFill>
                <a:schemeClr val="tx1">
                  <a:lumMod val="90000"/>
                  <a:lumOff val="10000"/>
                </a:schemeClr>
              </a:solidFill>
              <a:ea typeface="+mn-ea"/>
              <a:cs typeface="+mn-cs"/>
            </a:endParaRPr>
          </a:p>
          <a:p>
            <a:pPr marL="0" indent="0">
              <a:buNone/>
              <a:defRPr/>
            </a:pPr>
            <a:r>
              <a:rPr lang="en-US" sz="9800" b="1" dirty="0" smtClean="0">
                <a:solidFill>
                  <a:schemeClr val="tx1">
                    <a:lumMod val="90000"/>
                    <a:lumOff val="10000"/>
                  </a:schemeClr>
                </a:solidFill>
                <a:ea typeface="+mn-ea"/>
                <a:cs typeface="+mn-cs"/>
              </a:rPr>
              <a:t>P4: </a:t>
            </a:r>
            <a:r>
              <a:rPr lang="en-US" sz="9800" b="1" dirty="0" smtClean="0">
                <a:solidFill>
                  <a:schemeClr val="tx1">
                    <a:lumMod val="90000"/>
                    <a:lumOff val="10000"/>
                  </a:schemeClr>
                </a:solidFill>
              </a:rPr>
              <a:t>60</a:t>
            </a:r>
            <a:r>
              <a:rPr lang="en-US" sz="9800" b="1" dirty="0" smtClean="0">
                <a:solidFill>
                  <a:schemeClr val="tx1">
                    <a:lumMod val="90000"/>
                    <a:lumOff val="10000"/>
                  </a:schemeClr>
                </a:solidFill>
                <a:ea typeface="+mn-ea"/>
                <a:cs typeface="+mn-cs"/>
              </a:rPr>
              <a:t> </a:t>
            </a:r>
            <a:r>
              <a:rPr lang="en-US" sz="9800" b="1" dirty="0" err="1" smtClean="0">
                <a:solidFill>
                  <a:schemeClr val="tx1">
                    <a:lumMod val="90000"/>
                    <a:lumOff val="10000"/>
                  </a:schemeClr>
                </a:solidFill>
                <a:ea typeface="+mn-ea"/>
                <a:cs typeface="+mn-cs"/>
              </a:rPr>
              <a:t>pts</a:t>
            </a:r>
            <a:r>
              <a:rPr lang="en-US" sz="9800" b="1" dirty="0" smtClean="0">
                <a:solidFill>
                  <a:schemeClr val="tx1">
                    <a:lumMod val="90000"/>
                    <a:lumOff val="10000"/>
                  </a:schemeClr>
                </a:solidFill>
                <a:ea typeface="+mn-ea"/>
                <a:cs typeface="+mn-cs"/>
              </a:rPr>
              <a:t> </a:t>
            </a:r>
            <a:r>
              <a:rPr lang="en-US" sz="9800" b="1" dirty="0" smtClean="0">
                <a:solidFill>
                  <a:schemeClr val="tx1">
                    <a:lumMod val="90000"/>
                    <a:lumOff val="10000"/>
                  </a:schemeClr>
                </a:solidFill>
              </a:rPr>
              <a:t>(focused)</a:t>
            </a:r>
            <a:endParaRPr lang="en-US" sz="9800" b="1" dirty="0">
              <a:solidFill>
                <a:schemeClr val="tx1">
                  <a:lumMod val="90000"/>
                  <a:lumOff val="10000"/>
                </a:schemeClr>
              </a:solidFill>
            </a:endParaRPr>
          </a:p>
          <a:p>
            <a:pPr marL="0" indent="0">
              <a:buNone/>
              <a:defRPr/>
            </a:pPr>
            <a:endParaRPr lang="en-US" sz="9800" b="1" i="1" dirty="0" smtClean="0">
              <a:solidFill>
                <a:schemeClr val="tx1">
                  <a:lumMod val="90000"/>
                  <a:lumOff val="10000"/>
                </a:schemeClr>
              </a:solidFill>
              <a:ea typeface="+mn-ea"/>
              <a:cs typeface="+mn-cs"/>
            </a:endParaRPr>
          </a:p>
          <a:p>
            <a:pPr marL="0" indent="0" fontAlgn="auto">
              <a:spcAft>
                <a:spcPts val="0"/>
              </a:spcAft>
              <a:buFont typeface="Wingdings 2" pitchFamily="18" charset="2"/>
              <a:buNone/>
              <a:defRPr/>
            </a:pPr>
            <a:r>
              <a:rPr lang="en-US" sz="9800" b="1" dirty="0" smtClean="0">
                <a:solidFill>
                  <a:schemeClr val="tx1">
                    <a:lumMod val="90000"/>
                    <a:lumOff val="10000"/>
                  </a:schemeClr>
                </a:solidFill>
              </a:rPr>
              <a:t>P6: </a:t>
            </a:r>
            <a:r>
              <a:rPr lang="en-US" sz="9800" b="1" dirty="0" smtClean="0">
                <a:solidFill>
                  <a:schemeClr val="tx1">
                    <a:lumMod val="90000"/>
                    <a:lumOff val="10000"/>
                  </a:schemeClr>
                </a:solidFill>
              </a:rPr>
              <a:t>66 </a:t>
            </a:r>
            <a:r>
              <a:rPr lang="en-US" sz="9800" b="1" dirty="0" err="1" smtClean="0">
                <a:solidFill>
                  <a:schemeClr val="tx1">
                    <a:lumMod val="90000"/>
                    <a:lumOff val="10000"/>
                  </a:schemeClr>
                </a:solidFill>
                <a:ea typeface="+mn-ea"/>
                <a:cs typeface="+mn-cs"/>
              </a:rPr>
              <a:t>pts</a:t>
            </a:r>
            <a:r>
              <a:rPr lang="en-US" sz="9800" b="1" dirty="0" smtClean="0">
                <a:solidFill>
                  <a:schemeClr val="tx1">
                    <a:lumMod val="90000"/>
                    <a:lumOff val="10000"/>
                  </a:schemeClr>
                </a:solidFill>
                <a:ea typeface="+mn-ea"/>
                <a:cs typeface="+mn-cs"/>
              </a:rPr>
              <a:t> (neat room, focused, on time)</a:t>
            </a:r>
            <a:endParaRPr lang="en-US" sz="9800" dirty="0" smtClean="0">
              <a:solidFill>
                <a:schemeClr val="tx1">
                  <a:lumMod val="90000"/>
                  <a:lumOff val="10000"/>
                </a:schemeClr>
              </a:solidFill>
              <a:ea typeface="+mn-ea"/>
              <a:cs typeface="+mn-cs"/>
            </a:endParaRPr>
          </a:p>
        </p:txBody>
      </p:sp>
      <p:sp>
        <p:nvSpPr>
          <p:cNvPr id="3" name="Content Placeholder 2"/>
          <p:cNvSpPr>
            <a:spLocks noGrp="1"/>
          </p:cNvSpPr>
          <p:nvPr>
            <p:ph sz="half" idx="2"/>
          </p:nvPr>
        </p:nvSpPr>
        <p:spPr>
          <a:xfrm>
            <a:off x="233363" y="478519"/>
            <a:ext cx="4295775" cy="1756649"/>
          </a:xfrm>
        </p:spPr>
        <p:txBody>
          <a:bodyPr rtlCol="0">
            <a:noAutofit/>
          </a:bodyPr>
          <a:lstStyle/>
          <a:p>
            <a:pPr marL="0" indent="0" fontAlgn="auto">
              <a:spcAft>
                <a:spcPts val="0"/>
              </a:spcAft>
              <a:buFont typeface="Wingdings 2" pitchFamily="18" charset="2"/>
              <a:buNone/>
              <a:defRPr/>
            </a:pPr>
            <a:endParaRPr lang="en-US" sz="2200" dirty="0" smtClean="0">
              <a:ea typeface="+mn-ea"/>
              <a:cs typeface="+mn-cs"/>
            </a:endParaRPr>
          </a:p>
          <a:p>
            <a:pPr marL="0" indent="0" fontAlgn="auto">
              <a:spcAft>
                <a:spcPts val="0"/>
              </a:spcAft>
              <a:buFont typeface="Wingdings 2" pitchFamily="18" charset="2"/>
              <a:buNone/>
              <a:defRPr/>
            </a:pPr>
            <a:r>
              <a:rPr lang="en-US" sz="2200" dirty="0" smtClean="0">
                <a:ea typeface="+mn-ea"/>
                <a:cs typeface="+mn-cs"/>
              </a:rPr>
              <a:t>Your </a:t>
            </a:r>
            <a:r>
              <a:rPr lang="en-US" sz="2200" dirty="0">
                <a:ea typeface="+mn-ea"/>
                <a:cs typeface="+mn-cs"/>
              </a:rPr>
              <a:t>class can earn class points if:</a:t>
            </a:r>
          </a:p>
          <a:p>
            <a:pPr marL="0" indent="0" fontAlgn="auto">
              <a:spcAft>
                <a:spcPts val="0"/>
              </a:spcAft>
              <a:buFont typeface="Wingdings 2" pitchFamily="18" charset="2"/>
              <a:buNone/>
              <a:defRPr/>
            </a:pPr>
            <a:r>
              <a:rPr lang="en-US" sz="2200" dirty="0">
                <a:ea typeface="+mn-ea"/>
                <a:cs typeface="+mn-cs"/>
              </a:rPr>
              <a:t>	</a:t>
            </a:r>
            <a:r>
              <a:rPr lang="en-US" sz="2200" b="1" i="1" dirty="0" smtClean="0">
                <a:ea typeface="+mn-ea"/>
                <a:cs typeface="+mn-cs"/>
              </a:rPr>
              <a:t>everyone</a:t>
            </a:r>
            <a:r>
              <a:rPr lang="en-US" sz="2200" b="1" dirty="0" smtClean="0">
                <a:ea typeface="+mn-ea"/>
                <a:cs typeface="+mn-cs"/>
              </a:rPr>
              <a:t> </a:t>
            </a:r>
            <a:r>
              <a:rPr lang="en-US" sz="2200" dirty="0">
                <a:ea typeface="+mn-ea"/>
                <a:cs typeface="+mn-cs"/>
              </a:rPr>
              <a:t>in class:</a:t>
            </a:r>
          </a:p>
          <a:p>
            <a:pPr fontAlgn="auto">
              <a:spcAft>
                <a:spcPts val="0"/>
              </a:spcAft>
              <a:buFont typeface="Wingdings 2" pitchFamily="18" charset="2"/>
              <a:buChar char=""/>
              <a:defRPr/>
            </a:pPr>
            <a:r>
              <a:rPr lang="en-US" sz="2200" dirty="0">
                <a:ea typeface="+mn-ea"/>
                <a:cs typeface="+mn-cs"/>
              </a:rPr>
              <a:t>Comes to </a:t>
            </a:r>
            <a:r>
              <a:rPr lang="en-US" sz="2200" dirty="0" smtClean="0">
                <a:ea typeface="+mn-ea"/>
                <a:cs typeface="+mn-cs"/>
              </a:rPr>
              <a:t>class quietly and </a:t>
            </a:r>
            <a:r>
              <a:rPr lang="en-US" sz="2200" dirty="0">
                <a:ea typeface="+mn-ea"/>
                <a:cs typeface="+mn-cs"/>
              </a:rPr>
              <a:t>on </a:t>
            </a:r>
            <a:r>
              <a:rPr lang="en-US" sz="2200" dirty="0" smtClean="0">
                <a:ea typeface="+mn-ea"/>
                <a:cs typeface="+mn-cs"/>
              </a:rPr>
              <a:t>time </a:t>
            </a:r>
            <a:endParaRPr lang="en-US" sz="2200" dirty="0">
              <a:ea typeface="+mn-ea"/>
              <a:cs typeface="+mn-cs"/>
            </a:endParaRPr>
          </a:p>
          <a:p>
            <a:pPr fontAlgn="auto">
              <a:spcAft>
                <a:spcPts val="0"/>
              </a:spcAft>
              <a:buFont typeface="Wingdings 2" pitchFamily="18" charset="2"/>
              <a:buChar char=""/>
              <a:defRPr/>
            </a:pPr>
            <a:r>
              <a:rPr lang="en-US" sz="2200" dirty="0">
                <a:ea typeface="+mn-ea"/>
                <a:cs typeface="+mn-cs"/>
              </a:rPr>
              <a:t>Stays focused and on task during class</a:t>
            </a:r>
          </a:p>
          <a:p>
            <a:pPr fontAlgn="auto">
              <a:spcAft>
                <a:spcPts val="0"/>
              </a:spcAft>
              <a:buFont typeface="Wingdings 2" pitchFamily="18" charset="2"/>
              <a:buChar char=""/>
              <a:defRPr/>
            </a:pPr>
            <a:r>
              <a:rPr lang="en-US" sz="2200" dirty="0">
                <a:ea typeface="+mn-ea"/>
                <a:cs typeface="+mn-cs"/>
              </a:rPr>
              <a:t>Leaves classroom neat and organized</a:t>
            </a:r>
          </a:p>
          <a:p>
            <a:pPr fontAlgn="auto">
              <a:spcAft>
                <a:spcPts val="0"/>
              </a:spcAft>
              <a:buFont typeface="Wingdings 2" pitchFamily="18" charset="2"/>
              <a:buChar char=""/>
              <a:defRPr/>
            </a:pPr>
            <a:r>
              <a:rPr lang="en-US" sz="2200" dirty="0">
                <a:ea typeface="+mn-ea"/>
                <a:cs typeface="+mn-cs"/>
              </a:rPr>
              <a:t>Students are teaching other </a:t>
            </a:r>
            <a:r>
              <a:rPr lang="en-US" sz="2200" dirty="0" smtClean="0">
                <a:ea typeface="+mn-ea"/>
                <a:cs typeface="+mn-cs"/>
              </a:rPr>
              <a:t>students</a:t>
            </a:r>
          </a:p>
          <a:p>
            <a:pPr fontAlgn="auto">
              <a:spcAft>
                <a:spcPts val="0"/>
              </a:spcAft>
              <a:buFont typeface="Wingdings 2" pitchFamily="18" charset="2"/>
              <a:buChar char=""/>
              <a:defRPr/>
            </a:pPr>
            <a:r>
              <a:rPr lang="en-US" sz="2200" dirty="0" smtClean="0">
                <a:ea typeface="+mn-ea"/>
                <a:cs typeface="+mn-cs"/>
              </a:rPr>
              <a:t>Majority of class participates</a:t>
            </a:r>
          </a:p>
          <a:p>
            <a:pPr fontAlgn="auto">
              <a:spcAft>
                <a:spcPts val="0"/>
              </a:spcAft>
              <a:buFont typeface="Wingdings 2" pitchFamily="18" charset="2"/>
              <a:buChar char=""/>
              <a:defRPr/>
            </a:pPr>
            <a:r>
              <a:rPr lang="en-US" sz="2200" dirty="0" smtClean="0">
                <a:ea typeface="+mn-ea"/>
                <a:cs typeface="+mn-cs"/>
              </a:rPr>
              <a:t>Follows all classroom expectations and procedures</a:t>
            </a:r>
          </a:p>
          <a:p>
            <a:pPr fontAlgn="auto">
              <a:spcAft>
                <a:spcPts val="0"/>
              </a:spcAft>
              <a:buFont typeface="Wingdings 2" pitchFamily="18" charset="2"/>
              <a:buChar char=""/>
              <a:defRPr/>
            </a:pPr>
            <a:r>
              <a:rPr lang="en-US" sz="2200" dirty="0" smtClean="0">
                <a:ea typeface="+mn-ea"/>
                <a:cs typeface="+mn-cs"/>
              </a:rPr>
              <a:t>And more…</a:t>
            </a:r>
            <a:endParaRPr lang="en-US" sz="2200" b="1" dirty="0" smtClean="0">
              <a:ea typeface="+mn-ea"/>
              <a:cs typeface="+mn-cs"/>
            </a:endParaRPr>
          </a:p>
        </p:txBody>
      </p:sp>
    </p:spTree>
    <p:extLst>
      <p:ext uri="{BB962C8B-B14F-4D97-AF65-F5344CB8AC3E}">
        <p14:creationId xmlns:p14="http://schemas.microsoft.com/office/powerpoint/2010/main" val="26862226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8913813" cy="914400"/>
          </a:xfrm>
        </p:spPr>
        <p:txBody>
          <a:bodyPr/>
          <a:lstStyle/>
          <a:p>
            <a:r>
              <a:rPr lang="en-US" b="1" dirty="0" smtClean="0"/>
              <a:t>Objective 1</a:t>
            </a:r>
            <a:r>
              <a:rPr lang="en-US" b="1" dirty="0" smtClean="0"/>
              <a:t>/</a:t>
            </a:r>
            <a:r>
              <a:rPr lang="en-US" b="1" dirty="0" smtClean="0"/>
              <a:t>22</a:t>
            </a:r>
            <a:r>
              <a:rPr lang="en-US" b="1" dirty="0" smtClean="0"/>
              <a:t>/</a:t>
            </a:r>
            <a:r>
              <a:rPr lang="en-US" b="1" dirty="0" smtClean="0"/>
              <a:t>13</a:t>
            </a:r>
            <a:endParaRPr lang="en-US" b="1" dirty="0"/>
          </a:p>
        </p:txBody>
      </p:sp>
      <p:sp>
        <p:nvSpPr>
          <p:cNvPr id="3" name="Content Placeholder 2"/>
          <p:cNvSpPr>
            <a:spLocks noGrp="1"/>
          </p:cNvSpPr>
          <p:nvPr>
            <p:ph idx="1"/>
          </p:nvPr>
        </p:nvSpPr>
        <p:spPr>
          <a:xfrm>
            <a:off x="0" y="1285753"/>
            <a:ext cx="9143999" cy="5372675"/>
          </a:xfrm>
        </p:spPr>
        <p:txBody>
          <a:bodyPr>
            <a:normAutofit/>
          </a:bodyPr>
          <a:lstStyle/>
          <a:p>
            <a:pPr marL="0" indent="0">
              <a:buNone/>
            </a:pPr>
            <a:r>
              <a:rPr lang="en-US" sz="3200" dirty="0" smtClean="0">
                <a:solidFill>
                  <a:srgbClr val="000000"/>
                </a:solidFill>
              </a:rPr>
              <a:t>We </a:t>
            </a:r>
            <a:r>
              <a:rPr lang="en-US" sz="3200" dirty="0">
                <a:solidFill>
                  <a:srgbClr val="000000"/>
                </a:solidFill>
              </a:rPr>
              <a:t>will be able to </a:t>
            </a:r>
            <a:endParaRPr lang="en-US" sz="3200" dirty="0" smtClean="0">
              <a:solidFill>
                <a:srgbClr val="000000"/>
              </a:solidFill>
            </a:endParaRPr>
          </a:p>
          <a:p>
            <a:r>
              <a:rPr lang="en-US" sz="3200" dirty="0" smtClean="0">
                <a:solidFill>
                  <a:srgbClr val="000000"/>
                </a:solidFill>
              </a:rPr>
              <a:t>Write the chemical </a:t>
            </a:r>
            <a:r>
              <a:rPr lang="en-US" dirty="0" smtClean="0">
                <a:solidFill>
                  <a:srgbClr val="000000"/>
                </a:solidFill>
              </a:rPr>
              <a:t>formula of compounds with polyatomic ions</a:t>
            </a:r>
          </a:p>
          <a:p>
            <a:r>
              <a:rPr lang="en-US" sz="3200" dirty="0" smtClean="0">
                <a:solidFill>
                  <a:srgbClr val="000000"/>
                </a:solidFill>
              </a:rPr>
              <a:t>Name compounds</a:t>
            </a:r>
            <a:r>
              <a:rPr lang="en-US" dirty="0">
                <a:solidFill>
                  <a:srgbClr val="000000"/>
                </a:solidFill>
              </a:rPr>
              <a:t> </a:t>
            </a:r>
            <a:r>
              <a:rPr lang="en-US" dirty="0" smtClean="0">
                <a:solidFill>
                  <a:srgbClr val="000000"/>
                </a:solidFill>
              </a:rPr>
              <a:t>with polyatomic ions</a:t>
            </a:r>
            <a:endParaRPr lang="en-US" sz="3200" dirty="0" smtClean="0">
              <a:solidFill>
                <a:srgbClr val="000000"/>
              </a:solidFill>
            </a:endParaRPr>
          </a:p>
          <a:p>
            <a:pPr marL="0" indent="0">
              <a:buNone/>
            </a:pPr>
            <a:endParaRPr lang="en-US" sz="3200" dirty="0" smtClean="0">
              <a:solidFill>
                <a:srgbClr val="000000"/>
              </a:solidFill>
            </a:endParaRPr>
          </a:p>
        </p:txBody>
      </p:sp>
      <p:pic>
        <p:nvPicPr>
          <p:cNvPr id="4" name="Picture 3"/>
          <p:cNvPicPr>
            <a:picLocks noChangeAspect="1"/>
          </p:cNvPicPr>
          <p:nvPr/>
        </p:nvPicPr>
        <p:blipFill>
          <a:blip r:embed="rId2"/>
          <a:stretch>
            <a:fillRect/>
          </a:stretch>
        </p:blipFill>
        <p:spPr>
          <a:xfrm>
            <a:off x="7541846" y="5144998"/>
            <a:ext cx="1144954" cy="1450275"/>
          </a:xfrm>
          <a:prstGeom prst="rect">
            <a:avLst/>
          </a:prstGeom>
        </p:spPr>
      </p:pic>
      <p:pic>
        <p:nvPicPr>
          <p:cNvPr id="5" name="Picture 4"/>
          <p:cNvPicPr>
            <a:picLocks noChangeAspect="1"/>
          </p:cNvPicPr>
          <p:nvPr/>
        </p:nvPicPr>
        <p:blipFill>
          <a:blip r:embed="rId3"/>
          <a:stretch>
            <a:fillRect/>
          </a:stretch>
        </p:blipFill>
        <p:spPr>
          <a:xfrm>
            <a:off x="5537135" y="5119077"/>
            <a:ext cx="1476196" cy="1476196"/>
          </a:xfrm>
          <a:prstGeom prst="rect">
            <a:avLst/>
          </a:prstGeom>
        </p:spPr>
      </p:pic>
      <p:sp>
        <p:nvSpPr>
          <p:cNvPr id="6" name="Rectangle 5"/>
          <p:cNvSpPr/>
          <p:nvPr/>
        </p:nvSpPr>
        <p:spPr>
          <a:xfrm>
            <a:off x="5007430" y="4789714"/>
            <a:ext cx="3306978" cy="1938992"/>
          </a:xfrm>
          <a:prstGeom prst="rect">
            <a:avLst/>
          </a:prstGeom>
        </p:spPr>
        <p:txBody>
          <a:bodyPr wrap="square">
            <a:spAutoFit/>
          </a:bodyPr>
          <a:lstStyle/>
          <a:p>
            <a:r>
              <a:rPr lang="en-US" sz="12000" dirty="0">
                <a:latin typeface="Webdings"/>
                <a:ea typeface="Webdings"/>
                <a:cs typeface="Webdings"/>
              </a:rPr>
              <a:t></a:t>
            </a:r>
            <a:endParaRPr lang="en-US" sz="12000" dirty="0"/>
          </a:p>
        </p:txBody>
      </p:sp>
      <p:sp>
        <p:nvSpPr>
          <p:cNvPr id="7" name="Rectangle 6"/>
          <p:cNvSpPr/>
          <p:nvPr/>
        </p:nvSpPr>
        <p:spPr>
          <a:xfrm>
            <a:off x="7218367" y="4792007"/>
            <a:ext cx="3306978" cy="1938992"/>
          </a:xfrm>
          <a:prstGeom prst="rect">
            <a:avLst/>
          </a:prstGeom>
        </p:spPr>
        <p:txBody>
          <a:bodyPr wrap="square">
            <a:spAutoFit/>
          </a:bodyPr>
          <a:lstStyle/>
          <a:p>
            <a:r>
              <a:rPr lang="en-US" sz="12000" dirty="0">
                <a:latin typeface="Webdings"/>
                <a:ea typeface="Webdings"/>
                <a:cs typeface="Webdings"/>
              </a:rPr>
              <a:t></a:t>
            </a:r>
            <a:endParaRPr lang="en-US" sz="12000" dirty="0"/>
          </a:p>
        </p:txBody>
      </p:sp>
      <p:pic>
        <p:nvPicPr>
          <p:cNvPr id="8" name="Picture 7"/>
          <p:cNvPicPr>
            <a:picLocks noChangeAspect="1"/>
          </p:cNvPicPr>
          <p:nvPr/>
        </p:nvPicPr>
        <p:blipFill>
          <a:blip r:embed="rId4"/>
          <a:stretch>
            <a:fillRect/>
          </a:stretch>
        </p:blipFill>
        <p:spPr>
          <a:xfrm>
            <a:off x="3366110" y="5234966"/>
            <a:ext cx="1641320" cy="1605639"/>
          </a:xfrm>
          <a:prstGeom prst="rect">
            <a:avLst/>
          </a:prstGeom>
        </p:spPr>
      </p:pic>
    </p:spTree>
    <p:extLst>
      <p:ext uri="{BB962C8B-B14F-4D97-AF65-F5344CB8AC3E}">
        <p14:creationId xmlns:p14="http://schemas.microsoft.com/office/powerpoint/2010/main" val="2445153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POLYATOMIC IONS</a:t>
            </a:r>
            <a:endParaRPr lang="en-US" b="1" dirty="0"/>
          </a:p>
        </p:txBody>
      </p:sp>
      <p:sp>
        <p:nvSpPr>
          <p:cNvPr id="3" name="Content Placeholder 2"/>
          <p:cNvSpPr>
            <a:spLocks noGrp="1"/>
          </p:cNvSpPr>
          <p:nvPr>
            <p:ph idx="1"/>
          </p:nvPr>
        </p:nvSpPr>
        <p:spPr/>
        <p:txBody>
          <a:bodyPr/>
          <a:lstStyle/>
          <a:p>
            <a:r>
              <a:rPr lang="en-US" b="1" dirty="0"/>
              <a:t>Polyatomic ions</a:t>
            </a:r>
            <a:r>
              <a:rPr lang="en-US" dirty="0"/>
              <a:t> are </a:t>
            </a:r>
            <a:r>
              <a:rPr lang="en-US" b="1" dirty="0" smtClean="0"/>
              <a:t>made up of covalently bonded atoms with a charge</a:t>
            </a:r>
            <a:r>
              <a:rPr lang="en-US" dirty="0" smtClean="0"/>
              <a:t>.</a:t>
            </a:r>
            <a:endParaRPr lang="en-US" dirty="0"/>
          </a:p>
          <a:p>
            <a:pPr marL="0" indent="0">
              <a:buNone/>
            </a:pPr>
            <a:endParaRPr lang="en-US" dirty="0"/>
          </a:p>
          <a:p>
            <a:r>
              <a:rPr lang="en-US" dirty="0"/>
              <a:t>(“Poly-“ means </a:t>
            </a:r>
            <a:r>
              <a:rPr lang="en-US" b="1" dirty="0" smtClean="0"/>
              <a:t>many.</a:t>
            </a:r>
            <a:r>
              <a:rPr lang="en-US" dirty="0" smtClean="0"/>
              <a:t>)</a:t>
            </a:r>
            <a:endParaRPr lang="en-US" dirty="0"/>
          </a:p>
          <a:p>
            <a:pPr marL="0" indent="0">
              <a:buNone/>
            </a:pPr>
            <a:endParaRPr lang="en-US" dirty="0"/>
          </a:p>
          <a:p>
            <a:r>
              <a:rPr lang="en-US" b="1" dirty="0"/>
              <a:t>Oxyanions</a:t>
            </a:r>
            <a:r>
              <a:rPr lang="en-US" dirty="0"/>
              <a:t> are polyatomic ions with oxygen.</a:t>
            </a:r>
          </a:p>
          <a:p>
            <a:endParaRPr lang="en-US" dirty="0"/>
          </a:p>
        </p:txBody>
      </p:sp>
    </p:spTree>
    <p:extLst>
      <p:ext uri="{BB962C8B-B14F-4D97-AF65-F5344CB8AC3E}">
        <p14:creationId xmlns:p14="http://schemas.microsoft.com/office/powerpoint/2010/main" val="338565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15124"/>
          </a:xfrm>
          <a:prstGeom prst="rect">
            <a:avLst/>
          </a:prstGeom>
          <a:noFill/>
          <a:ln>
            <a:noFill/>
          </a:ln>
        </p:spPr>
      </p:pic>
    </p:spTree>
    <p:extLst>
      <p:ext uri="{BB962C8B-B14F-4D97-AF65-F5344CB8AC3E}">
        <p14:creationId xmlns:p14="http://schemas.microsoft.com/office/powerpoint/2010/main" val="179117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270000"/>
            <a:ext cx="8915400" cy="1765143"/>
          </a:xfrm>
        </p:spPr>
        <p:txBody>
          <a:bodyPr>
            <a:normAutofit/>
          </a:bodyPr>
          <a:lstStyle/>
          <a:p>
            <a:r>
              <a:rPr lang="en-US" b="1" dirty="0"/>
              <a:t>Write the chemical formula of compounds with polyatomic ions</a:t>
            </a:r>
            <a:br>
              <a:rPr lang="en-US" b="1" dirty="0"/>
            </a:b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2218501"/>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96</TotalTime>
  <Words>583</Words>
  <Application>Microsoft Macintosh PowerPoint</Application>
  <PresentationFormat>On-screen Show (4:3)</PresentationFormat>
  <Paragraphs>81</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Perception</vt:lpstr>
      <vt:lpstr>Microsoft Word Document</vt:lpstr>
      <vt:lpstr>Catalyst 1/22/13</vt:lpstr>
      <vt:lpstr>Agenda 1/22/13</vt:lpstr>
      <vt:lpstr>Element of the Day</vt:lpstr>
      <vt:lpstr>Element of the Day: Bismuth</vt:lpstr>
      <vt:lpstr>Class Points</vt:lpstr>
      <vt:lpstr>Objective 1/22/13</vt:lpstr>
      <vt:lpstr>POLYATOMIC IONS</vt:lpstr>
      <vt:lpstr>PowerPoint Presentation</vt:lpstr>
      <vt:lpstr>Write the chemical formula of compounds with polyatomic ions </vt:lpstr>
      <vt:lpstr>How to Write a Chemical Formula With Polyatomic Ions</vt:lpstr>
      <vt:lpstr>How to Write a Chemical Formula With Polyatomic Ions</vt:lpstr>
      <vt:lpstr>WARNING!!!</vt:lpstr>
      <vt:lpstr>Example#2</vt:lpstr>
      <vt:lpstr>Example#3</vt:lpstr>
      <vt:lpstr>How to Write the Name of Compound with Polyatomic Ions Given the Chemical Formula </vt:lpstr>
      <vt:lpstr>Example#2</vt:lpstr>
      <vt:lpstr>Example#3</vt:lpstr>
      <vt:lpstr>During Classwork Time</vt:lpstr>
      <vt:lpstr>Exit Slip</vt:lpstr>
    </vt:vector>
  </TitlesOfParts>
  <Company>Elizabeth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Gutierrez</dc:creator>
  <cp:lastModifiedBy>Bruce Gutierrez</cp:lastModifiedBy>
  <cp:revision>12</cp:revision>
  <dcterms:created xsi:type="dcterms:W3CDTF">2013-01-22T05:33:11Z</dcterms:created>
  <dcterms:modified xsi:type="dcterms:W3CDTF">2013-01-22T07:09:13Z</dcterms:modified>
</cp:coreProperties>
</file>