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9" r:id="rId2"/>
    <p:sldId id="257" r:id="rId3"/>
    <p:sldId id="274" r:id="rId4"/>
    <p:sldId id="278" r:id="rId5"/>
    <p:sldId id="275" r:id="rId6"/>
    <p:sldId id="271" r:id="rId7"/>
    <p:sldId id="259" r:id="rId8"/>
    <p:sldId id="273" r:id="rId9"/>
    <p:sldId id="260" r:id="rId10"/>
    <p:sldId id="261" r:id="rId11"/>
    <p:sldId id="262" r:id="rId12"/>
    <p:sldId id="263" r:id="rId13"/>
    <p:sldId id="265" r:id="rId14"/>
    <p:sldId id="276" r:id="rId15"/>
    <p:sldId id="279" r:id="rId16"/>
    <p:sldId id="280" r:id="rId17"/>
    <p:sldId id="281" r:id="rId18"/>
    <p:sldId id="282" r:id="rId19"/>
    <p:sldId id="283" r:id="rId20"/>
    <p:sldId id="291" r:id="rId21"/>
    <p:sldId id="284" r:id="rId22"/>
    <p:sldId id="285" r:id="rId23"/>
    <p:sldId id="286" r:id="rId24"/>
    <p:sldId id="288" r:id="rId25"/>
    <p:sldId id="292" r:id="rId26"/>
    <p:sldId id="289" r:id="rId27"/>
    <p:sldId id="293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1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05-5D73-4E4F-9E26-03ED28F19F7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257-70F9-DA4A-8DC9-85E6958E93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05-5D73-4E4F-9E26-03ED28F19F7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257-70F9-DA4A-8DC9-85E6958E93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B6F005-5D73-4E4F-9E26-03ED28F19F7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257-70F9-DA4A-8DC9-85E6958E9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B6F005-5D73-4E4F-9E26-03ED28F19F7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257-70F9-DA4A-8DC9-85E6958E93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B6F005-5D73-4E4F-9E26-03ED28F19F7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257-70F9-DA4A-8DC9-85E6958E93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05-5D73-4E4F-9E26-03ED28F19F7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257-70F9-DA4A-8DC9-85E6958E9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05-5D73-4E4F-9E26-03ED28F19F7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257-70F9-DA4A-8DC9-85E6958E9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05-5D73-4E4F-9E26-03ED28F19F7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257-70F9-DA4A-8DC9-85E6958E93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05-5D73-4E4F-9E26-03ED28F19F7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257-70F9-DA4A-8DC9-85E6958E9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B6F005-5D73-4E4F-9E26-03ED28F19F7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9E7257-70F9-DA4A-8DC9-85E6958E93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05-5D73-4E4F-9E26-03ED28F19F7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257-70F9-DA4A-8DC9-85E6958E9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05-5D73-4E4F-9E26-03ED28F19F7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257-70F9-DA4A-8DC9-85E6958E9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05-5D73-4E4F-9E26-03ED28F19F7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257-70F9-DA4A-8DC9-85E6958E93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05-5D73-4E4F-9E26-03ED28F19F7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257-70F9-DA4A-8DC9-85E6958E93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05-5D73-4E4F-9E26-03ED28F19F7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257-70F9-DA4A-8DC9-85E6958E93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005-5D73-4E4F-9E26-03ED28F19F7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257-70F9-DA4A-8DC9-85E6958E9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B6F005-5D73-4E4F-9E26-03ED28F19F7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9E7257-70F9-DA4A-8DC9-85E6958E93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utierrezbr@elizabeth.k12.nj.u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cegeek.net/VirtualLabs/BoylesLaw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image" Target="../media/image1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5/</a:t>
            </a:r>
            <a:r>
              <a:rPr lang="en-US" dirty="0" smtClean="0"/>
              <a:t>17/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43" y="2201332"/>
            <a:ext cx="8819445" cy="4007555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Take a laptop and charger from the counter by the window and quickly have a seat.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Describe what happens to pressure when area increases.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What will happen to the kinetic energy of nitrogen gas if the temperature was changed from 40 degrees Celsius to 60 degrees </a:t>
            </a:r>
            <a:r>
              <a:rPr lang="en-US" sz="2400" dirty="0"/>
              <a:t>C</a:t>
            </a:r>
            <a:r>
              <a:rPr lang="en-US" sz="2400" dirty="0" smtClean="0"/>
              <a:t>elsius?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True or fals</a:t>
            </a:r>
            <a:r>
              <a:rPr lang="en-US" sz="2400" dirty="0" smtClean="0"/>
              <a:t>e. According to the kinetic molecular theory, gases are in constant motion and upon collision, become one large mass. (Read this statement carefully.) </a:t>
            </a:r>
            <a:r>
              <a:rPr lang="en-US" sz="2400" i="1" dirty="0" smtClean="0"/>
              <a:t>If false, explain why it is false.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11348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of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78" y="2342444"/>
            <a:ext cx="8049861" cy="40357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 </a:t>
            </a:r>
            <a:r>
              <a:rPr lang="en-US" sz="3200" dirty="0" err="1" smtClean="0"/>
              <a:t>atm</a:t>
            </a:r>
            <a:r>
              <a:rPr lang="en-US" sz="3200" dirty="0" smtClean="0"/>
              <a:t> = 760 mmHg</a:t>
            </a:r>
            <a:endParaRPr lang="en-US" sz="3200" dirty="0"/>
          </a:p>
          <a:p>
            <a:r>
              <a:rPr lang="en-US" sz="3200" dirty="0" smtClean="0"/>
              <a:t>1 </a:t>
            </a:r>
            <a:r>
              <a:rPr lang="en-US" sz="3200" dirty="0" err="1" smtClean="0"/>
              <a:t>atm</a:t>
            </a:r>
            <a:r>
              <a:rPr lang="en-US" sz="3200" dirty="0" smtClean="0"/>
              <a:t> = 760 </a:t>
            </a:r>
            <a:r>
              <a:rPr lang="en-US" sz="3200" dirty="0" err="1" smtClean="0"/>
              <a:t>Torr</a:t>
            </a:r>
            <a:endParaRPr lang="en-US" sz="3200" dirty="0"/>
          </a:p>
          <a:p>
            <a:r>
              <a:rPr lang="en-US" sz="3200" dirty="0" smtClean="0"/>
              <a:t>1 </a:t>
            </a:r>
            <a:r>
              <a:rPr lang="en-US" sz="3200" dirty="0" err="1" smtClean="0"/>
              <a:t>Torr</a:t>
            </a:r>
            <a:r>
              <a:rPr lang="en-US" sz="3200" dirty="0" smtClean="0"/>
              <a:t> = 1 mmHg</a:t>
            </a:r>
          </a:p>
          <a:p>
            <a:pPr marL="0" indent="0">
              <a:buNone/>
            </a:pPr>
            <a:r>
              <a:rPr lang="en-US" sz="3200" b="1" i="1" dirty="0"/>
              <a:t>Standard Temperature and Pressure</a:t>
            </a:r>
            <a:r>
              <a:rPr lang="en-US" sz="3200" i="1" dirty="0"/>
              <a:t> </a:t>
            </a:r>
            <a:r>
              <a:rPr lang="en-US" sz="3200" dirty="0"/>
              <a:t>has been agreed to be </a:t>
            </a:r>
            <a:r>
              <a:rPr lang="en-US" sz="3200" b="1" dirty="0"/>
              <a:t>1</a:t>
            </a:r>
            <a:r>
              <a:rPr lang="en-US" sz="3200" dirty="0" smtClean="0"/>
              <a:t> </a:t>
            </a:r>
            <a:r>
              <a:rPr lang="en-US" sz="3200" dirty="0" err="1"/>
              <a:t>atm</a:t>
            </a:r>
            <a:r>
              <a:rPr lang="en-US" sz="3200" dirty="0"/>
              <a:t> pressure and </a:t>
            </a:r>
            <a:r>
              <a:rPr lang="en-US" sz="3200" b="1" dirty="0" smtClean="0"/>
              <a:t>0</a:t>
            </a:r>
            <a:r>
              <a:rPr lang="en-US" sz="3200" dirty="0" smtClean="0"/>
              <a:t> </a:t>
            </a:r>
            <a:r>
              <a:rPr lang="en-US" sz="3200" dirty="0"/>
              <a:t>degrees Celsius.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120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Units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481263"/>
            <a:ext cx="8148639" cy="3624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 smtClean="0"/>
              <a:t>Example#1 </a:t>
            </a:r>
          </a:p>
          <a:p>
            <a:pPr marL="0" indent="0">
              <a:buNone/>
            </a:pPr>
            <a:r>
              <a:rPr lang="en-US" sz="3200" dirty="0" smtClean="0"/>
              <a:t>Express 500 atmosphere in millimeters of Mercury.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615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Units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481263"/>
            <a:ext cx="8890000" cy="4249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 smtClean="0"/>
              <a:t>Example#2 </a:t>
            </a:r>
          </a:p>
          <a:p>
            <a:pPr marL="0" indent="0">
              <a:buNone/>
            </a:pPr>
            <a:r>
              <a:rPr lang="en-US" sz="3200" dirty="0" smtClean="0"/>
              <a:t>Express 876 mmHg in atm.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1587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Units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481263"/>
            <a:ext cx="8148639" cy="3624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 smtClean="0"/>
              <a:t>Example#3 </a:t>
            </a:r>
          </a:p>
          <a:p>
            <a:pPr marL="0" indent="0">
              <a:buNone/>
            </a:pPr>
            <a:r>
              <a:rPr lang="en-US" sz="3200" dirty="0" smtClean="0"/>
              <a:t>How many </a:t>
            </a:r>
            <a:r>
              <a:rPr lang="en-US" sz="3200" dirty="0" err="1" smtClean="0"/>
              <a:t>torr</a:t>
            </a:r>
            <a:r>
              <a:rPr lang="en-US" sz="3200" dirty="0" smtClean="0"/>
              <a:t> are there in 980 </a:t>
            </a:r>
            <a:r>
              <a:rPr lang="en-US" sz="3200" dirty="0" err="1" smtClean="0"/>
              <a:t>atm</a:t>
            </a:r>
            <a:r>
              <a:rPr lang="en-US" sz="3200" dirty="0" smtClean="0"/>
              <a:t>?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815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" y="0"/>
            <a:ext cx="8913813" cy="914400"/>
          </a:xfrm>
        </p:spPr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5" y="1191939"/>
            <a:ext cx="9130965" cy="619466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/>
              <a:t>QUIETLY and INDEPENDENTLY answer the following on </a:t>
            </a:r>
            <a:r>
              <a:rPr lang="en-US" sz="2800" b="1" dirty="0">
                <a:solidFill>
                  <a:srgbClr val="3366FF"/>
                </a:solidFill>
              </a:rPr>
              <a:t>Notability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email</a:t>
            </a:r>
            <a:r>
              <a:rPr lang="en-US" sz="2800" dirty="0"/>
              <a:t> it to </a:t>
            </a:r>
            <a:r>
              <a:rPr lang="en-US" sz="2800" dirty="0">
                <a:hlinkClick r:id="rId2"/>
              </a:rPr>
              <a:t>gutierrezbr@elizabeth.k12.nj.us</a:t>
            </a:r>
            <a:r>
              <a:rPr lang="en-US" sz="2800" dirty="0"/>
              <a:t> with “</a:t>
            </a:r>
            <a:r>
              <a:rPr lang="en-US" sz="2800" dirty="0" smtClean="0"/>
              <a:t>p6 </a:t>
            </a:r>
            <a:r>
              <a:rPr lang="en-US" sz="2800" dirty="0"/>
              <a:t>ES </a:t>
            </a:r>
            <a:r>
              <a:rPr lang="en-US" sz="2800" dirty="0" smtClean="0"/>
              <a:t>5/14” </a:t>
            </a:r>
            <a:r>
              <a:rPr lang="en-US" sz="2800" dirty="0"/>
              <a:t>on the subject line. I must receive it by the </a:t>
            </a:r>
            <a:r>
              <a:rPr lang="en-US" sz="2800" u="sng" dirty="0"/>
              <a:t>end of the period</a:t>
            </a:r>
            <a:r>
              <a:rPr lang="en-US" sz="2800" dirty="0"/>
              <a:t>. </a:t>
            </a:r>
            <a:r>
              <a:rPr lang="en-US" sz="4000" b="1" dirty="0">
                <a:solidFill>
                  <a:srgbClr val="FF0000"/>
                </a:solidFill>
              </a:rPr>
              <a:t>If you are talking or copying, you will not receive credit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happens to the </a:t>
            </a:r>
            <a:r>
              <a:rPr lang="en-US" sz="2800" dirty="0" smtClean="0"/>
              <a:t>kinetic energy of </a:t>
            </a:r>
            <a:r>
              <a:rPr lang="en-US" sz="2800" dirty="0"/>
              <a:t>gas particles as you increase temperature</a:t>
            </a:r>
            <a:r>
              <a:rPr lang="en-US" sz="2800" dirty="0" smtClean="0"/>
              <a:t>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Express 500 mmHg in atmospheres. Use a conversion factor and show all your work.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861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884" y="2490820"/>
            <a:ext cx="8814115" cy="3975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We will be able to use Boyle’s law to calculate pressure-volume changes at constant temperature.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176399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672269"/>
            <a:ext cx="8686800" cy="39588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What’s pressure?</a:t>
            </a:r>
          </a:p>
          <a:p>
            <a:r>
              <a:rPr lang="en-US" sz="3200" dirty="0" smtClean="0"/>
              <a:t>What are the units of pressure?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0522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672269"/>
            <a:ext cx="8686800" cy="39588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What’s pressure? Force over area. </a:t>
            </a:r>
          </a:p>
          <a:p>
            <a:r>
              <a:rPr lang="en-US" sz="3200" dirty="0" smtClean="0"/>
              <a:t>What are the units of pressure? mmHg, </a:t>
            </a:r>
            <a:r>
              <a:rPr lang="en-US" sz="3200" dirty="0" err="1" smtClean="0"/>
              <a:t>Torr</a:t>
            </a:r>
            <a:r>
              <a:rPr lang="en-US" sz="3200" dirty="0" smtClean="0"/>
              <a:t>, </a:t>
            </a:r>
            <a:r>
              <a:rPr lang="en-US" sz="3200" dirty="0" err="1" smtClean="0"/>
              <a:t>atm</a:t>
            </a:r>
            <a:r>
              <a:rPr lang="en-US" sz="3200" dirty="0" smtClean="0"/>
              <a:t>, </a:t>
            </a:r>
            <a:r>
              <a:rPr lang="en-US" sz="3200" dirty="0" err="1" smtClean="0"/>
              <a:t>kPa</a:t>
            </a:r>
            <a:r>
              <a:rPr lang="en-US" sz="3200" dirty="0" smtClean="0"/>
              <a:t>, Pa, </a:t>
            </a:r>
            <a:r>
              <a:rPr lang="en-US" sz="3200" dirty="0" smtClean="0"/>
              <a:t>Psi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5185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volume?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48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volume?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 smtClean="0"/>
              <a:t>The amount of space something takes</a:t>
            </a:r>
            <a:r>
              <a:rPr lang="en-US" sz="3200" dirty="0" smtClean="0"/>
              <a:t>. Some units of volume include: </a:t>
            </a:r>
            <a:r>
              <a:rPr lang="en-US" sz="3200" b="1" dirty="0" smtClean="0"/>
              <a:t>mL, cm</a:t>
            </a:r>
            <a:r>
              <a:rPr lang="en-US" sz="3200" b="1" baseline="30000" dirty="0" smtClean="0"/>
              <a:t>3</a:t>
            </a:r>
            <a:r>
              <a:rPr lang="en-US" sz="3200" b="1" dirty="0" smtClean="0"/>
              <a:t>, L and m</a:t>
            </a:r>
            <a:r>
              <a:rPr lang="en-US" sz="3200" b="1" baseline="30000" dirty="0" smtClean="0"/>
              <a:t>3.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1617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5/</a:t>
            </a:r>
            <a:r>
              <a:rPr lang="en-US" dirty="0" smtClean="0"/>
              <a:t>17/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78" y="2150531"/>
            <a:ext cx="9045221" cy="348262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200" dirty="0" smtClean="0"/>
              <a:t>Catalyst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Announcements</a:t>
            </a:r>
          </a:p>
          <a:p>
            <a:pPr marL="800100" lvl="1" indent="-457200">
              <a:buAutoNum type="arabicPeriod"/>
            </a:pPr>
            <a:r>
              <a:rPr lang="en-US" sz="3000" dirty="0" smtClean="0"/>
              <a:t>Packet#13 DUE Wednesday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Pressure Conversions</a:t>
            </a:r>
            <a:endParaRPr lang="en-US" sz="3200" dirty="0" smtClean="0"/>
          </a:p>
          <a:p>
            <a:pPr marL="457200" indent="-457200">
              <a:buAutoNum type="arabicPeriod"/>
            </a:pPr>
            <a:r>
              <a:rPr lang="en-US" sz="3200" dirty="0" smtClean="0"/>
              <a:t>Class Practice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Boyle’s Law Virtual Lab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71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Boyles’ Law Virtual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18" y="2276206"/>
            <a:ext cx="8666693" cy="3267169"/>
          </a:xfrm>
        </p:spPr>
        <p:txBody>
          <a:bodyPr>
            <a:noAutofit/>
          </a:bodyPr>
          <a:lstStyle/>
          <a:p>
            <a:r>
              <a:rPr lang="en-US" sz="3200" dirty="0" smtClean="0"/>
              <a:t>Open the link posted on </a:t>
            </a:r>
            <a:r>
              <a:rPr lang="en-US" sz="3200" dirty="0" err="1" smtClean="0"/>
              <a:t>Edmodo</a:t>
            </a:r>
            <a:r>
              <a:rPr lang="en-US" sz="3200" dirty="0"/>
              <a:t>.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://www.sciencegeek.net/VirtualLabs/</a:t>
            </a:r>
            <a:r>
              <a:rPr lang="en-US" sz="3200" dirty="0" smtClean="0">
                <a:hlinkClick r:id="rId2"/>
              </a:rPr>
              <a:t>BoylesLaw.html</a:t>
            </a:r>
            <a:endParaRPr lang="en-US" sz="3200" dirty="0" smtClean="0"/>
          </a:p>
          <a:p>
            <a:r>
              <a:rPr lang="en-US" sz="3200" dirty="0" smtClean="0"/>
              <a:t>Input your </a:t>
            </a:r>
            <a:r>
              <a:rPr lang="en-US" sz="3200" b="1" dirty="0" smtClean="0"/>
              <a:t>pressure </a:t>
            </a:r>
            <a:r>
              <a:rPr lang="en-US" sz="3200" dirty="0" smtClean="0"/>
              <a:t>and </a:t>
            </a:r>
            <a:r>
              <a:rPr lang="en-US" sz="3200" b="1" dirty="0" smtClean="0"/>
              <a:t>volume </a:t>
            </a:r>
            <a:r>
              <a:rPr lang="en-US" sz="3200" dirty="0" smtClean="0"/>
              <a:t>data into two columns using the </a:t>
            </a:r>
            <a:r>
              <a:rPr lang="en-US" sz="3200" b="1" dirty="0" smtClean="0"/>
              <a:t>NUMBERS APP </a:t>
            </a:r>
            <a:r>
              <a:rPr lang="en-US" sz="3200" dirty="0" smtClean="0"/>
              <a:t>on your </a:t>
            </a:r>
            <a:r>
              <a:rPr lang="en-US" sz="3200" dirty="0" err="1" smtClean="0"/>
              <a:t>iPad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4244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88141"/>
            <a:ext cx="8890000" cy="52257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notice?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84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Boyle’s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11" y="2525890"/>
            <a:ext cx="8418689" cy="384648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Boyle’s law states that at a fixed temperature, volume and pressure are inversely proportional.</a:t>
            </a:r>
          </a:p>
          <a:p>
            <a:pPr marL="0" indent="0">
              <a:buNone/>
            </a:pPr>
            <a:r>
              <a:rPr lang="en-US" sz="3200" dirty="0" smtClean="0"/>
              <a:t>Mathematically: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P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= P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V</a:t>
            </a:r>
            <a:r>
              <a:rPr lang="en-US" sz="3200" baseline="-25000" dirty="0" smtClean="0"/>
              <a:t>2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14820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yles Law from Respiratory System - Anatomy  Physiology Onlin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111" y="1282699"/>
            <a:ext cx="8999883" cy="475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Boyle’s Law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2173112"/>
            <a:ext cx="8063972" cy="3864152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/>
              <a:t>Example#1</a:t>
            </a:r>
            <a:r>
              <a:rPr lang="en-US" sz="2400" dirty="0"/>
              <a:t>. A sample of oxygen gas has a volume of 150.0 mL when its pressure is 0.947 atm. What will the volume of the gas be at a pressure of 0.987 </a:t>
            </a:r>
            <a:r>
              <a:rPr lang="en-US" sz="2400" dirty="0" err="1"/>
              <a:t>atm</a:t>
            </a:r>
            <a:r>
              <a:rPr lang="en-US" sz="2400" dirty="0"/>
              <a:t> if the temperature remains constant?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Let’s try to use FLIPS when solving for a variable!!!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049522"/>
            <a:ext cx="2414412" cy="18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64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7000" y="570919"/>
            <a:ext cx="9017000" cy="1143000"/>
          </a:xfrm>
        </p:spPr>
        <p:txBody>
          <a:bodyPr/>
          <a:lstStyle/>
          <a:p>
            <a:r>
              <a:rPr lang="en-US" sz="2400" i="1" dirty="0"/>
              <a:t>Example#1</a:t>
            </a:r>
            <a:r>
              <a:rPr lang="en-US" sz="2400" dirty="0"/>
              <a:t>. A sample of oxygen gas has a volume of 150.0 mL when its pressure is 0.947 atm. What will the volume of the gas be at a pressure of 0.987 </a:t>
            </a:r>
            <a:r>
              <a:rPr lang="en-US" sz="2400" dirty="0" err="1"/>
              <a:t>atm</a:t>
            </a:r>
            <a:r>
              <a:rPr lang="en-US" sz="2400" dirty="0"/>
              <a:t> if the temperature remains constant?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245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2890"/>
            <a:ext cx="7945439" cy="3384374"/>
          </a:xfrm>
        </p:spPr>
        <p:txBody>
          <a:bodyPr/>
          <a:lstStyle/>
          <a:p>
            <a:r>
              <a:rPr lang="en-US" sz="3200" i="1" dirty="0"/>
              <a:t>Example#2</a:t>
            </a:r>
            <a:r>
              <a:rPr lang="en-US" sz="3200" dirty="0"/>
              <a:t>. A sample of oxygen gas has a volume of 300.0 mL when its pressure is 0.80 atm. What will the pressure of the gas be if its final volume is 250.0 mL if the temperature remains constant</a:t>
            </a:r>
            <a:r>
              <a:rPr lang="en-US" sz="3200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54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 sample of oxygen gas has a volume of 300.0 mL when its pressure is 0.80 atm. What will the pressure of the gas be if its final volume is 250.0 mL if the temperature remains constant?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4177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Summarize Boyle’s Law in your own words…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Write your response in the space at the bottom of page 11.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096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14338" y="-421402"/>
            <a:ext cx="8229600" cy="1600201"/>
          </a:xfrm>
        </p:spPr>
        <p:txBody>
          <a:bodyPr/>
          <a:lstStyle/>
          <a:p>
            <a:r>
              <a:rPr lang="en-US" b="1" dirty="0">
                <a:latin typeface="Corbel" charset="0"/>
              </a:rPr>
              <a:t>Class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" y="799618"/>
            <a:ext cx="4546523" cy="145117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200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dirty="0" smtClean="0">
                <a:ea typeface="+mn-ea"/>
                <a:cs typeface="+mn-cs"/>
              </a:rPr>
              <a:t>Your </a:t>
            </a:r>
            <a:r>
              <a:rPr lang="en-US" sz="2200" dirty="0">
                <a:ea typeface="+mn-ea"/>
                <a:cs typeface="+mn-cs"/>
              </a:rPr>
              <a:t>class can earn class points </a:t>
            </a:r>
            <a:r>
              <a:rPr lang="en-US" sz="2200" dirty="0" smtClean="0">
                <a:ea typeface="+mn-ea"/>
                <a:cs typeface="+mn-cs"/>
              </a:rPr>
              <a:t>if </a:t>
            </a:r>
            <a:r>
              <a:rPr lang="en-US" sz="2200" b="1" i="1" dirty="0" smtClean="0">
                <a:ea typeface="+mn-ea"/>
                <a:cs typeface="+mn-cs"/>
              </a:rPr>
              <a:t>everyone</a:t>
            </a:r>
            <a:r>
              <a:rPr lang="en-US" sz="2200" b="1" dirty="0" smtClean="0">
                <a:ea typeface="+mn-ea"/>
                <a:cs typeface="+mn-cs"/>
              </a:rPr>
              <a:t> </a:t>
            </a:r>
            <a:r>
              <a:rPr lang="en-US" sz="2200" dirty="0">
                <a:ea typeface="+mn-ea"/>
                <a:cs typeface="+mn-cs"/>
              </a:rPr>
              <a:t>in class: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>
                <a:ea typeface="+mn-ea"/>
                <a:cs typeface="+mn-cs"/>
              </a:rPr>
              <a:t>Comes to </a:t>
            </a:r>
            <a:r>
              <a:rPr lang="en-US" sz="2200" dirty="0" smtClean="0">
                <a:ea typeface="+mn-ea"/>
                <a:cs typeface="+mn-cs"/>
              </a:rPr>
              <a:t>class quietly and </a:t>
            </a:r>
            <a:r>
              <a:rPr lang="en-US" sz="2200" dirty="0">
                <a:ea typeface="+mn-ea"/>
                <a:cs typeface="+mn-cs"/>
              </a:rPr>
              <a:t>on </a:t>
            </a:r>
            <a:r>
              <a:rPr lang="en-US" sz="2200" dirty="0" smtClean="0">
                <a:ea typeface="+mn-ea"/>
                <a:cs typeface="+mn-cs"/>
              </a:rPr>
              <a:t>time </a:t>
            </a:r>
            <a:endParaRPr lang="en-US" sz="22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>
                <a:ea typeface="+mn-ea"/>
                <a:cs typeface="+mn-cs"/>
              </a:rPr>
              <a:t>Stays focused and on task during class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>
                <a:ea typeface="+mn-ea"/>
                <a:cs typeface="+mn-cs"/>
              </a:rPr>
              <a:t>Leaves classroom neat and organized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>
                <a:ea typeface="+mn-ea"/>
                <a:cs typeface="+mn-cs"/>
              </a:rPr>
              <a:t>Students are teaching other </a:t>
            </a:r>
            <a:r>
              <a:rPr lang="en-US" sz="2200" dirty="0" smtClean="0">
                <a:ea typeface="+mn-ea"/>
                <a:cs typeface="+mn-cs"/>
              </a:rPr>
              <a:t>students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 smtClean="0">
                <a:ea typeface="+mn-ea"/>
                <a:cs typeface="+mn-cs"/>
              </a:rPr>
              <a:t>Majority of class participates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 smtClean="0">
                <a:ea typeface="+mn-ea"/>
                <a:cs typeface="+mn-cs"/>
              </a:rPr>
              <a:t>Follows all classroom expectations and procedures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 smtClean="0">
                <a:ea typeface="+mn-ea"/>
                <a:cs typeface="+mn-cs"/>
              </a:rPr>
              <a:t>And more…</a:t>
            </a:r>
            <a:endParaRPr lang="en-US" sz="2200" b="1" dirty="0" smtClean="0"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2714" y="1152917"/>
            <a:ext cx="4801286" cy="6058382"/>
          </a:xfrm>
          <a:prstGeom prst="rect">
            <a:avLst/>
          </a:prstGeom>
        </p:spPr>
        <p:txBody>
          <a:bodyPr rtlCol="0">
            <a:normAutofit fontScale="47500" lnSpcReduction="20000"/>
          </a:bodyPr>
          <a:lstStyle/>
          <a:p>
            <a:pPr marL="0" indent="0">
              <a:buNone/>
              <a:defRPr/>
            </a:pP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P3: 12 (on time, focused, respectful during lessons)</a:t>
            </a:r>
          </a:p>
          <a:p>
            <a:pPr marL="0" indent="0">
              <a:buNone/>
              <a:defRPr/>
            </a:pPr>
            <a:r>
              <a:rPr lang="en-US" sz="9800" b="1" dirty="0" smtClean="0"/>
              <a:t>P4: 11 </a:t>
            </a: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(</a:t>
            </a:r>
            <a:r>
              <a:rPr lang="en-US" sz="9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on time, focused, neat room</a:t>
            </a: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)</a:t>
            </a:r>
            <a:endParaRPr lang="en-US" sz="9800" b="1" dirty="0" smtClean="0"/>
          </a:p>
          <a:p>
            <a:pPr marL="0" indent="0">
              <a:buNone/>
              <a:defRPr/>
            </a:pP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P6: </a:t>
            </a:r>
            <a:r>
              <a:rPr lang="en-US" sz="9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9</a:t>
            </a: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(on time, neat room,)</a:t>
            </a:r>
          </a:p>
        </p:txBody>
      </p:sp>
    </p:spTree>
    <p:extLst>
      <p:ext uri="{BB962C8B-B14F-4D97-AF65-F5344CB8AC3E}">
        <p14:creationId xmlns:p14="http://schemas.microsoft.com/office/powerpoint/2010/main" val="413676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for the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8334"/>
            <a:ext cx="8229600" cy="4078110"/>
          </a:xfrm>
        </p:spPr>
        <p:txBody>
          <a:bodyPr>
            <a:normAutofit fontScale="92500" lnSpcReduction="20000"/>
          </a:bodyPr>
          <a:lstStyle/>
          <a:p>
            <a:pPr marL="628650" indent="-514350">
              <a:buAutoNum type="arabicPeriod"/>
            </a:pPr>
            <a:r>
              <a:rPr lang="en-US" sz="3200" dirty="0" smtClean="0"/>
              <a:t>Stay positive at all times. No put downs, teasing, or negative comments.</a:t>
            </a:r>
          </a:p>
          <a:p>
            <a:pPr marL="628650" indent="-514350">
              <a:buAutoNum type="arabicPeriod"/>
            </a:pPr>
            <a:r>
              <a:rPr lang="en-US" sz="3200" dirty="0" smtClean="0"/>
              <a:t>Don’t like something? Email me privately with the comment, don’t yell it out.</a:t>
            </a:r>
          </a:p>
          <a:p>
            <a:pPr marL="628650" indent="-514350">
              <a:buAutoNum type="arabicPeriod"/>
            </a:pPr>
            <a:r>
              <a:rPr lang="en-US" sz="3200" dirty="0" smtClean="0"/>
              <a:t>Stay engaged for the lesson. Take notes and pay close attention.</a:t>
            </a:r>
          </a:p>
          <a:p>
            <a:pPr marL="628650" indent="-514350">
              <a:buAutoNum type="arabicPeriod"/>
            </a:pPr>
            <a:r>
              <a:rPr lang="en-US" sz="3200" dirty="0" smtClean="0"/>
              <a:t>Be engaged and ask/answer questions throughout the lesson.</a:t>
            </a:r>
          </a:p>
          <a:p>
            <a:pPr marL="11430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5235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9143999" cy="914400"/>
          </a:xfrm>
        </p:spPr>
        <p:txBody>
          <a:bodyPr/>
          <a:lstStyle/>
          <a:p>
            <a:r>
              <a:rPr lang="en-US" b="1" dirty="0" smtClean="0"/>
              <a:t>Objective 5/16/13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05669"/>
            <a:ext cx="9143999" cy="5372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We </a:t>
            </a:r>
            <a:r>
              <a:rPr lang="en-US" sz="3200" dirty="0">
                <a:solidFill>
                  <a:srgbClr val="000000"/>
                </a:solidFill>
              </a:rPr>
              <a:t>will be able </a:t>
            </a:r>
            <a:r>
              <a:rPr lang="en-US" sz="3200" dirty="0" smtClean="0">
                <a:solidFill>
                  <a:srgbClr val="000000"/>
                </a:solidFill>
              </a:rPr>
              <a:t>to </a:t>
            </a:r>
          </a:p>
          <a:p>
            <a:r>
              <a:rPr lang="en-US" sz="3200" dirty="0"/>
              <a:t>We will be able to define pressure and convert from unit of pressure to another.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46" y="5144998"/>
            <a:ext cx="1144954" cy="145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135" y="5119077"/>
            <a:ext cx="1476196" cy="1476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7430" y="4789714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latin typeface="Webdings"/>
                <a:ea typeface="Webdings"/>
                <a:cs typeface="Webdings"/>
              </a:rPr>
              <a:t></a:t>
            </a:r>
            <a:endParaRPr lang="en-US" sz="12000" dirty="0"/>
          </a:p>
        </p:txBody>
      </p:sp>
      <p:sp>
        <p:nvSpPr>
          <p:cNvPr id="7" name="Rectangle 6"/>
          <p:cNvSpPr/>
          <p:nvPr/>
        </p:nvSpPr>
        <p:spPr>
          <a:xfrm>
            <a:off x="7218367" y="4792007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latin typeface="Webdings"/>
                <a:ea typeface="Webdings"/>
                <a:cs typeface="Webdings"/>
              </a:rPr>
              <a:t></a:t>
            </a:r>
            <a:endParaRPr lang="en-US" sz="1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110" y="5234966"/>
            <a:ext cx="1641320" cy="1605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39" y="5035046"/>
            <a:ext cx="2407412" cy="18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PRESSURE!!!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8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Pressure is defined </a:t>
            </a:r>
            <a:r>
              <a:rPr lang="en-US" sz="3200" b="1" dirty="0" smtClean="0"/>
              <a:t>as force divided by area.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3567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increase “pressure” in a hose?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67" y="2215445"/>
            <a:ext cx="4205110" cy="42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0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of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56" y="2638778"/>
            <a:ext cx="8078083" cy="3556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Millimeters of Mercury (mmHg)</a:t>
            </a:r>
          </a:p>
          <a:p>
            <a:r>
              <a:rPr lang="en-US" sz="3200" dirty="0" smtClean="0"/>
              <a:t>Atmosphere (</a:t>
            </a:r>
            <a:r>
              <a:rPr lang="en-US" sz="3200" dirty="0" err="1" smtClean="0"/>
              <a:t>atm</a:t>
            </a:r>
            <a:r>
              <a:rPr lang="en-US" sz="3200" dirty="0" smtClean="0"/>
              <a:t>)</a:t>
            </a:r>
          </a:p>
          <a:p>
            <a:r>
              <a:rPr lang="en-US" sz="3200" dirty="0" err="1" smtClean="0"/>
              <a:t>Torr</a:t>
            </a:r>
            <a:r>
              <a:rPr lang="en-US" sz="3200" dirty="0" smtClean="0"/>
              <a:t> (</a:t>
            </a:r>
            <a:r>
              <a:rPr lang="en-US" sz="3200" dirty="0" err="1" smtClean="0"/>
              <a:t>Torr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Pascal (Pa)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4581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1019</TotalTime>
  <Words>858</Words>
  <Application>Microsoft Macintosh PowerPoint</Application>
  <PresentationFormat>On-screen Show (4:3)</PresentationFormat>
  <Paragraphs>92</Paragraphs>
  <Slides>28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Genesis</vt:lpstr>
      <vt:lpstr>Catalyst 5/17/13</vt:lpstr>
      <vt:lpstr>Agenda 5/17/13</vt:lpstr>
      <vt:lpstr>Class Points</vt:lpstr>
      <vt:lpstr>Expectations for the Audience</vt:lpstr>
      <vt:lpstr>Objective 5/16/13</vt:lpstr>
      <vt:lpstr>PRESSURE!!!</vt:lpstr>
      <vt:lpstr>Pressure</vt:lpstr>
      <vt:lpstr>How do you increase “pressure” in a hose?</vt:lpstr>
      <vt:lpstr>Units of Pressure</vt:lpstr>
      <vt:lpstr>Units of Pressure</vt:lpstr>
      <vt:lpstr>Pressure Units Conversion</vt:lpstr>
      <vt:lpstr>Pressure Units Conversion</vt:lpstr>
      <vt:lpstr>Pressure Units Conversion</vt:lpstr>
      <vt:lpstr>Exit Slip</vt:lpstr>
      <vt:lpstr>Objective</vt:lpstr>
      <vt:lpstr>Quick Review!</vt:lpstr>
      <vt:lpstr>Quick Review!</vt:lpstr>
      <vt:lpstr>What’s volume?</vt:lpstr>
      <vt:lpstr>What’s volume?</vt:lpstr>
      <vt:lpstr>Boyles’ Law Virtual Lab</vt:lpstr>
      <vt:lpstr>What do you notice?</vt:lpstr>
      <vt:lpstr>Boyle’s Law</vt:lpstr>
      <vt:lpstr>PowerPoint Presentation</vt:lpstr>
      <vt:lpstr>Boyle’s Law Calculations</vt:lpstr>
      <vt:lpstr>Example#1. A sample of oxygen gas has a volume of 150.0 mL when its pressure is 0.947 atm. What will the volume of the gas be at a pressure of 0.987 atm if the temperature remains constant? </vt:lpstr>
      <vt:lpstr>PowerPoint Presentation</vt:lpstr>
      <vt:lpstr>A sample of oxygen gas has a volume of 300.0 mL when its pressure is 0.80 atm. What will the pressure of the gas be if its final volume is 250.0 mL if the temperature remains constant?  </vt:lpstr>
      <vt:lpstr>Summarize Boyle’s Law in your own words…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 5/8/12  (P9 and P10)</dc:title>
  <dc:creator>Bruce Gutierrez</dc:creator>
  <cp:lastModifiedBy>Bruce Gutierrez</cp:lastModifiedBy>
  <cp:revision>40</cp:revision>
  <dcterms:created xsi:type="dcterms:W3CDTF">2012-05-08T00:26:25Z</dcterms:created>
  <dcterms:modified xsi:type="dcterms:W3CDTF">2013-05-17T12:23:45Z</dcterms:modified>
</cp:coreProperties>
</file>