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72" r:id="rId3"/>
    <p:sldId id="273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5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6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6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1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5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E186-33F1-3D42-B1EB-980FD6B3E4D4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72A4-D40E-8A46-BF1E-7E83830FF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0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inpop.com/science/cellularlifeandgenetics/cellularrespiratio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Carnivores = meat eaters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43" b="8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188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002" y="193916"/>
            <a:ext cx="8319758" cy="868362"/>
          </a:xfrm>
        </p:spPr>
        <p:txBody>
          <a:bodyPr/>
          <a:lstStyle/>
          <a:p>
            <a:r>
              <a:rPr lang="en-US" b="1" dirty="0" smtClean="0"/>
              <a:t>Side Note on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399"/>
          </a:xfrm>
        </p:spPr>
        <p:txBody>
          <a:bodyPr/>
          <a:lstStyle/>
          <a:p>
            <a:r>
              <a:rPr lang="en-US" i="1" dirty="0" smtClean="0"/>
              <a:t>The Law of the Conservation of Energy </a:t>
            </a:r>
            <a:r>
              <a:rPr lang="en-US" dirty="0" smtClean="0"/>
              <a:t>states that energy CANNOT be created or destroyed. It simply takes different forms.</a:t>
            </a:r>
          </a:p>
          <a:p>
            <a:pPr lvl="1"/>
            <a:r>
              <a:rPr lang="en-US" dirty="0" smtClean="0"/>
              <a:t>What are some different forms of energy?</a:t>
            </a:r>
          </a:p>
          <a:p>
            <a:r>
              <a:rPr lang="en-US" b="1" dirty="0" smtClean="0"/>
              <a:t>Energy is measured in Joules.</a:t>
            </a:r>
          </a:p>
          <a:p>
            <a:pPr lvl="1"/>
            <a:r>
              <a:rPr lang="en-US" dirty="0" smtClean="0"/>
              <a:t>1 Calorie from food is equal to 4.2 kilojoules or 4200 Joules.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96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626423"/>
              </p:ext>
            </p:extLst>
          </p:nvPr>
        </p:nvGraphicFramePr>
        <p:xfrm>
          <a:off x="0" y="937419"/>
          <a:ext cx="9144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Producers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Consumers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- Make food through photosynthesis</a:t>
                      </a:r>
                      <a:r>
                        <a:rPr lang="en-US" sz="3200" baseline="0" dirty="0" smtClean="0"/>
                        <a:t> or chemosynthesis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3200" dirty="0" smtClean="0"/>
                        <a:t>Consume food via cellular respiration to break down sugars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52602"/>
              </p:ext>
            </p:extLst>
          </p:nvPr>
        </p:nvGraphicFramePr>
        <p:xfrm>
          <a:off x="914400" y="3374053"/>
          <a:ext cx="7633296" cy="348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33296"/>
              </a:tblGrid>
              <a:tr h="348394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3200" dirty="0" smtClean="0"/>
                        <a:t>Energy</a:t>
                      </a:r>
                      <a:r>
                        <a:rPr lang="en-US" sz="3200" baseline="0" dirty="0" smtClean="0"/>
                        <a:t> is conserved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3200" baseline="0" dirty="0" smtClean="0"/>
                        <a:t>10% Rule – Each trophic level in an energy pyramid contains only 10% of the energy of the trophic level below it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3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238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Omnivores = both meat and plant eaters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8066314" cy="868362"/>
          </a:xfrm>
        </p:spPr>
        <p:txBody>
          <a:bodyPr/>
          <a:lstStyle/>
          <a:p>
            <a:r>
              <a:rPr lang="en-US" b="1" dirty="0" smtClean="0"/>
              <a:t>*</a:t>
            </a:r>
            <a:r>
              <a:rPr lang="en-US" b="1" dirty="0" err="1" smtClean="0"/>
              <a:t>Detritivores</a:t>
            </a:r>
            <a:r>
              <a:rPr lang="en-US" b="1" dirty="0" smtClean="0"/>
              <a:t> = eats dead bodies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73" b="87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285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4" y="503238"/>
            <a:ext cx="8998856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*Decomposers = break down nonliving organic matter into simpler parts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89264"/>
            <a:ext cx="7159171" cy="47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Consumers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eriod"/>
            </a:pPr>
            <a:r>
              <a:rPr lang="en-US" b="1" dirty="0" smtClean="0"/>
              <a:t>Herbivores </a:t>
            </a:r>
            <a:r>
              <a:rPr lang="en-US" dirty="0" smtClean="0"/>
              <a:t>– plant eaters</a:t>
            </a:r>
          </a:p>
          <a:p>
            <a:pPr marL="571500" indent="-571500">
              <a:buAutoNum type="romanLcPeriod"/>
            </a:pPr>
            <a:r>
              <a:rPr lang="en-US" b="1" dirty="0" smtClean="0"/>
              <a:t>Carnivores </a:t>
            </a:r>
            <a:r>
              <a:rPr lang="en-US" dirty="0" smtClean="0"/>
              <a:t>– meat eaters</a:t>
            </a:r>
          </a:p>
          <a:p>
            <a:pPr marL="571500" indent="-571500">
              <a:buAutoNum type="romanLcPeriod"/>
            </a:pPr>
            <a:r>
              <a:rPr lang="en-US" b="1" dirty="0" smtClean="0"/>
              <a:t>Omnivores</a:t>
            </a:r>
            <a:r>
              <a:rPr lang="en-US" dirty="0" smtClean="0"/>
              <a:t> – plant AND meat eaters</a:t>
            </a:r>
          </a:p>
          <a:p>
            <a:pPr marL="571500" indent="-571500">
              <a:buAutoNum type="romanLcPeriod"/>
            </a:pPr>
            <a:r>
              <a:rPr lang="en-US" b="1" dirty="0" smtClean="0"/>
              <a:t>*</a:t>
            </a:r>
            <a:r>
              <a:rPr lang="en-US" b="1" dirty="0" err="1" smtClean="0"/>
              <a:t>Detritivores</a:t>
            </a:r>
            <a:r>
              <a:rPr lang="en-US" b="1" dirty="0" smtClean="0"/>
              <a:t> – </a:t>
            </a:r>
            <a:r>
              <a:rPr lang="en-US" dirty="0" smtClean="0"/>
              <a:t>consume </a:t>
            </a:r>
            <a:r>
              <a:rPr lang="en-US" b="1" i="1" dirty="0" smtClean="0"/>
              <a:t>detritus</a:t>
            </a:r>
            <a:r>
              <a:rPr lang="en-US" dirty="0" smtClean="0"/>
              <a:t>, nonliving organic matter (dead bodies, waste products)</a:t>
            </a:r>
            <a:endParaRPr lang="en-US" b="1" dirty="0" smtClean="0"/>
          </a:p>
          <a:p>
            <a:pPr marL="571500" indent="-571500">
              <a:buAutoNum type="romanLcPeriod"/>
            </a:pPr>
            <a:r>
              <a:rPr lang="en-US" b="1" dirty="0" smtClean="0"/>
              <a:t>*Decomposers – </a:t>
            </a:r>
            <a:r>
              <a:rPr lang="en-US" dirty="0" smtClean="0"/>
              <a:t>breaks down nonliving matter into simpler parts (fungi)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273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667000" y="656771"/>
            <a:ext cx="6477000" cy="19141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What’s the difference between a </a:t>
            </a:r>
            <a:r>
              <a:rPr lang="en-US" b="1" dirty="0" err="1" smtClean="0"/>
              <a:t>detritivore</a:t>
            </a:r>
            <a:r>
              <a:rPr lang="en-US" b="1" dirty="0" smtClean="0"/>
              <a:t> and a decomposer?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Cellular Respiration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http://www.brainpop.com/science/cellularlifeandgenetics/cellularrespiration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and Biomass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Trophic level</a:t>
            </a:r>
            <a:r>
              <a:rPr lang="en-US" dirty="0" smtClean="0"/>
              <a:t> </a:t>
            </a:r>
            <a:r>
              <a:rPr lang="en-US" dirty="0"/>
              <a:t>is the rank in feeding hierarchy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b="1" dirty="0" smtClean="0"/>
              <a:t>Primary</a:t>
            </a:r>
            <a:r>
              <a:rPr lang="en-US" dirty="0" smtClean="0"/>
              <a:t> </a:t>
            </a:r>
            <a:r>
              <a:rPr lang="en-US" b="1" dirty="0" smtClean="0"/>
              <a:t>producers </a:t>
            </a:r>
            <a:r>
              <a:rPr lang="en-US" dirty="0" smtClean="0"/>
              <a:t>are </a:t>
            </a:r>
            <a:r>
              <a:rPr lang="en-US" dirty="0"/>
              <a:t>ALWAYS at the first-trophic level in food pyramids.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631" y="3239744"/>
            <a:ext cx="6252030" cy="361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746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Energy and 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2951"/>
            <a:ext cx="9144000" cy="5692530"/>
          </a:xfrm>
        </p:spPr>
        <p:txBody>
          <a:bodyPr/>
          <a:lstStyle/>
          <a:p>
            <a:pPr lvl="0"/>
            <a:r>
              <a:rPr lang="en-US" dirty="0"/>
              <a:t>When energy is transferred from one system to another, NOT ALL energy is transferred. Some is lost in the form of </a:t>
            </a:r>
            <a:r>
              <a:rPr lang="en-US" b="1" dirty="0" smtClean="0"/>
              <a:t>heat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i="1" dirty="0"/>
              <a:t>The 10% Rule States</a:t>
            </a:r>
            <a:r>
              <a:rPr lang="en-US" b="1" dirty="0"/>
              <a:t> </a:t>
            </a:r>
            <a:r>
              <a:rPr lang="en-US" dirty="0"/>
              <a:t>each trophic level contains only </a:t>
            </a:r>
            <a:r>
              <a:rPr lang="en-US" b="1" dirty="0" smtClean="0"/>
              <a:t>ten percent</a:t>
            </a:r>
            <a:r>
              <a:rPr lang="en-US" dirty="0" smtClean="0"/>
              <a:t> </a:t>
            </a:r>
            <a:r>
              <a:rPr lang="en-US" dirty="0"/>
              <a:t>of the energy of the trophic level </a:t>
            </a:r>
            <a:r>
              <a:rPr lang="en-US" b="1" dirty="0" smtClean="0"/>
              <a:t>below </a:t>
            </a:r>
            <a:r>
              <a:rPr lang="en-US" dirty="0" smtClean="0"/>
              <a:t>it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78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Carnivores = meat eaters </vt:lpstr>
      <vt:lpstr>Omnivores = both meat and plant eaters </vt:lpstr>
      <vt:lpstr>*Detritivores = eats dead bodies</vt:lpstr>
      <vt:lpstr>*Decomposers = break down nonliving organic matter into simpler parts</vt:lpstr>
      <vt:lpstr>Types of Consumers</vt:lpstr>
      <vt:lpstr>What’s the difference between a detritivore and a decomposer?</vt:lpstr>
      <vt:lpstr>Cellular Respiration</vt:lpstr>
      <vt:lpstr>Energy and Biomass</vt:lpstr>
      <vt:lpstr>Energy and Biomass</vt:lpstr>
      <vt:lpstr>Side Note on Energy</vt:lpstr>
      <vt:lpstr>Summary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Producers examples</dc:title>
  <dc:creator>Bruce Gutierrez</dc:creator>
  <cp:lastModifiedBy>Bruce Gutierrez</cp:lastModifiedBy>
  <cp:revision>3</cp:revision>
  <dcterms:created xsi:type="dcterms:W3CDTF">2014-01-08T00:10:39Z</dcterms:created>
  <dcterms:modified xsi:type="dcterms:W3CDTF">2014-01-08T00:11:57Z</dcterms:modified>
</cp:coreProperties>
</file>