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8"/>
  </p:notesMasterIdLst>
  <p:sldIdLst>
    <p:sldId id="278" r:id="rId2"/>
    <p:sldId id="279" r:id="rId3"/>
    <p:sldId id="274" r:id="rId4"/>
    <p:sldId id="294" r:id="rId5"/>
    <p:sldId id="275" r:id="rId6"/>
    <p:sldId id="289" r:id="rId7"/>
    <p:sldId id="258" r:id="rId8"/>
    <p:sldId id="259" r:id="rId9"/>
    <p:sldId id="295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5" r:id="rId24"/>
    <p:sldId id="286" r:id="rId25"/>
    <p:sldId id="296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4F5A8-AEC8-B84C-A707-CD3B1E373F9D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E7EB-2BB1-4842-8FF7-C99D99E2A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5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2E3C5-3CBF-2C47-AA53-582015D60AA6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7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2D525-117B-DD45-9250-86FDFC86A056}" type="slidenum">
              <a:rPr lang="en-US"/>
              <a:pPr/>
              <a:t>18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07921-9E3C-1D43-A867-382301654556}" type="slidenum">
              <a:rPr lang="en-US"/>
              <a:pPr/>
              <a:t>19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0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34D49-6C47-144D-99C8-5E57B3E7F42E}" type="slidenum">
              <a:rPr lang="en-US"/>
              <a:pPr/>
              <a:t>20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4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0135F-C4A4-934D-8A87-375602A37736}" type="slidenum">
              <a:rPr lang="en-US"/>
              <a:pPr/>
              <a:t>21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01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DD9F9-D138-2B40-913A-AB4E0BE7BCBE}" type="slidenum">
              <a:rPr lang="en-US"/>
              <a:pPr/>
              <a:t>22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23BAC-B1E9-9B4D-91AF-D6CB0D569BC0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FB5FE-FE1E-D84B-865A-BD8F5DE3A214}" type="slidenum">
              <a:rPr lang="en-US"/>
              <a:pPr/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654A8-17B0-CC46-8F09-F0102E50C4A5}" type="slidenum">
              <a:rPr lang="en-US"/>
              <a:pPr/>
              <a:t>12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27CA1-E928-194B-82A7-865EAF20ADB9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7272B-E55B-304A-A4A0-2E9DD732A9D3}" type="slidenum">
              <a:rPr lang="en-US"/>
              <a:pPr/>
              <a:t>14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E5DA2-0A1B-7F4A-B2D6-2AA8E524F227}" type="slidenum">
              <a:rPr lang="en-US"/>
              <a:pPr/>
              <a:t>15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7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98FCC-15CB-3B46-892F-BB5D36C7474C}" type="slidenum">
              <a:rPr lang="en-US"/>
              <a:pPr/>
              <a:t>16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31A77-65AA-634C-A435-A17F6254DA46}" type="slidenum">
              <a:rPr lang="en-US"/>
              <a:pPr/>
              <a:t>17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6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6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144000" cy="15087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2936"/>
            <a:ext cx="9144000" cy="5065064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4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6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4B6CC60-E679-684E-B999-DF0B1251654E}" type="datetimeFigureOut">
              <a:rPr lang="en-US" smtClean="0"/>
              <a:t>10/19/2013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0B6115F-95F5-3A43-9990-A314AB6FB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01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Z9CCj4X28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Catalyst: </a:t>
            </a:r>
            <a:r>
              <a:rPr lang="en-US" dirty="0" err="1" smtClean="0"/>
              <a:t>friday</a:t>
            </a:r>
            <a:r>
              <a:rPr lang="en-US" dirty="0" smtClean="0"/>
              <a:t>, 10/18/13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9546"/>
            <a:ext cx="9144000" cy="50650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Why does water take a while to “drip” from a faucet? Explain in terms of hydrogen bonding.</a:t>
            </a:r>
          </a:p>
          <a:p>
            <a:pPr marL="514350" indent="-514350">
              <a:buAutoNum type="arabicPeriod"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Place all work in the bin during the first FIVE minutes of class. DO NOT get up after the Catalyst to place it in the bin!</a:t>
            </a:r>
          </a:p>
        </p:txBody>
      </p:sp>
    </p:spTree>
    <p:extLst>
      <p:ext uri="{BB962C8B-B14F-4D97-AF65-F5344CB8AC3E}">
        <p14:creationId xmlns:p14="http://schemas.microsoft.com/office/powerpoint/2010/main" val="308216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Unique properties of water</a:t>
            </a:r>
          </a:p>
        </p:txBody>
      </p:sp>
      <p:pic>
        <p:nvPicPr>
          <p:cNvPr id="14341" name="Picture 5" descr="02-10Bx-Water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8151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05000" y="2514600"/>
            <a:ext cx="56388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FEF92C"/>
                </a:solidFill>
              </a:rPr>
              <a:t>Polar Molecule</a:t>
            </a:r>
            <a:endParaRPr lang="en-US" sz="320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FEF92C"/>
                </a:solidFill>
              </a:rPr>
              <a:t>Cohesive</a:t>
            </a:r>
            <a:endParaRPr lang="en-US" sz="2800"/>
          </a:p>
          <a:p>
            <a:pPr marL="1143000" lvl="2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FEF92C"/>
                </a:solidFill>
              </a:rPr>
              <a:t>Stabilizes Temperature</a:t>
            </a:r>
            <a:endParaRPr lang="en-US"/>
          </a:p>
          <a:p>
            <a:pPr marL="1600200" lvl="3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FEF92C"/>
                </a:solidFill>
              </a:rPr>
              <a:t>Solvent of Life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188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Like no other common substance, water exists in nature in all three physical states: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00250"/>
            <a:ext cx="6178550" cy="42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819400"/>
            <a:ext cx="25908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0" dirty="0"/>
              <a:t>as a solid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0" dirty="0"/>
              <a:t>as a liquid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b="0" dirty="0"/>
              <a:t>as a gas </a:t>
            </a:r>
          </a:p>
        </p:txBody>
      </p:sp>
    </p:spTree>
    <p:extLst>
      <p:ext uri="{BB962C8B-B14F-4D97-AF65-F5344CB8AC3E}">
        <p14:creationId xmlns:p14="http://schemas.microsoft.com/office/powerpoint/2010/main" val="20793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5" y="188640"/>
            <a:ext cx="8099499" cy="1143000"/>
          </a:xfrm>
        </p:spPr>
        <p:txBody>
          <a:bodyPr/>
          <a:lstStyle/>
          <a:p>
            <a:r>
              <a:rPr lang="en-US" u="sng" dirty="0"/>
              <a:t>Polar covalent ~ water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675037"/>
            <a:ext cx="896448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charset="0"/>
              </a:rPr>
              <a:t>In a water molecule, the oxygen is more electronegative than hydrogen</a:t>
            </a:r>
            <a:endParaRPr lang="en-US" sz="2800" dirty="0">
              <a:latin typeface="Comic Sans MS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88" y="2903287"/>
            <a:ext cx="6096000" cy="4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81400" y="3048000"/>
            <a:ext cx="1235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mic Sans MS" charset="0"/>
              </a:rPr>
              <a:t>partial negative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772400" y="5638800"/>
            <a:ext cx="10826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mic Sans MS" charset="0"/>
              </a:rPr>
              <a:t>partial positive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04800" y="2929116"/>
            <a:ext cx="2819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charset="0"/>
              </a:rPr>
              <a:t>Oxygen pulls the shared electrons toward itself;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04800" y="4730859"/>
            <a:ext cx="2819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charset="0"/>
              </a:rPr>
              <a:t>the electrons spend more time near the oxygen atom.</a:t>
            </a:r>
          </a:p>
        </p:txBody>
      </p:sp>
    </p:spTree>
    <p:extLst>
      <p:ext uri="{BB962C8B-B14F-4D97-AF65-F5344CB8AC3E}">
        <p14:creationId xmlns:p14="http://schemas.microsoft.com/office/powerpoint/2010/main" val="99342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200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molecules form hydrogen bonds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6069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1905000"/>
            <a:ext cx="3733800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Hydrogen atoms in one polar covalent molecule are attracted to an electronegative atom in another polar molecule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This creates H-bonds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Very important for function in biological molecules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143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marL="909638" indent="-909638" defTabSz="854075"/>
            <a:r>
              <a:rPr lang="en-US" sz="3200" dirty="0" smtClean="0"/>
              <a:t>Water’s </a:t>
            </a:r>
            <a:r>
              <a:rPr lang="en-US" sz="3200" dirty="0"/>
              <a:t>polarity leads to hydrogen bonding and other unusual properties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2286000"/>
            <a:ext cx="8420100" cy="305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Hydrogen bonds  are weak; forming and breaking constantly - but strong in high numbers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600" dirty="0"/>
              <a:t>If you could stop water in an instant most molecules would be H-bonded to another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600" dirty="0"/>
              <a:t>These characteristics (polarity &amp; H-bonding) give water the properties of </a:t>
            </a:r>
            <a:r>
              <a:rPr lang="en-US" sz="2600" u="sng" dirty="0"/>
              <a:t>cohesion</a:t>
            </a:r>
            <a:r>
              <a:rPr lang="en-US" sz="2600" dirty="0"/>
              <a:t>, </a:t>
            </a:r>
            <a:r>
              <a:rPr lang="en-US" sz="2600" u="sng" dirty="0"/>
              <a:t>temperature stability</a:t>
            </a:r>
            <a:r>
              <a:rPr lang="en-US" sz="2600" dirty="0"/>
              <a:t>, and make it a </a:t>
            </a:r>
            <a:r>
              <a:rPr lang="en-US" sz="2600" u="sng" dirty="0"/>
              <a:t>universal solvent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11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3505200" cy="1143000"/>
          </a:xfrm>
        </p:spPr>
        <p:txBody>
          <a:bodyPr/>
          <a:lstStyle/>
          <a:p>
            <a:r>
              <a:rPr lang="en-US" u="sng" dirty="0"/>
              <a:t>Cohesion</a:t>
            </a:r>
            <a:r>
              <a:rPr lang="en-US" dirty="0"/>
              <a:t>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176963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76400" y="1143000"/>
            <a:ext cx="574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Water molecules stick together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5105400"/>
            <a:ext cx="1311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surface tension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5558"/>
            <a:ext cx="3810000" cy="50496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Cohesion: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water molecules can move great distances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6" name="Picture 4" descr="02-11x-TreesCohesionOf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4665663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3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5181600" cy="1143000"/>
          </a:xfrm>
        </p:spPr>
        <p:txBody>
          <a:bodyPr/>
          <a:lstStyle/>
          <a:p>
            <a:r>
              <a:rPr lang="en-US" u="sng" dirty="0"/>
              <a:t>Temperature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1862455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Water’s </a:t>
            </a:r>
            <a:r>
              <a:rPr lang="en-US" sz="2800" b="1" dirty="0">
                <a:solidFill>
                  <a:srgbClr val="FF0000"/>
                </a:solidFill>
              </a:rPr>
              <a:t>hydrogen bonds moderate temperature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46125" y="2859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8600" y="2362200"/>
            <a:ext cx="8648700" cy="353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600" b="1" i="1" dirty="0" smtClean="0">
                <a:solidFill>
                  <a:srgbClr val="FF0000"/>
                </a:solidFill>
              </a:rPr>
              <a:t>Water can absorb a great deal of heat energy without a large increase in temperature</a:t>
            </a:r>
            <a:r>
              <a:rPr lang="en-US" sz="2600" b="1" dirty="0" smtClean="0">
                <a:solidFill>
                  <a:srgbClr val="FF0000"/>
                </a:solidFill>
              </a:rPr>
              <a:t> because it takes a lot of energy to disrupt hydrogen bonds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600" dirty="0" smtClean="0"/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600" b="1" dirty="0" smtClean="0"/>
              <a:t>Heat</a:t>
            </a:r>
            <a:r>
              <a:rPr lang="en-US" sz="2600" dirty="0" smtClean="0"/>
              <a:t> </a:t>
            </a:r>
            <a:r>
              <a:rPr lang="en-US" sz="2600" dirty="0"/>
              <a:t>= amount of energy associated with molecular movement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600" b="1" dirty="0"/>
              <a:t>Temperature</a:t>
            </a:r>
            <a:r>
              <a:rPr lang="en-US" sz="2600" dirty="0"/>
              <a:t> = measure of the intensity of heat: measures a substance</a:t>
            </a:r>
            <a:r>
              <a:rPr lang="ja-JP" altLang="en-US" sz="2600" dirty="0"/>
              <a:t>’</a:t>
            </a:r>
            <a:r>
              <a:rPr lang="en-US" sz="2600" dirty="0"/>
              <a:t>s molecular motion</a:t>
            </a:r>
          </a:p>
        </p:txBody>
      </p:sp>
    </p:spTree>
    <p:extLst>
      <p:ext uri="{BB962C8B-B14F-4D97-AF65-F5344CB8AC3E}">
        <p14:creationId xmlns:p14="http://schemas.microsoft.com/office/powerpoint/2010/main" val="26923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50925" y="2097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-152400" y="557829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chemeClr val="bg1"/>
                </a:solidFill>
              </a:rPr>
              <a:t>Add more heat to water, it </a:t>
            </a:r>
            <a:r>
              <a:rPr lang="en-US" sz="2800" i="1" dirty="0">
                <a:solidFill>
                  <a:schemeClr val="bg1"/>
                </a:solidFill>
              </a:rPr>
              <a:t>disrupts H-bonds</a:t>
            </a:r>
            <a:r>
              <a:rPr lang="en-US" sz="2800" dirty="0">
                <a:solidFill>
                  <a:schemeClr val="bg1"/>
                </a:solidFill>
              </a:rPr>
              <a:t> rather than increasing molecular motion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7525" y="2097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-152400" y="2031514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/>
              <a:t>This causes separation of water molecules and </a:t>
            </a:r>
            <a:r>
              <a:rPr lang="en-US" sz="2800" b="1"/>
              <a:t>evaporation</a:t>
            </a:r>
            <a:endParaRPr lang="en-US" sz="280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04800" y="3124200"/>
            <a:ext cx="52578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Tx/>
              <a:buChar char="–"/>
            </a:pPr>
            <a:r>
              <a:rPr lang="en-US" sz="2800"/>
              <a:t> A water molecule takes a large amount of energy with it when it evaporates: </a:t>
            </a:r>
            <a:r>
              <a:rPr lang="en-US" sz="2800" u="sng"/>
              <a:t>evaporative cooling</a:t>
            </a:r>
            <a:r>
              <a:rPr lang="en-US"/>
              <a:t> </a:t>
            </a:r>
            <a:endParaRPr lang="en-US" sz="2800"/>
          </a:p>
          <a:p>
            <a:endParaRPr lang="en-US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514600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 advAuto="0"/>
      <p:bldP spid="21510" grpId="0" build="p" bldLvl="2" autoUpdateAnimBg="0"/>
      <p:bldP spid="215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en-US" u="sng" dirty="0"/>
              <a:t>Ice </a:t>
            </a:r>
            <a:r>
              <a:rPr lang="en-US" u="sng" dirty="0" smtClean="0"/>
              <a:t>DENSITY</a:t>
            </a:r>
            <a:endParaRPr lang="en-US" u="sng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7544" y="179705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Water molecules in ice (solid water) are farther apart than the molecules in liquid </a:t>
            </a:r>
            <a:r>
              <a:rPr lang="en-US" sz="2800" b="1" dirty="0" smtClean="0">
                <a:solidFill>
                  <a:srgbClr val="FF0000"/>
                </a:solidFill>
              </a:rPr>
              <a:t>water</a:t>
            </a:r>
          </a:p>
          <a:p>
            <a:pPr algn="ctr"/>
            <a:r>
              <a:rPr lang="en-US" sz="2800" dirty="0" smtClean="0"/>
              <a:t>Which is more dense? Ice water or liquid water?</a:t>
            </a:r>
            <a:endParaRPr lang="en-US" dirty="0"/>
          </a:p>
        </p:txBody>
      </p:sp>
      <p:pic>
        <p:nvPicPr>
          <p:cNvPr id="22533" name="Picture 5" descr="02-13-IceVersusWater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52884"/>
            <a:ext cx="7173913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 10/18/13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Science Joke of the Day</a:t>
            </a:r>
          </a:p>
          <a:p>
            <a:r>
              <a:rPr lang="en-US" dirty="0" smtClean="0"/>
              <a:t>Properties of Water Discussion</a:t>
            </a:r>
          </a:p>
          <a:p>
            <a:r>
              <a:rPr lang="en-US" dirty="0" smtClean="0"/>
              <a:t>Class Work Time</a:t>
            </a:r>
          </a:p>
          <a:p>
            <a:r>
              <a:rPr lang="en-US" dirty="0" smtClean="0"/>
              <a:t>Exit Slip</a:t>
            </a:r>
          </a:p>
          <a:p>
            <a:r>
              <a:rPr lang="en-US" dirty="0" smtClean="0"/>
              <a:t>Macromolecules Project Instructions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393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31925" y="627003"/>
            <a:ext cx="61118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Ice is therefore less dense than liquid water, causing it to float..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0" y="1828800"/>
            <a:ext cx="43225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i="1" dirty="0">
                <a:latin typeface="Charcoal" charset="0"/>
              </a:rPr>
              <a:t>Why is this a good thing?</a:t>
            </a:r>
            <a:endParaRPr lang="en-US" sz="2600" dirty="0">
              <a:latin typeface="Charco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31925" y="2630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048000"/>
            <a:ext cx="3200400" cy="217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600" dirty="0"/>
              <a:t>If ice sank, it </a:t>
            </a:r>
            <a:r>
              <a:rPr lang="en-US" sz="2600" dirty="0" smtClean="0"/>
              <a:t>wouldn’t </a:t>
            </a:r>
            <a:r>
              <a:rPr lang="en-US" sz="2600" dirty="0"/>
              <a:t>thaw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600" dirty="0"/>
              <a:t>Creates a blanket of insulation</a:t>
            </a:r>
          </a:p>
        </p:txBody>
      </p:sp>
      <p:pic>
        <p:nvPicPr>
          <p:cNvPr id="23559" name="Picture 7" descr="02-13x1-IceFis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5380038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909638" indent="-909638" defTabSz="854075"/>
            <a:r>
              <a:rPr lang="en-US" u="sng" dirty="0"/>
              <a:t>Water is the universal solvent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947862"/>
            <a:ext cx="86487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Solution - a homogenous mixture of two or more substances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Solvent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- dissolving 							agent (water)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Solute</a:t>
            </a:r>
            <a:r>
              <a:rPr lang="en-US" sz="2800" b="1" dirty="0">
                <a:solidFill>
                  <a:srgbClr val="FF0000"/>
                </a:solidFill>
              </a:rPr>
              <a:t> - substance		</a:t>
            </a:r>
            <a:r>
              <a:rPr lang="en-US" sz="2800" b="0" dirty="0"/>
              <a:t>					dissolved</a:t>
            </a:r>
            <a:r>
              <a:rPr lang="en-US" sz="2800" dirty="0"/>
              <a:t>	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Polar or charged solutes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/>
              <a:t>		can </a:t>
            </a:r>
            <a:r>
              <a:rPr lang="ja-JP" altLang="en-US" sz="2800" dirty="0"/>
              <a:t>“</a:t>
            </a:r>
            <a:r>
              <a:rPr lang="en-US" sz="2800" dirty="0"/>
              <a:t>stick</a:t>
            </a:r>
            <a:r>
              <a:rPr lang="ja-JP" altLang="en-US" sz="2800" dirty="0"/>
              <a:t>”</a:t>
            </a:r>
            <a:r>
              <a:rPr lang="en-US" sz="2800" dirty="0"/>
              <a:t> to water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/>
              <a:t>		molecules 											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4975225" y="2438400"/>
            <a:ext cx="37925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743200" y="5334000"/>
            <a:ext cx="2338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(i.e. Dissolve)</a:t>
            </a:r>
          </a:p>
        </p:txBody>
      </p:sp>
    </p:spTree>
    <p:extLst>
      <p:ext uri="{BB962C8B-B14F-4D97-AF65-F5344CB8AC3E}">
        <p14:creationId xmlns:p14="http://schemas.microsoft.com/office/powerpoint/2010/main" val="23412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bldLvl="2" autoUpdateAnimBg="0"/>
      <p:bldP spid="29702" grpId="0"/>
      <p:bldP spid="2970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673100" y="2365233"/>
            <a:ext cx="8102600" cy="4265613"/>
            <a:chOff x="384" y="560"/>
            <a:chExt cx="5104" cy="2687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60"/>
              <a:ext cx="2217" cy="2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" y="560"/>
              <a:ext cx="2384" cy="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083" y="1299"/>
              <a:ext cx="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/>
                <a:t>Na</a:t>
              </a:r>
              <a:r>
                <a:rPr lang="en-US" b="1" baseline="30000"/>
                <a:t>+</a:t>
              </a:r>
              <a:endParaRPr lang="en-US" b="1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4091" y="1667"/>
              <a:ext cx="3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/>
                <a:t>Cl</a:t>
              </a:r>
              <a:r>
                <a:rPr lang="en-US" b="1" baseline="30000"/>
                <a:t>–</a:t>
              </a:r>
              <a:endParaRPr lang="en-US" b="1"/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1315" y="71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867" y="78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1539" y="117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2059" y="130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2091" y="183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483" y="174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763" y="103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003" y="163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659" y="171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1043" y="217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1523" y="222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–</a:t>
              </a: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3873" y="862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4193" y="814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4569" y="902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4809" y="1094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5113" y="1462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4849" y="175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3689" y="147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0" name="Text Box 26"/>
            <p:cNvSpPr txBox="1">
              <a:spLocks noChangeArrowheads="1"/>
            </p:cNvSpPr>
            <p:nvPr/>
          </p:nvSpPr>
          <p:spPr bwMode="auto">
            <a:xfrm>
              <a:off x="3961" y="11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1" name="Text Box 27"/>
            <p:cNvSpPr txBox="1">
              <a:spLocks noChangeArrowheads="1"/>
            </p:cNvSpPr>
            <p:nvPr/>
          </p:nvSpPr>
          <p:spPr bwMode="auto">
            <a:xfrm>
              <a:off x="3297" y="139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2" name="Text Box 28"/>
            <p:cNvSpPr txBox="1">
              <a:spLocks noChangeArrowheads="1"/>
            </p:cNvSpPr>
            <p:nvPr/>
          </p:nvSpPr>
          <p:spPr bwMode="auto">
            <a:xfrm>
              <a:off x="3409" y="1022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4529" y="235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4729" y="2126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3881" y="2174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4273" y="2134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3249" y="1934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8" name="Text Box 34"/>
            <p:cNvSpPr txBox="1">
              <a:spLocks noChangeArrowheads="1"/>
            </p:cNvSpPr>
            <p:nvPr/>
          </p:nvSpPr>
          <p:spPr bwMode="auto">
            <a:xfrm>
              <a:off x="3537" y="219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79" name="Text Box 35"/>
            <p:cNvSpPr txBox="1">
              <a:spLocks noChangeArrowheads="1"/>
            </p:cNvSpPr>
            <p:nvPr/>
          </p:nvSpPr>
          <p:spPr bwMode="auto">
            <a:xfrm>
              <a:off x="4537" y="1366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  <p:sp>
          <p:nvSpPr>
            <p:cNvPr id="31780" name="Text Box 36"/>
            <p:cNvSpPr txBox="1">
              <a:spLocks noChangeArrowheads="1"/>
            </p:cNvSpPr>
            <p:nvPr/>
          </p:nvSpPr>
          <p:spPr bwMode="auto">
            <a:xfrm>
              <a:off x="4585" y="1662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7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57" y="456164"/>
            <a:ext cx="7024744" cy="1143000"/>
          </a:xfrm>
        </p:spPr>
        <p:txBody>
          <a:bodyPr/>
          <a:lstStyle/>
          <a:p>
            <a:r>
              <a:rPr lang="en-US" b="1" dirty="0" smtClean="0"/>
              <a:t>Classwork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897037"/>
            <a:ext cx="8393372" cy="4612945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b="1" dirty="0" smtClean="0"/>
              <a:t>Chapter 3, Lesson 1 in Packet</a:t>
            </a:r>
          </a:p>
          <a:p>
            <a:pPr marL="525780" indent="-457200">
              <a:buAutoNum type="arabicPeriod"/>
            </a:pPr>
            <a:r>
              <a:rPr lang="en-US" b="1" dirty="0" smtClean="0"/>
              <a:t>Answer the Chapter 3 Lesson 1 Assessment Questions (due at the end of the period.)</a:t>
            </a:r>
          </a:p>
          <a:p>
            <a:pPr marL="365760" lvl="1" indent="0">
              <a:buNone/>
            </a:pPr>
            <a:endParaRPr lang="en-US" b="1" dirty="0" smtClean="0"/>
          </a:p>
          <a:p>
            <a:pPr marL="822960" lvl="1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885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53" y="383067"/>
            <a:ext cx="7584452" cy="1005679"/>
          </a:xfrm>
        </p:spPr>
        <p:txBody>
          <a:bodyPr/>
          <a:lstStyle/>
          <a:p>
            <a:r>
              <a:rPr lang="en-US" b="1" dirty="0" smtClean="0"/>
              <a:t>During Classwork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3371"/>
            <a:ext cx="9062760" cy="5613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Stay focused on the assignments you are given.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Do the questions INDEPENDENTLY (on your own).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Keep the noise level down.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Ask THREE before you ask ME.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You may put earphones on and listen to music quietly as you do your work.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</a:rPr>
              <a:t>You must finish a certain number of questions</a:t>
            </a:r>
            <a:r>
              <a:rPr lang="en-US" sz="3200" dirty="0" smtClean="0">
                <a:solidFill>
                  <a:srgbClr val="000000"/>
                </a:solidFill>
              </a:rPr>
              <a:t> (depends on the person) by the end of the period.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46" y="25921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64" y="-43216"/>
            <a:ext cx="1476196" cy="1476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564" y="3140968"/>
            <a:ext cx="1327862" cy="12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Slip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 half a slip of paper, summarize the four main properties of water. (At least one sentence per property.)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mtClean="0"/>
              <a:t>Include FULL NAME, DATE, and PERIOD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This will be collected in 5 minutes.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92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far…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Atoms and Compounds</a:t>
            </a:r>
          </a:p>
          <a:p>
            <a:pPr lvl="1"/>
            <a:r>
              <a:rPr lang="en-US" dirty="0" smtClean="0"/>
              <a:t>The nucleus, Protons, neutrons, and electrons</a:t>
            </a:r>
          </a:p>
          <a:p>
            <a:pPr lvl="1"/>
            <a:r>
              <a:rPr lang="en-US" dirty="0" smtClean="0"/>
              <a:t>Compounds and Molecules</a:t>
            </a:r>
          </a:p>
          <a:p>
            <a:pPr lvl="1"/>
            <a:r>
              <a:rPr lang="en-US" dirty="0" smtClean="0"/>
              <a:t>Ionic and Covalent Bonding</a:t>
            </a:r>
          </a:p>
          <a:p>
            <a:r>
              <a:rPr lang="en-US" dirty="0" smtClean="0"/>
              <a:t>Water and Its Properties</a:t>
            </a:r>
          </a:p>
          <a:p>
            <a:pPr lvl="1"/>
            <a:r>
              <a:rPr lang="en-US" dirty="0" smtClean="0"/>
              <a:t>Hydrogen bonding</a:t>
            </a:r>
          </a:p>
          <a:p>
            <a:pPr lvl="1"/>
            <a:r>
              <a:rPr lang="en-US" dirty="0" smtClean="0"/>
              <a:t>Cohesion</a:t>
            </a:r>
          </a:p>
          <a:p>
            <a:pPr lvl="1"/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Resistance to temperature change</a:t>
            </a:r>
          </a:p>
          <a:p>
            <a:pPr lvl="1"/>
            <a:r>
              <a:rPr lang="en-US" dirty="0" smtClean="0"/>
              <a:t>Universal solvent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52" y="185926"/>
            <a:ext cx="8229600" cy="1600200"/>
          </a:xfrm>
        </p:spPr>
        <p:txBody>
          <a:bodyPr/>
          <a:lstStyle/>
          <a:p>
            <a:r>
              <a:rPr lang="en-US" b="1" dirty="0" err="1"/>
              <a:t>G</a:t>
            </a:r>
            <a:r>
              <a:rPr lang="en-US" b="1" dirty="0" err="1" smtClean="0"/>
              <a:t>Points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79712" y="2109534"/>
            <a:ext cx="3664231" cy="545914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800" b="1" dirty="0" smtClean="0"/>
              <a:t>P6: 50 </a:t>
            </a:r>
            <a:r>
              <a:rPr lang="en-US" sz="9800" b="1" dirty="0" err="1" smtClean="0"/>
              <a:t>pts</a:t>
            </a:r>
            <a:r>
              <a:rPr lang="en-US" sz="9800" b="1" dirty="0" smtClean="0"/>
              <a:t>    (on time, neat room, on time, majority were focused)</a:t>
            </a:r>
          </a:p>
          <a:p>
            <a:pPr marL="0" indent="0">
              <a:buNone/>
            </a:pPr>
            <a:endParaRPr lang="en-US" sz="9800" b="1" dirty="0" smtClean="0"/>
          </a:p>
          <a:p>
            <a:pPr marL="0" indent="0">
              <a:buNone/>
            </a:pPr>
            <a:r>
              <a:rPr lang="en-US" sz="9800" b="1" dirty="0" smtClean="0"/>
              <a:t>P10: 51 </a:t>
            </a:r>
            <a:r>
              <a:rPr lang="en-US" sz="9800" b="1" dirty="0" err="1" smtClean="0"/>
              <a:t>pts</a:t>
            </a:r>
            <a:r>
              <a:rPr lang="en-US" sz="9800" b="1" dirty="0" smtClean="0"/>
              <a:t> (on time, came in quietly, neat room)</a:t>
            </a:r>
            <a:endParaRPr lang="en-US" sz="980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3668" y="1628919"/>
            <a:ext cx="4956044" cy="55067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9800" dirty="0" smtClean="0"/>
              <a:t>Your </a:t>
            </a:r>
            <a:r>
              <a:rPr lang="en-US" sz="9800" dirty="0"/>
              <a:t>class can earn class points if:</a:t>
            </a:r>
          </a:p>
          <a:p>
            <a:pPr marL="0" indent="0">
              <a:buNone/>
            </a:pPr>
            <a:r>
              <a:rPr lang="en-US" sz="9800" dirty="0"/>
              <a:t>	</a:t>
            </a:r>
            <a:r>
              <a:rPr lang="en-US" sz="9800" b="1" i="1" dirty="0" smtClean="0"/>
              <a:t>everyone</a:t>
            </a:r>
            <a:r>
              <a:rPr lang="en-US" sz="9800" b="1" dirty="0" smtClean="0"/>
              <a:t> </a:t>
            </a:r>
            <a:r>
              <a:rPr lang="en-US" sz="9800" dirty="0"/>
              <a:t>in class:</a:t>
            </a:r>
          </a:p>
          <a:p>
            <a:r>
              <a:rPr lang="en-US" sz="9800" dirty="0"/>
              <a:t>Comes to </a:t>
            </a:r>
            <a:r>
              <a:rPr lang="en-US" sz="9800" dirty="0" smtClean="0"/>
              <a:t>class quietly and </a:t>
            </a:r>
            <a:r>
              <a:rPr lang="en-US" sz="9800" dirty="0"/>
              <a:t>on </a:t>
            </a:r>
            <a:r>
              <a:rPr lang="en-US" sz="9800" dirty="0" smtClean="0"/>
              <a:t>time </a:t>
            </a:r>
            <a:endParaRPr lang="en-US" sz="9800" dirty="0"/>
          </a:p>
          <a:p>
            <a:r>
              <a:rPr lang="en-US" sz="9800" dirty="0"/>
              <a:t>Stays focused and on task during class</a:t>
            </a:r>
          </a:p>
          <a:p>
            <a:r>
              <a:rPr lang="en-US" sz="9800" dirty="0"/>
              <a:t>Leaves classroom neat and organized</a:t>
            </a:r>
          </a:p>
          <a:p>
            <a:r>
              <a:rPr lang="en-US" sz="9800" dirty="0"/>
              <a:t>Students are teaching other </a:t>
            </a:r>
            <a:r>
              <a:rPr lang="en-US" sz="9800" dirty="0" smtClean="0"/>
              <a:t>students</a:t>
            </a:r>
          </a:p>
          <a:p>
            <a:r>
              <a:rPr lang="en-US" sz="9800" dirty="0" smtClean="0"/>
              <a:t>Majority of class participates</a:t>
            </a:r>
          </a:p>
          <a:p>
            <a:r>
              <a:rPr lang="en-US" sz="9800" dirty="0" smtClean="0"/>
              <a:t>Follows all classroom expectations and procedures</a:t>
            </a:r>
          </a:p>
          <a:p>
            <a:r>
              <a:rPr lang="en-US" sz="9800" dirty="0" smtClean="0"/>
              <a:t>And more…</a:t>
            </a:r>
            <a:endParaRPr lang="en-US" sz="9800" b="1" dirty="0" smtClean="0"/>
          </a:p>
        </p:txBody>
      </p:sp>
    </p:spTree>
    <p:extLst>
      <p:ext uri="{BB962C8B-B14F-4D97-AF65-F5344CB8AC3E}">
        <p14:creationId xmlns:p14="http://schemas.microsoft.com/office/powerpoint/2010/main" val="42108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Science joke of the Day</a:t>
            </a:r>
            <a:endParaRPr lang="en-US" b="1" dirty="0"/>
          </a:p>
        </p:txBody>
      </p:sp>
      <p:pic>
        <p:nvPicPr>
          <p:cNvPr id="1028" name="Picture 4" descr="http://images.cpcache.com/product/554756206_480x480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505"/>
            <a:ext cx="9144000" cy="513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0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39" y="369724"/>
            <a:ext cx="9143999" cy="9144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Objective(s) 10/18/13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76" y="1945329"/>
            <a:ext cx="8394671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</a:t>
            </a:r>
            <a:r>
              <a:rPr lang="en-US" sz="3200" dirty="0" smtClean="0"/>
              <a:t>will be able to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Describe</a:t>
            </a:r>
            <a:r>
              <a:rPr lang="en-US" dirty="0" smtClean="0"/>
              <a:t> the properties of water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870" y="4996552"/>
            <a:ext cx="1861448" cy="1861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590" y="3886005"/>
            <a:ext cx="1491324" cy="14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 of WATER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 your textbooks to page 69 and 70.</a:t>
            </a:r>
          </a:p>
          <a:p>
            <a:r>
              <a:rPr lang="en-US" dirty="0" smtClean="0"/>
              <a:t>Write the following key terms:</a:t>
            </a:r>
          </a:p>
          <a:p>
            <a:pPr lvl="1"/>
            <a:r>
              <a:rPr lang="en-US" dirty="0" smtClean="0"/>
              <a:t>Hydrogen Bonding</a:t>
            </a:r>
          </a:p>
          <a:p>
            <a:pPr lvl="1"/>
            <a:r>
              <a:rPr lang="en-US" dirty="0" smtClean="0"/>
              <a:t>Cohesion</a:t>
            </a:r>
          </a:p>
          <a:p>
            <a:pPr lvl="1"/>
            <a:r>
              <a:rPr lang="en-US" dirty="0" smtClean="0"/>
              <a:t>Resistance to Temperature Change</a:t>
            </a:r>
          </a:p>
          <a:p>
            <a:pPr lvl="1"/>
            <a:r>
              <a:rPr lang="en-US" dirty="0" smtClean="0"/>
              <a:t>Ice Density</a:t>
            </a:r>
          </a:p>
          <a:p>
            <a:pPr lvl="1"/>
            <a:r>
              <a:rPr lang="en-US" dirty="0" smtClean="0"/>
              <a:t>Universal Solvent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Write down at LEAST two bullet points for each key term. Leave SPACE under the bullet points so we can add more information later if we need to.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15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EF92C"/>
                </a:solidFill>
              </a:rPr>
              <a:t>Water is the solvent of life</a:t>
            </a:r>
          </a:p>
        </p:txBody>
      </p:sp>
      <p:pic>
        <p:nvPicPr>
          <p:cNvPr id="2053" name="Picture 5" descr="02-10x-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1036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Arial" pitchFamily="-123" charset="0"/>
              </a:rPr>
              <a:t>Water</a:t>
            </a:r>
            <a:endParaRPr lang="en-US" u="sng" dirty="0">
              <a:solidFill>
                <a:schemeClr val="bg1"/>
              </a:solidFill>
              <a:latin typeface="Arial" pitchFamily="-123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930302"/>
            <a:ext cx="4616896" cy="48482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40000"/>
              </a:spcBef>
            </a:pPr>
            <a:r>
              <a:rPr lang="en-US" dirty="0"/>
              <a:t>Water is required by all living things for survival.</a:t>
            </a:r>
          </a:p>
          <a:p>
            <a:pPr>
              <a:spcBef>
                <a:spcPct val="40000"/>
              </a:spcBef>
            </a:pPr>
            <a:r>
              <a:rPr lang="en-US" b="1" u="sng" dirty="0">
                <a:solidFill>
                  <a:schemeClr val="bg1"/>
                </a:solidFill>
              </a:rPr>
              <a:t>Hydrogen bonding </a:t>
            </a:r>
            <a:r>
              <a:rPr lang="en-US" dirty="0"/>
              <a:t>gives water many unique properties:</a:t>
            </a:r>
          </a:p>
          <a:p>
            <a:pPr lvl="1"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</a:rPr>
              <a:t>Cohesion</a:t>
            </a:r>
          </a:p>
          <a:p>
            <a:pPr lvl="1"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</a:rPr>
              <a:t>Resistance to temperature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change</a:t>
            </a:r>
          </a:p>
          <a:p>
            <a:pPr lvl="1"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</a:rPr>
              <a:t>Less dense when frozen</a:t>
            </a:r>
          </a:p>
          <a:p>
            <a:pPr lvl="1"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</a:rPr>
              <a:t>Ability to dissolve many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other molecules</a:t>
            </a:r>
          </a:p>
        </p:txBody>
      </p:sp>
      <p:pic>
        <p:nvPicPr>
          <p:cNvPr id="101381" name="Picture 5" descr="0133724751a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692" y="2191232"/>
            <a:ext cx="4582034" cy="4326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07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little more on hydrogen bonding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www.youtube.com/watch?v=wZ9CCj4X28Q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80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799</TotalTime>
  <Words>818</Words>
  <Application>Microsoft Office PowerPoint</Application>
  <PresentationFormat>On-screen Show (4:3)</PresentationFormat>
  <Paragraphs>178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ゴシック</vt:lpstr>
      <vt:lpstr>Arial</vt:lpstr>
      <vt:lpstr>Calibri</vt:lpstr>
      <vt:lpstr>Charcoal</vt:lpstr>
      <vt:lpstr>Comic Sans MS</vt:lpstr>
      <vt:lpstr>Corbel</vt:lpstr>
      <vt:lpstr>Webdings</vt:lpstr>
      <vt:lpstr>Wingdings</vt:lpstr>
      <vt:lpstr>Banded</vt:lpstr>
      <vt:lpstr>Catalyst: friday, 10/18/13 </vt:lpstr>
      <vt:lpstr>Agenda 10/18/13 </vt:lpstr>
      <vt:lpstr>GPoints</vt:lpstr>
      <vt:lpstr>Science joke of the Day</vt:lpstr>
      <vt:lpstr>Objective(s) 10/18/13</vt:lpstr>
      <vt:lpstr>Properties of WATER</vt:lpstr>
      <vt:lpstr>Water is the solvent of life</vt:lpstr>
      <vt:lpstr>Water</vt:lpstr>
      <vt:lpstr>A little more on hydrogen bonding</vt:lpstr>
      <vt:lpstr>Unique properties of water</vt:lpstr>
      <vt:lpstr>Like no other common substance, water exists in nature in all three physical states:</vt:lpstr>
      <vt:lpstr>Polar covalent ~ water</vt:lpstr>
      <vt:lpstr>Water molecules form hydrogen bonds</vt:lpstr>
      <vt:lpstr>Water’s polarity leads to hydrogen bonding and other unusual properties</vt:lpstr>
      <vt:lpstr>Cohesion:</vt:lpstr>
      <vt:lpstr>Cohesion: water molecules can move great distances</vt:lpstr>
      <vt:lpstr>Temperature</vt:lpstr>
      <vt:lpstr>PowerPoint Presentation</vt:lpstr>
      <vt:lpstr>Ice DENSITY</vt:lpstr>
      <vt:lpstr>PowerPoint Presentation</vt:lpstr>
      <vt:lpstr>Water is the universal solvent</vt:lpstr>
      <vt:lpstr>PowerPoint Presentation</vt:lpstr>
      <vt:lpstr>Classwork Time</vt:lpstr>
      <vt:lpstr>During Classwork Time</vt:lpstr>
      <vt:lpstr>Exit Slip</vt:lpstr>
      <vt:lpstr>So far…</vt:lpstr>
    </vt:vector>
  </TitlesOfParts>
  <Company>Elizabeth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Environmental Systems</dc:title>
  <dc:creator>Bruce Gutierrez</dc:creator>
  <cp:lastModifiedBy>Gutierrez, Bruce</cp:lastModifiedBy>
  <cp:revision>141</cp:revision>
  <dcterms:created xsi:type="dcterms:W3CDTF">2012-10-08T19:22:32Z</dcterms:created>
  <dcterms:modified xsi:type="dcterms:W3CDTF">2013-10-19T19:32:54Z</dcterms:modified>
</cp:coreProperties>
</file>