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315" r:id="rId3"/>
    <p:sldId id="284" r:id="rId4"/>
    <p:sldId id="283" r:id="rId5"/>
    <p:sldId id="290" r:id="rId6"/>
    <p:sldId id="316" r:id="rId7"/>
    <p:sldId id="317" r:id="rId8"/>
    <p:sldId id="262" r:id="rId9"/>
    <p:sldId id="263" r:id="rId10"/>
    <p:sldId id="264" r:id="rId11"/>
    <p:sldId id="275" r:id="rId12"/>
    <p:sldId id="265" r:id="rId13"/>
    <p:sldId id="269" r:id="rId14"/>
    <p:sldId id="276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268" r:id="rId38"/>
    <p:sldId id="287" r:id="rId39"/>
    <p:sldId id="288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73B1DB-AD1D-9242-A8A8-F8D9C7B17644}" type="datetimeFigureOut">
              <a:rPr lang="en-US" smtClean="0"/>
              <a:t>3/28/13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7F7F6B5-3F68-2B4C-B51A-DDF5EDDCB4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utierrezbr@elizabeth.k12.nj.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37" y="-160697"/>
            <a:ext cx="5791200" cy="1371600"/>
          </a:xfrm>
        </p:spPr>
        <p:txBody>
          <a:bodyPr/>
          <a:lstStyle/>
          <a:p>
            <a:r>
              <a:rPr lang="en-US" dirty="0" smtClean="0"/>
              <a:t>Catalyst 3/</a:t>
            </a:r>
            <a:r>
              <a:rPr lang="en-US" dirty="0" smtClean="0"/>
              <a:t>28/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437" y="610471"/>
            <a:ext cx="8824424" cy="4967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1. Balance </a:t>
            </a:r>
            <a:r>
              <a:rPr lang="en-US" sz="3200" dirty="0" smtClean="0"/>
              <a:t>the following chemical equation:</a:t>
            </a:r>
          </a:p>
          <a:p>
            <a:pPr lvl="0" fontAlgn="base"/>
            <a:r>
              <a:rPr lang="en-US" sz="3200" dirty="0"/>
              <a:t>____ K + ____ B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____ K</a:t>
            </a:r>
            <a:r>
              <a:rPr lang="en-US" sz="3200" baseline="-25000" dirty="0"/>
              <a:t>2</a:t>
            </a:r>
            <a:r>
              <a:rPr lang="en-US" sz="3200" dirty="0"/>
              <a:t>O + ____ B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2. Write the chemical equation that describes the following reaction: </a:t>
            </a:r>
            <a:r>
              <a:rPr lang="en-US" sz="3200" dirty="0"/>
              <a:t>magnesium nitrate reacts in solution with potassium hydroxide to yield a magnesium hydroxide precipitate and soluble potassium </a:t>
            </a:r>
            <a:r>
              <a:rPr lang="en-US" sz="3200" dirty="0" smtClean="0"/>
              <a:t>nitrate.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3366FF"/>
                </a:solidFill>
              </a:rPr>
              <a:t>Please </a:t>
            </a:r>
            <a:r>
              <a:rPr lang="en-US" sz="3200" b="1" dirty="0">
                <a:solidFill>
                  <a:srgbClr val="3366FF"/>
                </a:solidFill>
              </a:rPr>
              <a:t>have your uniform on properly and ID around your neck.</a:t>
            </a:r>
          </a:p>
          <a:p>
            <a:pPr marL="0" indent="0">
              <a:buNone/>
            </a:pPr>
            <a:endParaRPr lang="en-US" sz="32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0344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4" y="1752600"/>
            <a:ext cx="8840918" cy="4845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Basic format: A + X </a:t>
            </a:r>
            <a:r>
              <a:rPr lang="en-US" sz="3000" dirty="0" smtClean="0">
                <a:sym typeface="Wingdings"/>
              </a:rPr>
              <a:t> AX</a:t>
            </a:r>
            <a:endParaRPr lang="en-US" sz="3000" dirty="0" smtClean="0"/>
          </a:p>
          <a:p>
            <a:r>
              <a:rPr lang="en-US" sz="3000" dirty="0" smtClean="0"/>
              <a:t>If </a:t>
            </a:r>
            <a:r>
              <a:rPr lang="en-US" sz="3000" dirty="0"/>
              <a:t>an element combines with oxygen, it is said to produce an </a:t>
            </a:r>
            <a:r>
              <a:rPr lang="en-US" sz="3000" b="1" dirty="0" smtClean="0"/>
              <a:t>oxide</a:t>
            </a:r>
            <a:r>
              <a:rPr lang="en-US" sz="3000" dirty="0" smtClean="0"/>
              <a:t> of </a:t>
            </a:r>
            <a:r>
              <a:rPr lang="en-US" sz="3000" dirty="0"/>
              <a:t>that element.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If an element combines sulfur, it is said to produce a </a:t>
            </a:r>
            <a:r>
              <a:rPr lang="en-US" sz="3000" b="1" dirty="0" smtClean="0"/>
              <a:t>sulfide</a:t>
            </a:r>
            <a:r>
              <a:rPr lang="en-US" sz="3000" dirty="0" smtClean="0"/>
              <a:t> of </a:t>
            </a:r>
            <a:r>
              <a:rPr lang="en-US" sz="3000" dirty="0"/>
              <a:t>that element.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235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63286"/>
            <a:ext cx="8229600" cy="1600200"/>
          </a:xfrm>
        </p:spPr>
        <p:txBody>
          <a:bodyPr/>
          <a:lstStyle/>
          <a:p>
            <a:r>
              <a:rPr lang="en-US" dirty="0" smtClean="0"/>
              <a:t>Synthesis Reaction</a:t>
            </a:r>
            <a:endParaRPr lang="en-US" dirty="0"/>
          </a:p>
        </p:txBody>
      </p:sp>
      <p:pic>
        <p:nvPicPr>
          <p:cNvPr id="5" name="Reaction of iron with sulfu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83242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5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 </a:t>
            </a:r>
            <a:br>
              <a:rPr lang="en-US" dirty="0" smtClean="0"/>
            </a:br>
            <a:r>
              <a:rPr lang="en-US" dirty="0" smtClean="0"/>
              <a:t>(elements break 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20" y="1600200"/>
            <a:ext cx="8626492" cy="4985657"/>
          </a:xfrm>
        </p:spPr>
        <p:txBody>
          <a:bodyPr>
            <a:normAutofit/>
          </a:bodyPr>
          <a:lstStyle/>
          <a:p>
            <a:r>
              <a:rPr lang="en-US" sz="3200" dirty="0"/>
              <a:t>A decomposition reaction is a reaction in which </a:t>
            </a:r>
            <a:r>
              <a:rPr lang="en-US" sz="3200" b="1" dirty="0"/>
              <a:t>a single compound </a:t>
            </a:r>
            <a:r>
              <a:rPr lang="en-US" sz="3200" b="1" dirty="0">
                <a:solidFill>
                  <a:srgbClr val="FF0000"/>
                </a:solidFill>
              </a:rPr>
              <a:t>undergoes a chemical reaction to produce two or more simpler </a:t>
            </a:r>
            <a:r>
              <a:rPr lang="en-US" sz="3200" b="1" dirty="0" smtClean="0">
                <a:solidFill>
                  <a:srgbClr val="FF0000"/>
                </a:solidFill>
              </a:rPr>
              <a:t>substances.</a:t>
            </a:r>
          </a:p>
          <a:p>
            <a:pPr marL="0" indent="0">
              <a:buNone/>
            </a:pPr>
            <a:r>
              <a:rPr lang="en-US" sz="3200" dirty="0" smtClean="0"/>
              <a:t>Examples: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(s)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err="1" smtClean="0">
                <a:sym typeface="Wingdings"/>
              </a:rPr>
              <a:t>CaO</a:t>
            </a:r>
            <a:r>
              <a:rPr lang="en-US" sz="3200" dirty="0" smtClean="0">
                <a:sym typeface="Wingdings"/>
              </a:rPr>
              <a:t>(s) + 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(g)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SO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(</a:t>
            </a:r>
            <a:r>
              <a:rPr lang="en-US" sz="3200" dirty="0" err="1" smtClean="0">
                <a:sym typeface="Wingdings"/>
              </a:rPr>
              <a:t>aq</a:t>
            </a:r>
            <a:r>
              <a:rPr lang="en-US" sz="3200" dirty="0" smtClean="0">
                <a:sym typeface="Wingdings"/>
              </a:rPr>
              <a:t>) 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O(l) + SO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 (g)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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 + O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584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053833" cy="4944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Decomposition reactions generally only occur if </a:t>
            </a:r>
            <a:r>
              <a:rPr lang="en-US" sz="3200" b="1" dirty="0" smtClean="0"/>
              <a:t>heat</a:t>
            </a:r>
            <a:r>
              <a:rPr lang="en-US" sz="3200" dirty="0" smtClean="0"/>
              <a:t> or </a:t>
            </a:r>
            <a:r>
              <a:rPr lang="en-US" sz="3200" b="1" dirty="0" smtClean="0"/>
              <a:t>electricity</a:t>
            </a:r>
            <a:r>
              <a:rPr lang="en-US" sz="3200" dirty="0" smtClean="0"/>
              <a:t> is added.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38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526143"/>
            <a:ext cx="8229600" cy="1600200"/>
          </a:xfrm>
        </p:spPr>
        <p:txBody>
          <a:bodyPr/>
          <a:lstStyle/>
          <a:p>
            <a:r>
              <a:rPr lang="en-US" dirty="0" smtClean="0"/>
              <a:t>Decomposition Reaction</a:t>
            </a:r>
            <a:endParaRPr lang="en-US" dirty="0"/>
          </a:p>
        </p:txBody>
      </p:sp>
      <p:pic>
        <p:nvPicPr>
          <p:cNvPr id="5" name="Decomposition Mercury (II) Oxide and Oxyge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571" y="1324429"/>
            <a:ext cx="7855857" cy="52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Reactions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Synthesis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Decomposition</a:t>
            </a:r>
          </a:p>
          <a:p>
            <a:pPr marL="514350" indent="-514350">
              <a:buAutoNum type="arabicPeriod"/>
            </a:pPr>
            <a:r>
              <a:rPr lang="en-US" sz="3200" b="1" dirty="0" smtClean="0"/>
              <a:t>Single-replacement </a:t>
            </a:r>
            <a:r>
              <a:rPr lang="en-US" sz="3200" b="1" dirty="0" smtClean="0">
                <a:sym typeface="Wingdings"/>
              </a:rPr>
              <a:t>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Double-replacement </a:t>
            </a:r>
            <a:r>
              <a:rPr lang="en-US" sz="3200" b="1" dirty="0">
                <a:sym typeface="Wingdings"/>
              </a:rPr>
              <a:t>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Combustion </a:t>
            </a:r>
            <a:r>
              <a:rPr lang="en-US" sz="3200" b="1" dirty="0">
                <a:sym typeface="Wingdings"/>
              </a:rPr>
              <a:t>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188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knowing types of chemical reactions can be helpful…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337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Knowing how certain reactants react and what products they will most likely form can help us PREDICT what something is made of or how you can make something.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938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3" y="1600200"/>
            <a:ext cx="8638553" cy="498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Examples:</a:t>
            </a:r>
          </a:p>
          <a:p>
            <a:r>
              <a:rPr lang="en-US" sz="3200" dirty="0" smtClean="0"/>
              <a:t>Al</a:t>
            </a:r>
            <a:r>
              <a:rPr lang="en-US" sz="3200" dirty="0"/>
              <a:t>(s) + </a:t>
            </a:r>
            <a:r>
              <a:rPr lang="en-US" sz="3200" dirty="0" err="1"/>
              <a:t>Pb</a:t>
            </a:r>
            <a:r>
              <a:rPr lang="en-US" sz="3200" dirty="0"/>
              <a:t>(NO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Al(NO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3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 smtClean="0"/>
              <a:t>) + </a:t>
            </a:r>
            <a:r>
              <a:rPr lang="en-US" sz="3200" dirty="0" err="1" smtClean="0"/>
              <a:t>Pb</a:t>
            </a:r>
            <a:r>
              <a:rPr lang="en-US" sz="3200" dirty="0"/>
              <a:t>(s)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Fe(s)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O(g) </a:t>
            </a:r>
            <a:r>
              <a:rPr lang="en-US" sz="3200" dirty="0" smtClean="0">
                <a:sym typeface="Wingdings"/>
              </a:rPr>
              <a:t> Fe</a:t>
            </a:r>
            <a:r>
              <a:rPr lang="en-US" sz="3200" baseline="-25000" dirty="0" smtClean="0">
                <a:sym typeface="Wingdings"/>
              </a:rPr>
              <a:t>3</a:t>
            </a:r>
            <a:r>
              <a:rPr lang="en-US" sz="3200" dirty="0" smtClean="0">
                <a:sym typeface="Wingdings"/>
              </a:rPr>
              <a:t>O</a:t>
            </a:r>
            <a:r>
              <a:rPr lang="en-US" sz="3200" baseline="-25000" dirty="0" smtClean="0">
                <a:sym typeface="Wingdings"/>
              </a:rPr>
              <a:t>4</a:t>
            </a:r>
            <a:r>
              <a:rPr lang="en-US" sz="3200" dirty="0" smtClean="0">
                <a:sym typeface="Wingdings"/>
              </a:rPr>
              <a:t> +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(g)</a:t>
            </a:r>
          </a:p>
          <a:p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Cl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(g) + </a:t>
            </a:r>
            <a:r>
              <a:rPr lang="en-US" sz="3200" dirty="0" err="1" smtClean="0">
                <a:sym typeface="Wingdings"/>
              </a:rPr>
              <a:t>NaI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dirty="0" err="1" smtClean="0">
                <a:sym typeface="Wingdings"/>
              </a:rPr>
              <a:t>aq</a:t>
            </a:r>
            <a:r>
              <a:rPr lang="en-US" sz="3200" dirty="0" smtClean="0">
                <a:sym typeface="Wingdings"/>
              </a:rPr>
              <a:t>)  </a:t>
            </a:r>
            <a:r>
              <a:rPr lang="en-US" sz="3200" dirty="0" err="1" smtClean="0">
                <a:sym typeface="Wingdings"/>
              </a:rPr>
              <a:t>NaCl</a:t>
            </a:r>
            <a:r>
              <a:rPr lang="en-US" sz="3200" dirty="0" smtClean="0">
                <a:sym typeface="Wingdings"/>
              </a:rPr>
              <a:t>(</a:t>
            </a:r>
            <a:r>
              <a:rPr lang="en-US" sz="3200" dirty="0" err="1" smtClean="0">
                <a:sym typeface="Wingdings"/>
              </a:rPr>
              <a:t>aq</a:t>
            </a:r>
            <a:r>
              <a:rPr lang="en-US" sz="3200" dirty="0" smtClean="0">
                <a:sym typeface="Wingdings"/>
              </a:rPr>
              <a:t>)+ I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(s)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234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54895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Single-Replacement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199123"/>
            <a:ext cx="8847400" cy="502911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/>
              <a:t>A single-replacement reaction is a reaction in which </a:t>
            </a:r>
            <a:r>
              <a:rPr lang="en-US" sz="2800" b="1" dirty="0" smtClean="0"/>
              <a:t>one element replaces a similar element in a compound.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General format is:</a:t>
            </a:r>
          </a:p>
          <a:p>
            <a:pPr marL="0" lvl="0" indent="0">
              <a:buNone/>
            </a:pPr>
            <a:r>
              <a:rPr lang="en-US" sz="2800" dirty="0" smtClean="0"/>
              <a:t>A + BX </a:t>
            </a:r>
            <a:r>
              <a:rPr lang="en-US" sz="2800" dirty="0" smtClean="0">
                <a:sym typeface="Wingdings"/>
              </a:rPr>
              <a:t> AX + B</a:t>
            </a:r>
          </a:p>
          <a:p>
            <a:pPr marL="0" lvl="0" indent="0">
              <a:buNone/>
            </a:pPr>
            <a:r>
              <a:rPr lang="en-US" sz="2800" dirty="0">
                <a:sym typeface="Wingdings"/>
              </a:rPr>
              <a:t>(</a:t>
            </a:r>
            <a:r>
              <a:rPr lang="en-US" sz="2800" dirty="0" smtClean="0">
                <a:sym typeface="Wingdings"/>
              </a:rPr>
              <a:t>A is an element BX and AX are compounds.)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Examples:</a:t>
            </a:r>
          </a:p>
          <a:p>
            <a:r>
              <a:rPr lang="en-US" sz="2800" dirty="0" smtClean="0"/>
              <a:t>Al</a:t>
            </a:r>
            <a:r>
              <a:rPr lang="en-US" sz="2800" dirty="0"/>
              <a:t>(s) + </a:t>
            </a:r>
            <a:r>
              <a:rPr lang="en-US" sz="2800" dirty="0" err="1" smtClean="0"/>
              <a:t>Pb</a:t>
            </a:r>
            <a:r>
              <a:rPr lang="en-US" sz="2800" dirty="0"/>
              <a:t>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</a:t>
            </a:r>
            <a:r>
              <a:rPr lang="en-US" sz="2800" dirty="0" err="1" smtClean="0"/>
              <a:t>Pb</a:t>
            </a:r>
            <a:r>
              <a:rPr lang="en-US" sz="2800" dirty="0"/>
              <a:t>(s) </a:t>
            </a:r>
            <a:r>
              <a:rPr lang="en-US" sz="2800" dirty="0" smtClean="0"/>
              <a:t>+ Al</a:t>
            </a:r>
            <a:r>
              <a:rPr lang="en-US" sz="2800" dirty="0"/>
              <a:t>(NO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-25000" dirty="0"/>
              <a:t>3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 smtClean="0"/>
              <a:t>)</a:t>
            </a:r>
          </a:p>
          <a:p>
            <a:r>
              <a:rPr lang="en-US" sz="2800" dirty="0">
                <a:sym typeface="Wingdings"/>
              </a:rPr>
              <a:t>Cl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(g) + </a:t>
            </a:r>
            <a:r>
              <a:rPr lang="en-US" sz="2800" dirty="0" err="1">
                <a:sym typeface="Wingdings"/>
              </a:rPr>
              <a:t>NaI</a:t>
            </a:r>
            <a:r>
              <a:rPr lang="en-US" sz="2800" dirty="0">
                <a:sym typeface="Wingdings"/>
              </a:rPr>
              <a:t>(</a:t>
            </a:r>
            <a:r>
              <a:rPr lang="en-US" sz="2800" dirty="0" err="1">
                <a:sym typeface="Wingdings"/>
              </a:rPr>
              <a:t>aq</a:t>
            </a:r>
            <a:r>
              <a:rPr lang="en-US" sz="2800" dirty="0">
                <a:sym typeface="Wingdings"/>
              </a:rPr>
              <a:t>)  </a:t>
            </a:r>
            <a:r>
              <a:rPr lang="en-US" sz="2800" dirty="0" err="1">
                <a:sym typeface="Wingdings"/>
              </a:rPr>
              <a:t>NaCl</a:t>
            </a:r>
            <a:r>
              <a:rPr lang="en-US" sz="2800" dirty="0">
                <a:sym typeface="Wingdings"/>
              </a:rPr>
              <a:t>(</a:t>
            </a:r>
            <a:r>
              <a:rPr lang="en-US" sz="2800" dirty="0" err="1">
                <a:sym typeface="Wingdings"/>
              </a:rPr>
              <a:t>aq</a:t>
            </a:r>
            <a:r>
              <a:rPr lang="en-US" sz="2800" dirty="0">
                <a:sym typeface="Wingdings"/>
              </a:rPr>
              <a:t>)+ I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(s)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353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Double-Replacement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" y="1428010"/>
            <a:ext cx="900853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double-replacement reaction is a reaction in which </a:t>
            </a:r>
            <a:r>
              <a:rPr lang="en-US" sz="2800" b="1" dirty="0" smtClean="0"/>
              <a:t>the ions of two compounds exchange places in an aqueous solution to form two new compounds.</a:t>
            </a:r>
          </a:p>
          <a:p>
            <a:pPr marL="0" indent="0">
              <a:buNone/>
            </a:pPr>
            <a:r>
              <a:rPr lang="en-US" sz="2800" dirty="0" smtClean="0"/>
              <a:t>Basic form: AX + BY </a:t>
            </a:r>
            <a:r>
              <a:rPr lang="en-US" sz="2800" dirty="0" smtClean="0">
                <a:sym typeface="Wingdings"/>
              </a:rPr>
              <a:t> AY + BX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</a:p>
          <a:p>
            <a:r>
              <a:rPr lang="en-US" sz="2800" dirty="0" smtClean="0"/>
              <a:t>2KI(</a:t>
            </a:r>
            <a:r>
              <a:rPr lang="en-US" sz="2800" dirty="0" err="1" smtClean="0"/>
              <a:t>aq</a:t>
            </a:r>
            <a:r>
              <a:rPr lang="en-US" sz="2800" dirty="0" smtClean="0"/>
              <a:t>) + </a:t>
            </a:r>
            <a:r>
              <a:rPr lang="en-US" sz="2800" dirty="0" err="1" smtClean="0"/>
              <a:t>Pb</a:t>
            </a:r>
            <a:r>
              <a:rPr lang="en-US" sz="2800" dirty="0" smtClean="0"/>
              <a:t>(NO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PbI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(s) + 2KNO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</a:t>
            </a:r>
          </a:p>
          <a:p>
            <a:r>
              <a:rPr lang="en-US" sz="2800" dirty="0" err="1" smtClean="0">
                <a:sym typeface="Wingdings"/>
              </a:rPr>
              <a:t>HCl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 + </a:t>
            </a:r>
            <a:r>
              <a:rPr lang="en-US" sz="2800" dirty="0" err="1" smtClean="0">
                <a:sym typeface="Wingdings"/>
              </a:rPr>
              <a:t>NaOH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  </a:t>
            </a:r>
            <a:r>
              <a:rPr lang="en-US" sz="2800" dirty="0" err="1" smtClean="0">
                <a:sym typeface="Wingdings"/>
              </a:rPr>
              <a:t>NaCl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 + H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O(l)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93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1420"/>
            <a:ext cx="8972872" cy="5901307"/>
          </a:xfrm>
        </p:spPr>
        <p:txBody>
          <a:bodyPr>
            <a:normAutofit/>
          </a:bodyPr>
          <a:lstStyle/>
          <a:p>
            <a:pPr lvl="0" fontAlgn="base"/>
            <a:r>
              <a:rPr lang="en-US" sz="3200" dirty="0"/>
              <a:t>____ K + ____ B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____ K</a:t>
            </a:r>
            <a:r>
              <a:rPr lang="en-US" sz="3200" baseline="-25000" dirty="0"/>
              <a:t>2</a:t>
            </a:r>
            <a:r>
              <a:rPr lang="en-US" sz="3200" dirty="0"/>
              <a:t>O + ____ B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35826"/>
              </p:ext>
            </p:extLst>
          </p:nvPr>
        </p:nvGraphicFramePr>
        <p:xfrm>
          <a:off x="115462" y="2222335"/>
          <a:ext cx="8857410" cy="426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470"/>
                <a:gridCol w="2952470"/>
                <a:gridCol w="2952470"/>
              </a:tblGrid>
              <a:tr h="111057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Reactants LEFT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Element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Products</a:t>
                      </a:r>
                    </a:p>
                    <a:p>
                      <a:r>
                        <a:rPr lang="en-US" sz="3200" dirty="0" smtClean="0"/>
                        <a:t>RIGHT</a:t>
                      </a:r>
                      <a:endParaRPr lang="en-US" sz="3200" dirty="0"/>
                    </a:p>
                  </a:txBody>
                  <a:tcPr/>
                </a:tc>
              </a:tr>
              <a:tr h="10499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10499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10499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8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89188" cy="498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combustion reaction is a reaction in which </a:t>
            </a:r>
            <a:r>
              <a:rPr lang="en-US" sz="3200" b="1" dirty="0" smtClean="0"/>
              <a:t>a compound or element combines with oxygen, releasing energy in the form of light and heat.</a:t>
            </a:r>
            <a:endParaRPr lang="en-US" sz="3200" b="1" dirty="0"/>
          </a:p>
          <a:p>
            <a:pPr marL="0" indent="0">
              <a:buNone/>
            </a:pPr>
            <a:r>
              <a:rPr lang="en-US" sz="3200" dirty="0" smtClean="0"/>
              <a:t>Example:</a:t>
            </a:r>
          </a:p>
          <a:p>
            <a:pPr marL="0" indent="0">
              <a:buNone/>
            </a:pPr>
            <a:r>
              <a:rPr lang="en-US" sz="3200" dirty="0" smtClean="0"/>
              <a:t>C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(g) +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(g) </a:t>
            </a:r>
            <a:r>
              <a:rPr lang="en-US" sz="3200" dirty="0" smtClean="0">
                <a:sym typeface="Wingdings"/>
              </a:rPr>
              <a:t> CO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(g) + H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O(g)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2451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8896"/>
            <a:ext cx="8229600" cy="1600200"/>
          </a:xfrm>
        </p:spPr>
        <p:txBody>
          <a:bodyPr/>
          <a:lstStyle/>
          <a:p>
            <a:r>
              <a:rPr lang="en-US" dirty="0" smtClean="0"/>
              <a:t>CLASSIFY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4143"/>
            <a:ext cx="8703733" cy="54948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 chemical equation will be shown on the screen. WRITE ONE OF THE LETTERS BELOW ON NOTABILITY to indicate your answer. </a:t>
            </a:r>
            <a:r>
              <a:rPr lang="en-US" sz="3200" i="1" dirty="0" smtClean="0"/>
              <a:t>Everyone </a:t>
            </a:r>
            <a:r>
              <a:rPr lang="en-US" sz="3200" dirty="0" smtClean="0"/>
              <a:t>must participate.</a:t>
            </a:r>
          </a:p>
          <a:p>
            <a:pPr marL="0" indent="0">
              <a:buNone/>
            </a:pPr>
            <a:r>
              <a:rPr lang="en-US" sz="3200" dirty="0" smtClean="0"/>
              <a:t>S = Synthesis</a:t>
            </a:r>
          </a:p>
          <a:p>
            <a:pPr marL="0" indent="0">
              <a:buNone/>
            </a:pPr>
            <a:r>
              <a:rPr lang="en-US" sz="3200" dirty="0" smtClean="0"/>
              <a:t>C = Combustion</a:t>
            </a:r>
          </a:p>
          <a:p>
            <a:pPr marL="0" indent="0">
              <a:buNone/>
            </a:pPr>
            <a:r>
              <a:rPr lang="en-US" sz="3200" dirty="0" smtClean="0"/>
              <a:t>D = Decomposition</a:t>
            </a:r>
          </a:p>
          <a:p>
            <a:pPr marL="0" indent="0">
              <a:buNone/>
            </a:pPr>
            <a:r>
              <a:rPr lang="en-US" sz="3200" dirty="0" smtClean="0"/>
              <a:t>DD = Double displacement</a:t>
            </a:r>
          </a:p>
          <a:p>
            <a:pPr marL="0" indent="0">
              <a:buNone/>
            </a:pPr>
            <a:r>
              <a:rPr lang="en-US" sz="3200" dirty="0" smtClean="0"/>
              <a:t>SD = Single Replacement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32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32037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Na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 +  KOH </a:t>
            </a:r>
            <a:r>
              <a:rPr lang="en-US" sz="3600" dirty="0" smtClean="0">
                <a:sym typeface="Symbol"/>
              </a:rPr>
              <a:t></a:t>
            </a:r>
            <a:r>
              <a:rPr lang="en-US" sz="3600" dirty="0" smtClean="0"/>
              <a:t> </a:t>
            </a:r>
            <a:r>
              <a:rPr lang="en-US" sz="3600" dirty="0" err="1" smtClean="0"/>
              <a:t>NaOH</a:t>
            </a:r>
            <a:r>
              <a:rPr lang="en-US" sz="3600" dirty="0" smtClean="0"/>
              <a:t>  + K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9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32037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Na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 +  KOH </a:t>
            </a:r>
            <a:r>
              <a:rPr lang="en-US" sz="3600" dirty="0" smtClean="0">
                <a:sym typeface="Symbol"/>
              </a:rPr>
              <a:t></a:t>
            </a:r>
            <a:r>
              <a:rPr lang="en-US" sz="3600" dirty="0" smtClean="0"/>
              <a:t> </a:t>
            </a:r>
            <a:r>
              <a:rPr lang="en-US" sz="3600" dirty="0" err="1" smtClean="0"/>
              <a:t>NaOH</a:t>
            </a:r>
            <a:r>
              <a:rPr lang="en-US" sz="3600" dirty="0" smtClean="0"/>
              <a:t>  + K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DOUBLE DISPLACEMENT (DD)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2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S, D, C, SD, DD?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8133" y="2184401"/>
            <a:ext cx="8602134" cy="5228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 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  </a:t>
            </a:r>
            <a:r>
              <a:rPr lang="en-US" dirty="0" err="1"/>
              <a:t>CaO</a:t>
            </a:r>
            <a:r>
              <a:rPr lang="en-US" dirty="0"/>
              <a:t>   + 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S, D, C, SD, DD?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8133" y="2184401"/>
            <a:ext cx="8602134" cy="5228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 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  </a:t>
            </a:r>
            <a:r>
              <a:rPr lang="en-US" dirty="0" err="1"/>
              <a:t>CaO</a:t>
            </a:r>
            <a:r>
              <a:rPr lang="en-US" dirty="0"/>
              <a:t>   +  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DECOMPOSITION (D)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21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800" y="2332037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P</a:t>
            </a:r>
            <a:r>
              <a:rPr lang="en-US" sz="3600" baseline="-25000" dirty="0"/>
              <a:t>4</a:t>
            </a:r>
            <a:r>
              <a:rPr lang="en-US" sz="3600" dirty="0" smtClean="0"/>
              <a:t>  </a:t>
            </a:r>
            <a:r>
              <a:rPr lang="en-US" sz="3600" dirty="0"/>
              <a:t>+   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  </a:t>
            </a:r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7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2800" y="2332037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P</a:t>
            </a:r>
            <a:r>
              <a:rPr lang="en-US" sz="3600" baseline="-25000" dirty="0"/>
              <a:t>4</a:t>
            </a:r>
            <a:r>
              <a:rPr lang="en-US" sz="3600" dirty="0" smtClean="0"/>
              <a:t>  </a:t>
            </a:r>
            <a:r>
              <a:rPr lang="en-US" sz="3600" dirty="0"/>
              <a:t>+   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  </a:t>
            </a:r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</a:p>
          <a:p>
            <a:pPr marL="0" indent="0">
              <a:buNone/>
            </a:pPr>
            <a:endParaRPr lang="en-US" sz="3600" baseline="-25000" dirty="0"/>
          </a:p>
          <a:p>
            <a:pPr marL="0" indent="0">
              <a:buNone/>
            </a:pPr>
            <a:r>
              <a:rPr lang="en-US" sz="3600" b="1" dirty="0" smtClean="0"/>
              <a:t>SYNTHESIS</a:t>
            </a:r>
            <a:r>
              <a:rPr lang="en-US" sz="3600" dirty="0" smtClean="0"/>
              <a:t> </a:t>
            </a:r>
            <a:r>
              <a:rPr lang="en-US" dirty="0" smtClean="0"/>
              <a:t> </a:t>
            </a:r>
            <a:r>
              <a:rPr lang="en-US" b="1" dirty="0" smtClean="0"/>
              <a:t>(S)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845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4690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AgNO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</a:t>
            </a:r>
            <a:r>
              <a:rPr lang="en-US" sz="3600" dirty="0"/>
              <a:t>+   Cu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Cu(</a:t>
            </a:r>
            <a:r>
              <a:rPr lang="en-US" sz="3600" dirty="0" smtClean="0"/>
              <a:t>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/>
              <a:t>2</a:t>
            </a:r>
            <a:r>
              <a:rPr lang="en-US" sz="3600" dirty="0" smtClean="0"/>
              <a:t>   </a:t>
            </a:r>
            <a:r>
              <a:rPr lang="en-US" sz="3600" dirty="0"/>
              <a:t>+  Ag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3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74690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      AgNO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</a:t>
            </a:r>
            <a:r>
              <a:rPr lang="en-US" sz="3600" dirty="0"/>
              <a:t>+   Cu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Cu(</a:t>
            </a:r>
            <a:r>
              <a:rPr lang="en-US" sz="3600" dirty="0" smtClean="0"/>
              <a:t>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/>
              <a:t>2</a:t>
            </a:r>
            <a:r>
              <a:rPr lang="en-US" sz="3600" dirty="0" smtClean="0"/>
              <a:t>   </a:t>
            </a:r>
            <a:r>
              <a:rPr lang="en-US" sz="3600" dirty="0"/>
              <a:t>+  </a:t>
            </a:r>
            <a:r>
              <a:rPr lang="en-US" sz="3600" dirty="0" smtClean="0"/>
              <a:t>Ag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SINGLE DISPLACEMENT (SD)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059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86" y="0"/>
            <a:ext cx="8760561" cy="1371600"/>
          </a:xfrm>
        </p:spPr>
        <p:txBody>
          <a:bodyPr/>
          <a:lstStyle/>
          <a:p>
            <a:r>
              <a:rPr lang="en-US" dirty="0" smtClean="0"/>
              <a:t>Agenda 3/</a:t>
            </a:r>
            <a:r>
              <a:rPr lang="en-US" dirty="0" smtClean="0"/>
              <a:t>28/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8970347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Catalyst</a:t>
            </a: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Announcements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HW</a:t>
            </a:r>
            <a:r>
              <a:rPr lang="en-US" sz="2800" b="1" dirty="0"/>
              <a:t>: </a:t>
            </a:r>
            <a:r>
              <a:rPr lang="en-US" sz="2800" dirty="0"/>
              <a:t>Pages 290 – 291 in textbook. Questions #1 - #30. </a:t>
            </a:r>
            <a:r>
              <a:rPr lang="en-US" sz="2800" b="1" dirty="0"/>
              <a:t>Due Tuesday, April 9</a:t>
            </a:r>
            <a:r>
              <a:rPr lang="en-US" sz="2800" b="1" baseline="30000" dirty="0"/>
              <a:t>th</a:t>
            </a:r>
            <a:r>
              <a:rPr lang="en-US" sz="28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Synthesis </a:t>
            </a:r>
            <a:r>
              <a:rPr lang="en-US" sz="3200" dirty="0" smtClean="0"/>
              <a:t>and Decomposition Reactions </a:t>
            </a:r>
            <a:r>
              <a:rPr lang="en-US" sz="3200" dirty="0" smtClean="0"/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Single Displacement, double displacement, and Combustion Reactions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Quiz#8 – Balancing Chemical Equations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909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O  </a:t>
            </a:r>
            <a:r>
              <a:rPr lang="en-US" sz="3600" dirty="0"/>
              <a:t>+  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  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 </a:t>
            </a:r>
            <a:r>
              <a:rPr lang="en-US" sz="3600" dirty="0"/>
              <a:t>+ 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5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O  </a:t>
            </a:r>
            <a:r>
              <a:rPr lang="en-US" sz="3600" dirty="0"/>
              <a:t>+  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  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 </a:t>
            </a:r>
            <a:r>
              <a:rPr lang="en-US" sz="3600" dirty="0"/>
              <a:t>+ 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COMBUSTION  (C)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57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00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C</a:t>
            </a:r>
            <a:r>
              <a:rPr lang="en-US" sz="3600" baseline="-25000" dirty="0"/>
              <a:t>5</a:t>
            </a:r>
            <a:r>
              <a:rPr lang="en-US" sz="3600" dirty="0"/>
              <a:t>H</a:t>
            </a:r>
            <a:r>
              <a:rPr lang="en-US" sz="3600" baseline="-25000" dirty="0"/>
              <a:t>5</a:t>
            </a:r>
            <a:r>
              <a:rPr lang="en-US" sz="3600" dirty="0"/>
              <a:t> + Fe </a:t>
            </a:r>
            <a:r>
              <a:rPr lang="en-US" sz="3600" dirty="0" smtClean="0">
                <a:sym typeface="Wingdings"/>
              </a:rPr>
              <a:t></a:t>
            </a:r>
            <a:r>
              <a:rPr lang="en-US" sz="3600" dirty="0" smtClean="0"/>
              <a:t> </a:t>
            </a:r>
            <a:r>
              <a:rPr lang="en-US" sz="3600" dirty="0"/>
              <a:t>Fe(C</a:t>
            </a:r>
            <a:r>
              <a:rPr lang="en-US" sz="3600" baseline="-25000" dirty="0"/>
              <a:t>5</a:t>
            </a:r>
            <a:r>
              <a:rPr lang="en-US" sz="3600" dirty="0"/>
              <a:t>H</a:t>
            </a:r>
            <a:r>
              <a:rPr lang="en-US" sz="3600" baseline="-25000" dirty="0"/>
              <a:t>5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</a:p>
          <a:p>
            <a:pPr marL="0" indent="0">
              <a:buNone/>
            </a:pPr>
            <a:endParaRPr lang="en-US" sz="3600" baseline="-25000" dirty="0"/>
          </a:p>
          <a:p>
            <a:pPr marL="0" indent="0">
              <a:buNone/>
            </a:pPr>
            <a:r>
              <a:rPr lang="en-US" sz="3600" b="1" dirty="0" smtClean="0"/>
              <a:t>SYNTHESIS  (S)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955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3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Zr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 </a:t>
            </a:r>
            <a:r>
              <a:rPr lang="en-US" sz="3600" dirty="0"/>
              <a:t>+  </a:t>
            </a:r>
            <a:r>
              <a:rPr lang="en-US" sz="3600" dirty="0" err="1"/>
              <a:t>Sn</a:t>
            </a:r>
            <a:r>
              <a:rPr lang="en-US" sz="3600" dirty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</a:t>
            </a:r>
            <a:r>
              <a:rPr lang="en-US" sz="3600" dirty="0" err="1"/>
              <a:t>Zr</a:t>
            </a:r>
            <a:r>
              <a:rPr lang="en-US" sz="3600" dirty="0"/>
              <a:t>   +    </a:t>
            </a:r>
            <a:r>
              <a:rPr lang="en-US" sz="3600" dirty="0" smtClean="0"/>
              <a:t>SnO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76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3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Zr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 </a:t>
            </a:r>
            <a:r>
              <a:rPr lang="en-US" sz="3600" dirty="0"/>
              <a:t>+  </a:t>
            </a:r>
            <a:r>
              <a:rPr lang="en-US" sz="3600" dirty="0" err="1"/>
              <a:t>Sn</a:t>
            </a:r>
            <a:r>
              <a:rPr lang="en-US" sz="3600" dirty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</a:t>
            </a:r>
            <a:r>
              <a:rPr lang="en-US" sz="3600" dirty="0" err="1"/>
              <a:t>Zr</a:t>
            </a:r>
            <a:r>
              <a:rPr lang="en-US" sz="3600" dirty="0"/>
              <a:t>   +    </a:t>
            </a:r>
            <a:r>
              <a:rPr lang="en-US" sz="3600" dirty="0" smtClean="0"/>
              <a:t>SnO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SINGLE DISPLACEMENT (SD)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1224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7333" y="2352674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Zr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 </a:t>
            </a:r>
            <a:r>
              <a:rPr lang="en-US" sz="3600" dirty="0"/>
              <a:t>+  </a:t>
            </a:r>
            <a:r>
              <a:rPr lang="en-US" sz="3600" dirty="0" err="1"/>
              <a:t>Sn</a:t>
            </a:r>
            <a:r>
              <a:rPr lang="en-US" sz="3600" dirty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</a:t>
            </a:r>
            <a:r>
              <a:rPr lang="en-US" sz="3600" dirty="0" err="1"/>
              <a:t>Zr</a:t>
            </a:r>
            <a:r>
              <a:rPr lang="en-US" sz="3600" dirty="0"/>
              <a:t>   +    </a:t>
            </a:r>
            <a:r>
              <a:rPr lang="en-US" sz="3600" dirty="0" smtClean="0"/>
              <a:t>SnO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D, C, SD, 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533" y="2432578"/>
            <a:ext cx="8890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(</a:t>
            </a:r>
            <a:r>
              <a:rPr lang="en-US" sz="3600" dirty="0" smtClean="0"/>
              <a:t>NH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7</a:t>
            </a:r>
            <a:r>
              <a:rPr lang="en-US" sz="3600" dirty="0" smtClean="0"/>
              <a:t> </a:t>
            </a:r>
            <a:r>
              <a:rPr lang="en-US" sz="3600" dirty="0">
                <a:sym typeface="Symbol"/>
              </a:rPr>
              <a:t></a:t>
            </a:r>
            <a:r>
              <a:rPr lang="en-US" sz="3600" dirty="0"/>
              <a:t>   </a:t>
            </a:r>
            <a:r>
              <a:rPr lang="en-US" sz="3600" dirty="0" smtClean="0"/>
              <a:t>Cr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 </a:t>
            </a:r>
            <a:r>
              <a:rPr lang="en-US" sz="3600" dirty="0"/>
              <a:t>+  </a:t>
            </a:r>
            <a:r>
              <a:rPr lang="en-US" sz="36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  </a:t>
            </a:r>
            <a:r>
              <a:rPr lang="en-US" sz="3600" dirty="0"/>
              <a:t>+ 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DECOMPOSITION (D)</a:t>
            </a:r>
            <a:r>
              <a:rPr lang="en-US" sz="36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25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657"/>
            <a:ext cx="8229600" cy="9045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Balancing Chemical Equations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Al + O</a:t>
            </a:r>
            <a:r>
              <a:rPr lang="en-US" sz="2400" baseline="-25000" dirty="0" smtClean="0">
                <a:sym typeface="Wingdings"/>
              </a:rPr>
              <a:t>2</a:t>
            </a:r>
            <a:endParaRPr lang="en-US" sz="24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ym typeface="Wingdings"/>
              </a:rPr>
              <a:t>HgO</a:t>
            </a:r>
            <a:r>
              <a:rPr lang="en-US" sz="2400" dirty="0" smtClean="0">
                <a:sym typeface="Wingdings"/>
              </a:rPr>
              <a:t>  Hg + O</a:t>
            </a:r>
            <a:r>
              <a:rPr lang="en-US" sz="2400" baseline="-25000" dirty="0" smtClean="0">
                <a:sym typeface="Wingdings"/>
              </a:rPr>
              <a:t>2</a:t>
            </a:r>
            <a:endParaRPr lang="en-US" sz="24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CO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+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BF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+ Li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SO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 B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(SO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)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+ </a:t>
            </a:r>
            <a:r>
              <a:rPr lang="en-US" sz="2400" dirty="0" err="1" smtClean="0">
                <a:sym typeface="Wingdings"/>
              </a:rPr>
              <a:t>LiF</a:t>
            </a:r>
            <a:endParaRPr lang="en-US" sz="24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C</a:t>
            </a:r>
            <a:r>
              <a:rPr lang="en-US" sz="2400" baseline="-25000" dirty="0" smtClean="0">
                <a:sym typeface="Wingdings"/>
              </a:rPr>
              <a:t>6</a:t>
            </a:r>
            <a:r>
              <a:rPr lang="en-US" sz="2400" dirty="0" smtClean="0">
                <a:sym typeface="Wingdings"/>
              </a:rPr>
              <a:t>H</a:t>
            </a:r>
            <a:r>
              <a:rPr lang="en-US" sz="2400" baseline="-25000" dirty="0" smtClean="0">
                <a:sym typeface="Wingdings"/>
              </a:rPr>
              <a:t>12</a:t>
            </a:r>
            <a:r>
              <a:rPr lang="en-US" sz="2400" dirty="0" smtClean="0">
                <a:sym typeface="Wingdings"/>
              </a:rPr>
              <a:t>O</a:t>
            </a:r>
            <a:r>
              <a:rPr lang="en-US" sz="2400" baseline="-25000" dirty="0" smtClean="0">
                <a:sym typeface="Wingdings"/>
              </a:rPr>
              <a:t>6</a:t>
            </a:r>
            <a:r>
              <a:rPr lang="en-US" sz="2400" dirty="0" smtClean="0">
                <a:sym typeface="Wingdings"/>
              </a:rPr>
              <a:t> + O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  H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O + CO</a:t>
            </a:r>
            <a:r>
              <a:rPr lang="en-US" sz="2400" baseline="-25000" dirty="0" smtClean="0">
                <a:sym typeface="Wingdings"/>
              </a:rPr>
              <a:t>2</a:t>
            </a:r>
            <a:endParaRPr lang="en-US" sz="24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Lead (IV) hydroxide reacts with copper (I) oxide to produce lead oxide (IV) oxide and copper (I) hydroxide.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/>
              </a:rPr>
              <a:t>B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Br</a:t>
            </a:r>
            <a:r>
              <a:rPr lang="en-US" sz="2400" baseline="-25000" dirty="0" smtClean="0">
                <a:sym typeface="Wingdings"/>
              </a:rPr>
              <a:t>6 </a:t>
            </a:r>
            <a:r>
              <a:rPr lang="en-US" sz="2400" dirty="0" smtClean="0">
                <a:sym typeface="Wingdings"/>
              </a:rPr>
              <a:t>+ HNO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 B(NO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)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 + </a:t>
            </a:r>
            <a:r>
              <a:rPr lang="en-US" sz="2400" dirty="0" err="1" smtClean="0">
                <a:sym typeface="Wingdings"/>
              </a:rPr>
              <a:t>HBr</a:t>
            </a:r>
            <a:endParaRPr lang="en-US" sz="2400" dirty="0" smtClean="0">
              <a:sym typeface="Wingding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sym typeface="Wingdings"/>
              </a:rPr>
              <a:t>Sn</a:t>
            </a:r>
            <a:r>
              <a:rPr lang="en-US" sz="2400" dirty="0" smtClean="0">
                <a:sym typeface="Wingdings"/>
              </a:rPr>
              <a:t>(NO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)</a:t>
            </a:r>
            <a:r>
              <a:rPr lang="en-US" sz="2400" baseline="-25000" dirty="0" smtClean="0">
                <a:sym typeface="Wingdings"/>
              </a:rPr>
              <a:t>4</a:t>
            </a:r>
            <a:r>
              <a:rPr lang="en-US" sz="2400" dirty="0" smtClean="0">
                <a:sym typeface="Wingdings"/>
              </a:rPr>
              <a:t> + Pt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N</a:t>
            </a:r>
            <a:r>
              <a:rPr lang="en-US" sz="2400" baseline="-25000" dirty="0" smtClean="0">
                <a:sym typeface="Wingdings"/>
              </a:rPr>
              <a:t>4</a:t>
            </a:r>
            <a:r>
              <a:rPr lang="en-US" sz="2400" dirty="0" smtClean="0">
                <a:sym typeface="Wingdings"/>
              </a:rPr>
              <a:t>  Sn</a:t>
            </a:r>
            <a:r>
              <a:rPr lang="en-US" sz="2400" baseline="-25000" dirty="0" smtClean="0">
                <a:sym typeface="Wingdings"/>
              </a:rPr>
              <a:t>3</a:t>
            </a:r>
            <a:r>
              <a:rPr lang="en-US" sz="2400" dirty="0" smtClean="0">
                <a:sym typeface="Wingdings"/>
              </a:rPr>
              <a:t>N</a:t>
            </a:r>
            <a:r>
              <a:rPr lang="en-US" sz="2400" baseline="-25000" dirty="0" smtClean="0">
                <a:sym typeface="Wingdings"/>
              </a:rPr>
              <a:t>4</a:t>
            </a:r>
            <a:r>
              <a:rPr lang="en-US" sz="2400" dirty="0" smtClean="0">
                <a:sym typeface="Wingdings"/>
              </a:rPr>
              <a:t> + </a:t>
            </a:r>
            <a:r>
              <a:rPr lang="en-US" sz="2400" dirty="0" err="1" smtClean="0">
                <a:sym typeface="Wingdings"/>
              </a:rPr>
              <a:t>Pt</a:t>
            </a:r>
            <a:r>
              <a:rPr lang="en-US" sz="2400" dirty="0" smtClean="0">
                <a:sym typeface="Wingdings"/>
              </a:rPr>
              <a:t>(NO</a:t>
            </a:r>
            <a:r>
              <a:rPr lang="en-US" sz="2400" baseline="-25000" dirty="0" smtClean="0">
                <a:sym typeface="Wingdings"/>
              </a:rPr>
              <a:t>2</a:t>
            </a:r>
            <a:r>
              <a:rPr lang="en-US" sz="2400" dirty="0" smtClean="0">
                <a:sym typeface="Wingdings"/>
              </a:rPr>
              <a:t>)</a:t>
            </a:r>
            <a:r>
              <a:rPr lang="en-US" sz="2400" baseline="-25000" dirty="0" smtClean="0">
                <a:sym typeface="Wingdings"/>
              </a:rPr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251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2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78" y="358163"/>
            <a:ext cx="7584452" cy="1005679"/>
          </a:xfrm>
        </p:spPr>
        <p:txBody>
          <a:bodyPr/>
          <a:lstStyle/>
          <a:p>
            <a:r>
              <a:rPr lang="en-US" b="1" dirty="0" smtClean="0"/>
              <a:t>During Classwork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3842"/>
            <a:ext cx="9144000" cy="5613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Stay focused on the assignments you are given.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Do the questions INDEPENDENTLY (on your own).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Keep the noise level down.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Ask THREE before you ask ME.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You may put earphones on and listen to music quietly as you do your work.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You must finish a certain number of questions</a:t>
            </a:r>
            <a:r>
              <a:rPr lang="en-US" sz="3200" dirty="0" smtClean="0">
                <a:solidFill>
                  <a:srgbClr val="000000"/>
                </a:solidFill>
              </a:rPr>
              <a:t> (depends on the person) by the end of the period.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DO NOT FORGET YOUR STAMPS! </a:t>
            </a:r>
            <a:r>
              <a:rPr lang="en-US" dirty="0" smtClean="0">
                <a:solidFill>
                  <a:srgbClr val="000000"/>
                </a:solidFill>
              </a:rPr>
              <a:t>You cannot get them once you leave the class.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46" y="25921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335" y="2423547"/>
            <a:ext cx="1476196" cy="1476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731" y="2423547"/>
            <a:ext cx="1327862" cy="12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4338" y="-421402"/>
            <a:ext cx="8229600" cy="1600201"/>
          </a:xfrm>
        </p:spPr>
        <p:txBody>
          <a:bodyPr/>
          <a:lstStyle/>
          <a:p>
            <a:r>
              <a:rPr lang="en-US" b="1" dirty="0">
                <a:latin typeface="Corbel" charset="0"/>
              </a:rPr>
              <a:t>Class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42714" y="1178799"/>
            <a:ext cx="4637774" cy="5679201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P3: </a:t>
            </a:r>
            <a:r>
              <a:rPr lang="en-US" sz="9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36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9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pts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(focused, on time, came in quietly)</a:t>
            </a:r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P4: </a:t>
            </a:r>
            <a:r>
              <a:rPr lang="en-US" sz="9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50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9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pts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9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(on time, </a:t>
            </a:r>
            <a:r>
              <a:rPr lang="en-US" sz="98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focused, did not give up, came in quietly)</a:t>
            </a:r>
            <a:endParaRPr lang="en-US" sz="98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P6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: 50 </a:t>
            </a:r>
            <a:r>
              <a:rPr lang="en-US" sz="98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pts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9800" b="1" dirty="0" smtClean="0">
                <a:solidFill>
                  <a:schemeClr val="tx1">
                    <a:lumMod val="90000"/>
                    <a:lumOff val="10000"/>
                  </a:schemeClr>
                </a:solidFill>
                <a:ea typeface="+mn-ea"/>
                <a:cs typeface="+mn-cs"/>
              </a:rPr>
              <a:t>(focused, did not give up)</a:t>
            </a:r>
            <a:endParaRPr lang="en-US" sz="9800" dirty="0" smtClean="0">
              <a:solidFill>
                <a:schemeClr val="tx1">
                  <a:lumMod val="90000"/>
                  <a:lumOff val="1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" y="453212"/>
            <a:ext cx="4546523" cy="145117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Your </a:t>
            </a:r>
            <a:r>
              <a:rPr lang="en-US" sz="2200" dirty="0">
                <a:ea typeface="+mn-ea"/>
                <a:cs typeface="+mn-cs"/>
              </a:rPr>
              <a:t>class can earn class points </a:t>
            </a:r>
            <a:r>
              <a:rPr lang="en-US" sz="2200" dirty="0" smtClean="0">
                <a:ea typeface="+mn-ea"/>
                <a:cs typeface="+mn-cs"/>
              </a:rPr>
              <a:t>if </a:t>
            </a:r>
            <a:r>
              <a:rPr lang="en-US" sz="2200" b="1" i="1" dirty="0" smtClean="0">
                <a:ea typeface="+mn-ea"/>
                <a:cs typeface="+mn-cs"/>
              </a:rPr>
              <a:t>everyone</a:t>
            </a:r>
            <a:r>
              <a:rPr lang="en-US" sz="2200" b="1" dirty="0" smtClean="0">
                <a:ea typeface="+mn-ea"/>
                <a:cs typeface="+mn-cs"/>
              </a:rPr>
              <a:t> </a:t>
            </a:r>
            <a:r>
              <a:rPr lang="en-US" sz="2200" dirty="0">
                <a:ea typeface="+mn-ea"/>
                <a:cs typeface="+mn-cs"/>
              </a:rPr>
              <a:t>in class: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Comes to </a:t>
            </a:r>
            <a:r>
              <a:rPr lang="en-US" sz="2200" dirty="0" smtClean="0">
                <a:ea typeface="+mn-ea"/>
                <a:cs typeface="+mn-cs"/>
              </a:rPr>
              <a:t>class quietly and </a:t>
            </a:r>
            <a:r>
              <a:rPr lang="en-US" sz="2200" dirty="0">
                <a:ea typeface="+mn-ea"/>
                <a:cs typeface="+mn-cs"/>
              </a:rPr>
              <a:t>on </a:t>
            </a:r>
            <a:r>
              <a:rPr lang="en-US" sz="2200" dirty="0" smtClean="0">
                <a:ea typeface="+mn-ea"/>
                <a:cs typeface="+mn-cs"/>
              </a:rPr>
              <a:t>time </a:t>
            </a:r>
            <a:endParaRPr lang="en-US" sz="22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Stays focused and on task during class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Leaves classroom neat and organized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>
                <a:ea typeface="+mn-ea"/>
                <a:cs typeface="+mn-cs"/>
              </a:rPr>
              <a:t>Students are teaching other </a:t>
            </a:r>
            <a:r>
              <a:rPr lang="en-US" sz="2200" dirty="0" smtClean="0">
                <a:ea typeface="+mn-ea"/>
                <a:cs typeface="+mn-cs"/>
              </a:rPr>
              <a:t>students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Majority of class participates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Follows all classroom expectations and procedures</a:t>
            </a:r>
          </a:p>
          <a:p>
            <a:pPr fontAlgn="auto">
              <a:spcAft>
                <a:spcPts val="0"/>
              </a:spcAft>
              <a:buFont typeface="Wingdings 2" pitchFamily="18" charset="2"/>
              <a:buChar char=""/>
              <a:defRPr/>
            </a:pPr>
            <a:r>
              <a:rPr lang="en-US" sz="2200" dirty="0" smtClean="0">
                <a:ea typeface="+mn-ea"/>
                <a:cs typeface="+mn-cs"/>
              </a:rPr>
              <a:t>And more…</a:t>
            </a:r>
            <a:endParaRPr lang="en-US" sz="22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0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" y="-260409"/>
            <a:ext cx="8913813" cy="914400"/>
          </a:xfrm>
        </p:spPr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5" y="663338"/>
            <a:ext cx="8913813" cy="619466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/>
              <a:t>QUIETLY and INDEPENDENTLY answer the following on </a:t>
            </a:r>
            <a:r>
              <a:rPr lang="en-US" sz="2800" b="1" dirty="0">
                <a:solidFill>
                  <a:srgbClr val="3366FF"/>
                </a:solidFill>
              </a:rPr>
              <a:t>Notability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</a:rPr>
              <a:t>email</a:t>
            </a:r>
            <a:r>
              <a:rPr lang="en-US" sz="2800" dirty="0"/>
              <a:t> it to </a:t>
            </a:r>
            <a:r>
              <a:rPr lang="en-US" sz="2800" dirty="0">
                <a:hlinkClick r:id="rId2"/>
              </a:rPr>
              <a:t>gutierrezbr@elizabeth.k12.nj.us</a:t>
            </a:r>
            <a:r>
              <a:rPr lang="en-US" sz="2800" dirty="0"/>
              <a:t> with </a:t>
            </a:r>
            <a:r>
              <a:rPr lang="en-US" sz="2800" dirty="0" smtClean="0"/>
              <a:t>“p3 ES </a:t>
            </a:r>
            <a:r>
              <a:rPr lang="en-US" sz="2800" dirty="0"/>
              <a:t>3</a:t>
            </a:r>
            <a:r>
              <a:rPr lang="en-US" sz="2800" dirty="0" smtClean="0"/>
              <a:t>/19” </a:t>
            </a:r>
            <a:r>
              <a:rPr lang="en-US" sz="2800" dirty="0"/>
              <a:t>on the subject line. I must receive it by the </a:t>
            </a:r>
            <a:r>
              <a:rPr lang="en-US" sz="2800" u="sng" dirty="0"/>
              <a:t>end of the period</a:t>
            </a:r>
            <a:r>
              <a:rPr lang="en-US" sz="2800" dirty="0"/>
              <a:t>. </a:t>
            </a:r>
            <a:r>
              <a:rPr lang="en-US" sz="4000" b="1" dirty="0">
                <a:solidFill>
                  <a:srgbClr val="FF0000"/>
                </a:solidFill>
              </a:rPr>
              <a:t>If you are talking or copying, you will not receive credit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/>
              <a:t>Classify the following reactions as either synthesis or decomposition: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2KClO</a:t>
            </a:r>
            <a:r>
              <a:rPr lang="en-US" sz="2800" baseline="-25000" dirty="0"/>
              <a:t>3</a:t>
            </a:r>
            <a:r>
              <a:rPr lang="en-US" sz="2800" dirty="0"/>
              <a:t> (s) </a:t>
            </a:r>
            <a:r>
              <a:rPr lang="en-US" sz="2800" dirty="0">
                <a:sym typeface="Wingdings"/>
              </a:rPr>
              <a:t> 2KCl (s) + 3O</a:t>
            </a:r>
            <a:r>
              <a:rPr lang="en-US" sz="2800" baseline="-25000" dirty="0">
                <a:sym typeface="Wingdings"/>
              </a:rPr>
              <a:t>2 </a:t>
            </a:r>
            <a:r>
              <a:rPr lang="en-US" sz="2800" dirty="0">
                <a:sym typeface="Wingdings"/>
              </a:rPr>
              <a:t>(g)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ym typeface="Wingdings"/>
              </a:rPr>
              <a:t>P </a:t>
            </a:r>
            <a:r>
              <a:rPr lang="en-US" sz="2800" dirty="0">
                <a:sym typeface="Wingdings"/>
              </a:rPr>
              <a:t>(s) + </a:t>
            </a:r>
            <a:r>
              <a:rPr lang="en-US" sz="2800" dirty="0" smtClean="0">
                <a:sym typeface="Wingdings"/>
              </a:rPr>
              <a:t>Cl</a:t>
            </a:r>
            <a:r>
              <a:rPr lang="en-US" sz="2800" baseline="-25000" dirty="0" smtClean="0">
                <a:sym typeface="Wingdings"/>
              </a:rPr>
              <a:t>2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(g)  </a:t>
            </a:r>
            <a:r>
              <a:rPr lang="en-US" sz="2800" dirty="0" smtClean="0">
                <a:sym typeface="Wingdings"/>
              </a:rPr>
              <a:t>PCl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(g)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ym typeface="Wingdings"/>
              </a:rPr>
              <a:t>NaCl</a:t>
            </a:r>
            <a:r>
              <a:rPr lang="en-US" sz="2800" dirty="0">
                <a:sym typeface="Wingdings"/>
              </a:rPr>
              <a:t>(l)  Na(s) + Cl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(g)</a:t>
            </a:r>
          </a:p>
          <a:p>
            <a:endParaRPr lang="en-US" sz="2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2. Balance the </a:t>
            </a:r>
            <a:r>
              <a:rPr lang="en-US" sz="2800" dirty="0" smtClean="0">
                <a:sym typeface="Wingdings"/>
              </a:rPr>
              <a:t>second </a:t>
            </a:r>
            <a:r>
              <a:rPr lang="en-US" sz="2800" dirty="0">
                <a:sym typeface="Wingdings"/>
              </a:rPr>
              <a:t>chemical equation from question #1.</a:t>
            </a:r>
          </a:p>
        </p:txBody>
      </p:sp>
    </p:spTree>
    <p:extLst>
      <p:ext uri="{BB962C8B-B14F-4D97-AF65-F5344CB8AC3E}">
        <p14:creationId xmlns:p14="http://schemas.microsoft.com/office/powerpoint/2010/main" val="73389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9143999" cy="914400"/>
          </a:xfrm>
        </p:spPr>
        <p:txBody>
          <a:bodyPr/>
          <a:lstStyle/>
          <a:p>
            <a:r>
              <a:rPr lang="en-US" b="1" dirty="0" smtClean="0"/>
              <a:t>Objective 3/</a:t>
            </a:r>
            <a:r>
              <a:rPr lang="en-US" b="1" dirty="0" smtClean="0"/>
              <a:t>28/</a:t>
            </a:r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753"/>
            <a:ext cx="9143999" cy="5372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We </a:t>
            </a:r>
            <a:r>
              <a:rPr lang="en-US" sz="3200" dirty="0">
                <a:solidFill>
                  <a:srgbClr val="000000"/>
                </a:solidFill>
              </a:rPr>
              <a:t>will be able </a:t>
            </a:r>
            <a:r>
              <a:rPr lang="en-US" sz="3200" dirty="0" smtClean="0">
                <a:solidFill>
                  <a:srgbClr val="000000"/>
                </a:solidFill>
              </a:rPr>
              <a:t>to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define the characteristics of a </a:t>
            </a:r>
            <a:r>
              <a:rPr lang="en-US" sz="3200" dirty="0" smtClean="0">
                <a:solidFill>
                  <a:srgbClr val="000000"/>
                </a:solidFill>
              </a:rPr>
              <a:t>synthesis, decomposition, single displacement, double displacement, and combustion reactions.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Classify a reaction </a:t>
            </a:r>
            <a:r>
              <a:rPr lang="en-US" sz="3200" dirty="0" smtClean="0">
                <a:solidFill>
                  <a:srgbClr val="000000"/>
                </a:solidFill>
              </a:rPr>
              <a:t>as one of the five major types of reactions.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46" y="5144998"/>
            <a:ext cx="1144954" cy="145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135" y="5119077"/>
            <a:ext cx="1476196" cy="1476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7430" y="4789714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sp>
        <p:nvSpPr>
          <p:cNvPr id="7" name="Rectangle 6"/>
          <p:cNvSpPr/>
          <p:nvPr/>
        </p:nvSpPr>
        <p:spPr>
          <a:xfrm>
            <a:off x="7218367" y="4792007"/>
            <a:ext cx="3306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dirty="0">
                <a:latin typeface="Webdings"/>
                <a:ea typeface="Webdings"/>
                <a:cs typeface="Webdings"/>
              </a:rPr>
              <a:t></a:t>
            </a:r>
            <a:endParaRPr lang="en-US" sz="1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0" y="5234966"/>
            <a:ext cx="1641320" cy="1605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539" y="5035046"/>
            <a:ext cx="2407412" cy="18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7" y="14001"/>
            <a:ext cx="8229600" cy="1600200"/>
          </a:xfrm>
        </p:spPr>
        <p:txBody>
          <a:bodyPr/>
          <a:lstStyle/>
          <a:p>
            <a:pPr algn="l"/>
            <a:r>
              <a:rPr lang="en-US" dirty="0" smtClean="0"/>
              <a:t>Types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1868201"/>
            <a:ext cx="8551333" cy="484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Instructions: </a:t>
            </a:r>
            <a:r>
              <a:rPr lang="en-US" sz="3200" dirty="0" smtClean="0"/>
              <a:t>On each slip of paper is a type of reaction. As a group, determine which 5 reactions are the SAME type.(There are 25 reactions in total and 5 of each type.) When you are done, I will come around and give your group a description of each type of reaction.</a:t>
            </a:r>
          </a:p>
          <a:p>
            <a:pPr marL="0" indent="0">
              <a:buNone/>
            </a:pPr>
            <a:r>
              <a:rPr lang="en-US" sz="3200" dirty="0" smtClean="0"/>
              <a:t>(Make sure to keep your slips in your own group! Don’t mix them up!)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122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 for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50502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 smtClean="0"/>
              <a:t>Everyone</a:t>
            </a:r>
            <a:r>
              <a:rPr lang="en-US" sz="3200" dirty="0" smtClean="0"/>
              <a:t> must participate! If you do not contribute to the activity, you will not receive your packet stamp for today. Please keep the noise level as low as possible.</a:t>
            </a:r>
          </a:p>
          <a:p>
            <a:pPr marL="0" indent="0">
              <a:buNone/>
            </a:pPr>
            <a:endParaRPr lang="en-US" sz="3200" b="0" dirty="0"/>
          </a:p>
          <a:p>
            <a:pPr marL="0" indent="0">
              <a:buNone/>
            </a:pPr>
            <a:r>
              <a:rPr lang="en-US" sz="3200" dirty="0" smtClean="0"/>
              <a:t>First group to get all five reactions will receive extra credit on tomorrow’s quiz!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29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Synthesis </a:t>
            </a:r>
            <a:r>
              <a:rPr lang="en-US" sz="3200" b="1" dirty="0" smtClean="0">
                <a:sym typeface="Wingdings"/>
              </a:rPr>
              <a:t>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b="1" dirty="0" smtClean="0"/>
              <a:t>Decomposition </a:t>
            </a:r>
            <a:r>
              <a:rPr lang="en-US" sz="3200" b="1" dirty="0" smtClean="0">
                <a:sym typeface="Wingdings"/>
              </a:rPr>
              <a:t></a:t>
            </a:r>
            <a:endParaRPr lang="en-US" sz="3200" b="1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Single-replacement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Double-replacement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Combustion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23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718"/>
            <a:ext cx="9187298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Synthesis Reaction </a:t>
            </a:r>
            <a:br>
              <a:rPr lang="en-US" dirty="0" smtClean="0"/>
            </a:br>
            <a:r>
              <a:rPr lang="en-US" dirty="0" smtClean="0"/>
              <a:t>(elements hook up)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04" y="1398915"/>
            <a:ext cx="8796074" cy="4931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synthesis reaction is a reaction in which </a:t>
            </a:r>
            <a:r>
              <a:rPr lang="en-US" sz="3200" b="1" dirty="0" smtClean="0">
                <a:solidFill>
                  <a:srgbClr val="FF0000"/>
                </a:solidFill>
              </a:rPr>
              <a:t>two </a:t>
            </a:r>
            <a:r>
              <a:rPr lang="en-US" sz="3200" b="1" dirty="0">
                <a:solidFill>
                  <a:srgbClr val="FF0000"/>
                </a:solidFill>
              </a:rPr>
              <a:t>or more </a:t>
            </a:r>
            <a:r>
              <a:rPr lang="en-US" sz="3200" b="1" dirty="0" smtClean="0">
                <a:solidFill>
                  <a:srgbClr val="FF0000"/>
                </a:solidFill>
              </a:rPr>
              <a:t>substances COMBINE </a:t>
            </a:r>
            <a:r>
              <a:rPr lang="en-US" sz="3200" b="1" dirty="0">
                <a:solidFill>
                  <a:srgbClr val="FF0000"/>
                </a:solidFill>
              </a:rPr>
              <a:t>to form a new compound.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-Create ONE product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Examples:</a:t>
            </a:r>
          </a:p>
          <a:p>
            <a:r>
              <a:rPr lang="en-US" sz="3200" dirty="0" smtClean="0"/>
              <a:t>Fe + S</a:t>
            </a:r>
            <a:r>
              <a:rPr lang="en-US" sz="3200" baseline="-250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  <a:r>
              <a:rPr lang="en-US" sz="3200" dirty="0" err="1" smtClean="0">
                <a:sym typeface="Wingdings"/>
              </a:rPr>
              <a:t>FeS</a:t>
            </a:r>
            <a:endParaRPr lang="en-US" sz="32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Al + Br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  AlBr</a:t>
            </a:r>
            <a:r>
              <a:rPr lang="en-US" sz="3200" baseline="-25000" dirty="0" smtClean="0">
                <a:sym typeface="Wingdings"/>
              </a:rPr>
              <a:t>3</a:t>
            </a:r>
          </a:p>
          <a:p>
            <a:r>
              <a:rPr lang="en-US" sz="3200" dirty="0" err="1" smtClean="0"/>
              <a:t>Rb</a:t>
            </a:r>
            <a:r>
              <a:rPr lang="en-US" sz="3200" dirty="0" smtClean="0"/>
              <a:t> </a:t>
            </a:r>
            <a:r>
              <a:rPr lang="en-US" sz="3200" dirty="0"/>
              <a:t>+ S</a:t>
            </a:r>
            <a:r>
              <a:rPr lang="en-US" sz="3200" baseline="-25000" dirty="0"/>
              <a:t>8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</a:t>
            </a:r>
            <a:r>
              <a:rPr lang="en-US" sz="3200" dirty="0" smtClean="0"/>
              <a:t>Rb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</a:t>
            </a:r>
            <a:endParaRPr lang="en-US" sz="3200" dirty="0"/>
          </a:p>
          <a:p>
            <a:pPr marL="0" indent="0">
              <a:buNone/>
            </a:pPr>
            <a:endParaRPr lang="en-US" sz="3200" baseline="-25000" dirty="0" smtClean="0">
              <a:sym typeface="Wingdings"/>
            </a:endParaRPr>
          </a:p>
          <a:p>
            <a:endParaRPr lang="en-US" sz="3200" dirty="0" smtClean="0">
              <a:sym typeface="Wingdings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1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3362</TotalTime>
  <Words>1597</Words>
  <Application>Microsoft Macintosh PowerPoint</Application>
  <PresentationFormat>On-screen Show (4:3)</PresentationFormat>
  <Paragraphs>195</Paragraphs>
  <Slides>40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Essential</vt:lpstr>
      <vt:lpstr>Catalyst 3/28/13</vt:lpstr>
      <vt:lpstr>PowerPoint Presentation</vt:lpstr>
      <vt:lpstr>Agenda 3/28/13</vt:lpstr>
      <vt:lpstr>Class Points</vt:lpstr>
      <vt:lpstr>Objective 3/28/13</vt:lpstr>
      <vt:lpstr>Types of Reactions</vt:lpstr>
      <vt:lpstr>Expectations for Group Activity</vt:lpstr>
      <vt:lpstr>Types of Chemical Reactions</vt:lpstr>
      <vt:lpstr>Synthesis Reaction  (elements hook up)</vt:lpstr>
      <vt:lpstr>Synthesis Reaction</vt:lpstr>
      <vt:lpstr>Synthesis Reaction</vt:lpstr>
      <vt:lpstr>Decomposition  (elements break up)</vt:lpstr>
      <vt:lpstr>Decomposition Reactions</vt:lpstr>
      <vt:lpstr>Decomposition Reaction</vt:lpstr>
      <vt:lpstr>Types of Chemical Reactions Part II</vt:lpstr>
      <vt:lpstr>Why knowing types of chemical reactions can be helpful…</vt:lpstr>
      <vt:lpstr>Single-replacement Reactions</vt:lpstr>
      <vt:lpstr>Single-Replacement Reactions</vt:lpstr>
      <vt:lpstr>Double-Replacement Reactions</vt:lpstr>
      <vt:lpstr>Combustion</vt:lpstr>
      <vt:lpstr>CLASSIFY IT!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S, D, C, SD, DD?</vt:lpstr>
      <vt:lpstr>More Balancing Chemical Equations Practice</vt:lpstr>
      <vt:lpstr>PowerPoint Presentation</vt:lpstr>
      <vt:lpstr>During Classwork Time</vt:lpstr>
      <vt:lpstr>Exit Slip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70</cp:revision>
  <dcterms:created xsi:type="dcterms:W3CDTF">2012-03-21T01:31:05Z</dcterms:created>
  <dcterms:modified xsi:type="dcterms:W3CDTF">2013-03-28T11:38:19Z</dcterms:modified>
</cp:coreProperties>
</file>