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7" r:id="rId2"/>
    <p:sldId id="268" r:id="rId3"/>
    <p:sldId id="267" r:id="rId4"/>
    <p:sldId id="258" r:id="rId5"/>
    <p:sldId id="259" r:id="rId6"/>
    <p:sldId id="260" r:id="rId7"/>
    <p:sldId id="261" r:id="rId8"/>
    <p:sldId id="262" r:id="rId9"/>
    <p:sldId id="274" r:id="rId10"/>
    <p:sldId id="275" r:id="rId11"/>
    <p:sldId id="277" r:id="rId12"/>
    <p:sldId id="276" r:id="rId13"/>
    <p:sldId id="278" r:id="rId14"/>
    <p:sldId id="263" r:id="rId15"/>
    <p:sldId id="269" r:id="rId16"/>
    <p:sldId id="271" r:id="rId17"/>
    <p:sldId id="270" r:id="rId18"/>
    <p:sldId id="273" r:id="rId19"/>
    <p:sldId id="281" r:id="rId20"/>
    <p:sldId id="265" r:id="rId21"/>
    <p:sldId id="266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57076-3A61-9741-9C75-FB389C309252}" type="datetimeFigureOut">
              <a:rPr lang="en-US" smtClean="0"/>
              <a:t>4/8/13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BBD31-6F0F-454D-BD25-BECB02A6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0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5EC7D-F028-489E-98CB-6FB2BAECA95D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96BFA-8BFD-4E02-BD04-205606CEE8BB}" type="slidenum">
              <a:rPr lang="en-US"/>
              <a:pPr/>
              <a:t>7</a:t>
            </a:fld>
            <a:endParaRPr lang="en-US"/>
          </a:p>
        </p:txBody>
      </p:sp>
      <p:sp>
        <p:nvSpPr>
          <p:cNvPr id="235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- http://www.flickr.com/photos/carolynconner/4264882098/ (Creative Commons licensed)</a:t>
            </a:r>
          </a:p>
          <a:p>
            <a:r>
              <a:rPr lang="en-US"/>
              <a:t>Geyser info source - National Park Service: http://www.nps.gov/yell/planyourvisit/noldfaith.htm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11DAFB-3170-4F1A-B16E-B070A071F9E6}" type="slidenum">
              <a:rPr lang="en-US"/>
              <a:pPr/>
              <a:t>8</a:t>
            </a:fld>
            <a:endParaRPr lang="en-US"/>
          </a:p>
        </p:txBody>
      </p:sp>
      <p:sp>
        <p:nvSpPr>
          <p:cNvPr id="2560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39332-D1D4-4B4D-B263-4EA8B55472E9}" type="slidenum">
              <a:rPr lang="en-US"/>
              <a:pPr/>
              <a:t>14</a:t>
            </a:fld>
            <a:endParaRPr lang="en-US"/>
          </a:p>
        </p:txBody>
      </p:sp>
      <p:sp>
        <p:nvSpPr>
          <p:cNvPr id="276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82937-A8A7-4672-ADD7-E3C044821D05}" type="slidenum">
              <a:rPr lang="en-US"/>
              <a:pPr/>
              <a:t>15</a:t>
            </a:fld>
            <a:endParaRPr lang="en-US"/>
          </a:p>
        </p:txBody>
      </p:sp>
      <p:sp>
        <p:nvSpPr>
          <p:cNvPr id="296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AEA09-0100-4DF3-9313-5608AB0C3C03}" type="slidenum">
              <a:rPr lang="en-US"/>
              <a:pPr/>
              <a:t>16</a:t>
            </a:fld>
            <a:endParaRPr lang="en-US"/>
          </a:p>
        </p:txBody>
      </p:sp>
      <p:sp>
        <p:nvSpPr>
          <p:cNvPr id="184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82937-A8A7-4672-ADD7-E3C044821D05}" type="slidenum">
              <a:rPr lang="en-US"/>
              <a:pPr/>
              <a:t>17</a:t>
            </a:fld>
            <a:endParaRPr lang="en-US"/>
          </a:p>
        </p:txBody>
      </p:sp>
      <p:sp>
        <p:nvSpPr>
          <p:cNvPr id="296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0B244-4D5A-4570-ADBE-A9C85E771755}" type="slidenum">
              <a:rPr lang="en-US"/>
              <a:pPr/>
              <a:t>20</a:t>
            </a:fld>
            <a:endParaRPr lang="en-US"/>
          </a:p>
        </p:txBody>
      </p:sp>
      <p:sp>
        <p:nvSpPr>
          <p:cNvPr id="890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C654A5-6E41-43A6-BE89-DE2000851F01}" type="slidenum">
              <a:rPr lang="en-US"/>
              <a:pPr/>
              <a:t>21</a:t>
            </a:fld>
            <a:endParaRPr lang="en-US"/>
          </a:p>
        </p:txBody>
      </p:sp>
      <p:sp>
        <p:nvSpPr>
          <p:cNvPr id="3379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CA4E-6463-5E45-92C9-786553C5153B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D37F-B542-EB48-B9AE-1F8B49E53B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CA4E-6463-5E45-92C9-786553C5153B}" type="datetimeFigureOut">
              <a:rPr lang="en-US" smtClean="0"/>
              <a:t>4/8/13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D37F-B542-EB48-B9AE-1F8B49E53B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1CCA4E-6463-5E45-92C9-786553C5153B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D37F-B542-EB48-B9AE-1F8B49E53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1CCA4E-6463-5E45-92C9-786553C5153B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D37F-B542-EB48-B9AE-1F8B49E53B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1CCA4E-6463-5E45-92C9-786553C5153B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D37F-B542-EB48-B9AE-1F8B49E53B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CA4E-6463-5E45-92C9-786553C5153B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D37F-B542-EB48-B9AE-1F8B49E53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CA4E-6463-5E45-92C9-786553C5153B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D37F-B542-EB48-B9AE-1F8B49E53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CA4E-6463-5E45-92C9-786553C5153B}" type="datetimeFigureOut">
              <a:rPr lang="en-US" smtClean="0"/>
              <a:t>4/8/13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D37F-B542-EB48-B9AE-1F8B49E53B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CA4E-6463-5E45-92C9-786553C5153B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D37F-B542-EB48-B9AE-1F8B49E53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1CCA4E-6463-5E45-92C9-786553C5153B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C1D37F-B542-EB48-B9AE-1F8B49E53B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CA4E-6463-5E45-92C9-786553C5153B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D37F-B542-EB48-B9AE-1F8B49E53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CA4E-6463-5E45-92C9-786553C5153B}" type="datetimeFigureOut">
              <a:rPr lang="en-US" smtClean="0"/>
              <a:t>4/8/13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D37F-B542-EB48-B9AE-1F8B49E53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CA4E-6463-5E45-92C9-786553C5153B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D37F-B542-EB48-B9AE-1F8B49E53B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CA4E-6463-5E45-92C9-786553C5153B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D37F-B542-EB48-B9AE-1F8B49E53B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CA4E-6463-5E45-92C9-786553C5153B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D37F-B542-EB48-B9AE-1F8B49E53B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CA4E-6463-5E45-92C9-786553C5153B}" type="datetimeFigureOut">
              <a:rPr lang="en-US" smtClean="0"/>
              <a:t>4/8/13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D37F-B542-EB48-B9AE-1F8B49E53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195287"/>
            <a:ext cx="9144000" cy="4880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1CCA4E-6463-5E45-92C9-786553C5153B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C1D37F-B542-EB48-B9AE-1F8B49E53B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T2JMVxnMqx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Iht9WBBXep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4zA_YPCyHs" TargetMode="External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4/8/13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Chapter 14 Lesson 1 Assessment on page 425.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25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45" y="612880"/>
            <a:ext cx="8958655" cy="624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30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92" y="1987898"/>
            <a:ext cx="5695028" cy="50332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world use water?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1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545"/>
            <a:ext cx="9144000" cy="55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0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69" y="40431"/>
            <a:ext cx="7779125" cy="681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77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 pitchFamily="-123" charset="0"/>
              </a:rPr>
              <a:t>How We Use Water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 i="0"/>
          </a:p>
        </p:txBody>
      </p:sp>
      <p:sp>
        <p:nvSpPr>
          <p:cNvPr id="26726" name="Rectangle 102"/>
          <p:cNvSpPr>
            <a:spLocks noChangeArrowheads="1"/>
          </p:cNvSpPr>
          <p:nvPr/>
        </p:nvSpPr>
        <p:spPr bwMode="auto">
          <a:xfrm>
            <a:off x="381000" y="233363"/>
            <a:ext cx="3767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14.2 Uses of Fresh Water</a:t>
            </a:r>
            <a:endParaRPr lang="en-US" sz="1800" i="0"/>
          </a:p>
        </p:txBody>
      </p:sp>
      <p:sp>
        <p:nvSpPr>
          <p:cNvPr id="26826" name="Text Box 202"/>
          <p:cNvSpPr txBox="1">
            <a:spLocks noChangeArrowheads="1"/>
          </p:cNvSpPr>
          <p:nvPr/>
        </p:nvSpPr>
        <p:spPr bwMode="auto">
          <a:xfrm>
            <a:off x="4343400" y="1981200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>
              <a:spcBef>
                <a:spcPct val="50000"/>
              </a:spcBef>
              <a:buFontTx/>
              <a:buChar char="•"/>
            </a:pPr>
            <a:r>
              <a:rPr lang="en-US" sz="2400" b="0" i="0">
                <a:ea typeface="Osaka" pitchFamily="-123" charset="-128"/>
                <a:cs typeface="Osaka" pitchFamily="-123" charset="-128"/>
              </a:rPr>
              <a:t>Three main uses of fresh water include:</a:t>
            </a:r>
            <a:endParaRPr lang="en-US" sz="2400" i="0">
              <a:ea typeface="Osaka" pitchFamily="-123" charset="-128"/>
              <a:cs typeface="Osaka" pitchFamily="-123" charset="-128"/>
            </a:endParaRPr>
          </a:p>
        </p:txBody>
      </p:sp>
      <p:sp>
        <p:nvSpPr>
          <p:cNvPr id="26827" name="Text Box 203"/>
          <p:cNvSpPr txBox="1">
            <a:spLocks noChangeArrowheads="1"/>
          </p:cNvSpPr>
          <p:nvPr/>
        </p:nvSpPr>
        <p:spPr bwMode="auto">
          <a:xfrm>
            <a:off x="5638800" y="2895600"/>
            <a:ext cx="281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2667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000" i="0" dirty="0">
                <a:ea typeface="Osaka" pitchFamily="-123" charset="-128"/>
                <a:cs typeface="Osaka" pitchFamily="-123" charset="-128"/>
              </a:rPr>
              <a:t>Agricultural</a:t>
            </a:r>
          </a:p>
          <a:p>
            <a:pPr marL="457200" indent="-2667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000" i="0" dirty="0">
                <a:ea typeface="Osaka" pitchFamily="-123" charset="-128"/>
                <a:cs typeface="Osaka" pitchFamily="-123" charset="-128"/>
              </a:rPr>
              <a:t>Industrial</a:t>
            </a:r>
          </a:p>
          <a:p>
            <a:pPr marL="457200" indent="-266700"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000" i="0" dirty="0">
                <a:ea typeface="Osaka" pitchFamily="-123" charset="-128"/>
                <a:cs typeface="Osaka" pitchFamily="-123" charset="-128"/>
              </a:rPr>
              <a:t>Personal</a:t>
            </a:r>
            <a:endParaRPr lang="en-US" sz="2400" b="0" i="0" dirty="0">
              <a:ea typeface="Osaka" pitchFamily="-123" charset="-128"/>
              <a:cs typeface="Osaka" pitchFamily="-123" charset="-128"/>
            </a:endParaRPr>
          </a:p>
        </p:txBody>
      </p:sp>
      <p:sp>
        <p:nvSpPr>
          <p:cNvPr id="26848" name="Rectangle 224"/>
          <p:cNvSpPr>
            <a:spLocks noChangeArrowheads="1"/>
          </p:cNvSpPr>
          <p:nvPr/>
        </p:nvSpPr>
        <p:spPr bwMode="auto">
          <a:xfrm>
            <a:off x="4559380" y="5249447"/>
            <a:ext cx="4356020" cy="1392533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 typeface="Times" pitchFamily="-123" charset="0"/>
              <a:buNone/>
            </a:pPr>
            <a:r>
              <a:rPr lang="en-US" sz="2000" b="0" i="0" dirty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sz="2000" b="0" dirty="0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2000" b="0" dirty="0"/>
              <a:t>The average American uses 250 L of fresh water a day for personal uses, such as bathing and brushing teeth.</a:t>
            </a:r>
            <a:endParaRPr lang="en-US" sz="2000" b="0" i="0" dirty="0"/>
          </a:p>
        </p:txBody>
      </p:sp>
      <p:pic>
        <p:nvPicPr>
          <p:cNvPr id="26850" name="Picture 226" descr="Tslide 9 cdc 7909_lo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3175000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64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Using Surface Water</a:t>
            </a:r>
            <a:endParaRPr lang="en-US" b="1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2399687"/>
            <a:ext cx="8632907" cy="1752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Most freshwater used in the U.S. is surface water.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Surface water is diverted by canals and dams.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Drought and overuse have caused significant surface water depletion.</a:t>
            </a:r>
          </a:p>
        </p:txBody>
      </p:sp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6172200" y="5753100"/>
            <a:ext cx="2590800" cy="9906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 typeface="Times" pitchFamily="-123" charset="0"/>
              <a:buNone/>
            </a:pPr>
            <a:r>
              <a:rPr lang="en-US" sz="1400" b="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sz="1400" b="0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1400" b="0"/>
              <a:t>The Aral Sea was once the fourth largest body of fresh water.</a:t>
            </a:r>
            <a:endParaRPr lang="en-US" sz="2000" b="0" i="0"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381000" y="233363"/>
            <a:ext cx="3767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14.2 Uses of Fresh Water</a:t>
            </a:r>
          </a:p>
        </p:txBody>
      </p:sp>
    </p:spTree>
    <p:extLst>
      <p:ext uri="{BB962C8B-B14F-4D97-AF65-F5344CB8AC3E}">
        <p14:creationId xmlns:p14="http://schemas.microsoft.com/office/powerpoint/2010/main" val="299754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Surface Water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0"/>
            <a:ext cx="4648200" cy="1295400"/>
          </a:xfrm>
          <a:solidFill>
            <a:srgbClr val="FDFFED"/>
          </a:solidFill>
          <a:ln w="25400">
            <a:solidFill>
              <a:srgbClr val="99CC00"/>
            </a:solidFill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/>
          <a:lstStyle/>
          <a:p>
            <a:pPr marL="0" indent="0">
              <a:lnSpc>
                <a:spcPct val="100000"/>
              </a:lnSpc>
              <a:buFont typeface="Times" pitchFamily="-123" charset="0"/>
              <a:buNone/>
            </a:pPr>
            <a:r>
              <a:rPr lang="en-US" sz="1600">
                <a:solidFill>
                  <a:srgbClr val="008040"/>
                </a:solidFill>
                <a:latin typeface="Arial Bold" pitchFamily="-123" charset="0"/>
              </a:rPr>
              <a:t>Did You Know?</a:t>
            </a:r>
            <a:r>
              <a:rPr lang="en-US" sz="1600" i="1">
                <a:latin typeface="Myriad Pro" pitchFamily="-123" charset="0"/>
              </a:rPr>
              <a:t> </a:t>
            </a:r>
            <a:r>
              <a:rPr lang="en-US" sz="1400" i="1">
                <a:ea typeface="ＭＳ Ｐゴシック" pitchFamily="-123" charset="-128"/>
                <a:cs typeface="ＭＳ Ｐゴシック" pitchFamily="-123" charset="-128"/>
              </a:rPr>
              <a:t>The Mississippi River Basin covers 3 million square kilometers (1.2 million sq mi), making it the third largest watershed in the world. It drains 41% of the land area of the contiguous US.</a:t>
            </a:r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781800" y="304800"/>
            <a:ext cx="2187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7420" name="Picture 12" descr="Picture 1"/>
          <p:cNvPicPr>
            <a:picLocks noChangeAspect="1" noChangeArrowheads="1"/>
          </p:cNvPicPr>
          <p:nvPr/>
        </p:nvPicPr>
        <p:blipFill>
          <a:blip r:embed="rId3"/>
          <a:srcRect l="2733" r="1613"/>
          <a:stretch>
            <a:fillRect/>
          </a:stretch>
        </p:blipFill>
        <p:spPr bwMode="auto">
          <a:xfrm>
            <a:off x="0" y="1525588"/>
            <a:ext cx="5791200" cy="3427412"/>
          </a:xfrm>
          <a:prstGeom prst="rect">
            <a:avLst/>
          </a:prstGeom>
          <a:noFill/>
        </p:spPr>
      </p:pic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1447800" y="4876800"/>
            <a:ext cx="2120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0"/>
              <a:t>Watersheds of the U.S.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1668463" y="5167313"/>
            <a:ext cx="1841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Times" pitchFamily="-123" charset="0"/>
              <a:buNone/>
            </a:pPr>
            <a:endParaRPr lang="en-US" sz="1600" b="0" i="0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791200" y="1921933"/>
            <a:ext cx="335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400" b="0" i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Surface water</a:t>
            </a:r>
            <a:r>
              <a:rPr lang="en-US" sz="2400" b="0" i="0" dirty="0"/>
              <a:t> includes still bodies of waters and river systems.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400" b="0" i="0" dirty="0"/>
              <a:t>Watersheds include all of the land area that supplies water to a river system.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400" b="0" i="0" dirty="0"/>
              <a:t>Every waterway defines a watershed.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18067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Using Surface Water</a:t>
            </a:r>
            <a:endParaRPr lang="en-US" b="1"/>
          </a:p>
        </p:txBody>
      </p:sp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6172200" y="5753100"/>
            <a:ext cx="2590800" cy="9906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 typeface="Times" pitchFamily="-123" charset="0"/>
              <a:buNone/>
            </a:pPr>
            <a:r>
              <a:rPr lang="en-US" sz="1400" b="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sz="1400" b="0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1400" b="0"/>
              <a:t>The Aral Sea was once the fourth largest body of fresh water.</a:t>
            </a:r>
            <a:endParaRPr lang="en-US" sz="2000" b="0" i="0"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381000" y="233363"/>
            <a:ext cx="3767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14.2 Uses of Fresh Water</a:t>
            </a:r>
          </a:p>
        </p:txBody>
      </p:sp>
      <p:sp>
        <p:nvSpPr>
          <p:cNvPr id="28730" name="Rectangle 58"/>
          <p:cNvSpPr>
            <a:spLocks noChangeArrowheads="1"/>
          </p:cNvSpPr>
          <p:nvPr/>
        </p:nvSpPr>
        <p:spPr bwMode="auto">
          <a:xfrm>
            <a:off x="1143000" y="6248400"/>
            <a:ext cx="1390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0"/>
              <a:t>Aral Sea, 1997</a:t>
            </a:r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3714750" y="6248400"/>
            <a:ext cx="1390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0"/>
              <a:t>Aral Sea, 2009</a:t>
            </a:r>
          </a:p>
        </p:txBody>
      </p:sp>
      <p:pic>
        <p:nvPicPr>
          <p:cNvPr id="28733" name="Picture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187700"/>
            <a:ext cx="25781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735" name="Picture 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187700"/>
            <a:ext cx="24384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6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-194052"/>
            <a:ext cx="8433229" cy="1143000"/>
          </a:xfrm>
        </p:spPr>
        <p:txBody>
          <a:bodyPr/>
          <a:lstStyle/>
          <a:p>
            <a:r>
              <a:rPr lang="en-US" dirty="0" smtClean="0"/>
              <a:t>Aral Sea Crisis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294"/>
            <a:ext cx="9144000" cy="632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94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Dams – Why might we need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T2JMVxnMqxU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4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4/8/13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77572"/>
            <a:ext cx="9144000" cy="48804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Catalyst</a:t>
            </a:r>
          </a:p>
          <a:p>
            <a:r>
              <a:rPr lang="en-US" dirty="0" smtClean="0"/>
              <a:t>Announcements:</a:t>
            </a:r>
          </a:p>
          <a:p>
            <a:pPr lvl="1"/>
            <a:r>
              <a:rPr lang="en-US" dirty="0" smtClean="0"/>
              <a:t>HW: Keep track of how much water you use in a day. Start recording the volume of water you use from the moment you wake up. Use a table to show your results. (Use mL for your units.)</a:t>
            </a:r>
            <a:endParaRPr lang="en-US" dirty="0" smtClean="0"/>
          </a:p>
          <a:p>
            <a:r>
              <a:rPr lang="en-US" dirty="0" smtClean="0"/>
              <a:t>Ground Water Review</a:t>
            </a:r>
          </a:p>
          <a:p>
            <a:r>
              <a:rPr lang="en-US" dirty="0" smtClean="0"/>
              <a:t>Uses of Water Discussion</a:t>
            </a:r>
          </a:p>
          <a:p>
            <a:r>
              <a:rPr lang="en-US" dirty="0" smtClean="0"/>
              <a:t>Responsible Water Use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92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Using Groundwater</a:t>
            </a: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19325"/>
            <a:ext cx="7162800" cy="4724400"/>
          </a:xfrm>
        </p:spPr>
        <p:txBody>
          <a:bodyPr>
            <a:normAutofit fontScale="85000" lnSpcReduction="20000"/>
          </a:bodyPr>
          <a:lstStyle/>
          <a:p>
            <a:pPr marL="338138" indent="-236538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68% of groundwater in the U.S. is used for irrigation, most of which is very inefficient.</a:t>
            </a:r>
          </a:p>
          <a:p>
            <a:pPr marL="338138" indent="-236538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Groundwater mining turns groundwater into a nonrenewable resource because it is withdrawn from the ground faster than it can be replaced.</a:t>
            </a:r>
          </a:p>
          <a:p>
            <a:pPr marL="338138" indent="-236538"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When groundwater is </a:t>
            </a:r>
            <a:br>
              <a:rPr lang="en-US" dirty="0"/>
            </a:br>
            <a:r>
              <a:rPr lang="en-US" dirty="0"/>
              <a:t>depleted, the falling water </a:t>
            </a:r>
            <a:br>
              <a:rPr lang="en-US" dirty="0"/>
            </a:br>
            <a:r>
              <a:rPr lang="en-US" dirty="0"/>
              <a:t>tables can cause cities to </a:t>
            </a:r>
            <a:br>
              <a:rPr lang="en-US" dirty="0"/>
            </a:br>
            <a:r>
              <a:rPr lang="en-US" dirty="0"/>
              <a:t>sink, and undrinkable </a:t>
            </a:r>
            <a:br>
              <a:rPr lang="en-US" dirty="0"/>
            </a:br>
            <a:r>
              <a:rPr lang="en-US" dirty="0"/>
              <a:t>saltwater to move into the </a:t>
            </a:r>
            <a:br>
              <a:rPr lang="en-US" dirty="0"/>
            </a:br>
            <a:r>
              <a:rPr lang="en-US" dirty="0"/>
              <a:t>depleted aquifers.</a:t>
            </a:r>
            <a:endParaRPr lang="en-US" sz="2000" dirty="0"/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685800" y="3886200"/>
            <a:ext cx="5029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Times" pitchFamily="-123" charset="0"/>
              <a:buNone/>
            </a:pPr>
            <a:endParaRPr lang="en-US" sz="2400" b="0" i="0">
              <a:ea typeface="MS Pゴシック" pitchFamily="-92" charset="-128"/>
              <a:cs typeface="MS Pゴシック" pitchFamily="-92" charset="-128"/>
            </a:endParaRPr>
          </a:p>
          <a:p>
            <a:pPr marL="342900" indent="-342900">
              <a:spcBef>
                <a:spcPct val="50000"/>
              </a:spcBef>
            </a:pPr>
            <a:endParaRPr lang="en-US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381000" y="233363"/>
            <a:ext cx="3767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 dirty="0">
                <a:solidFill>
                  <a:srgbClr val="008040"/>
                </a:solidFill>
              </a:rPr>
              <a:t>Lesson 14.2 Uses of Fresh Water</a:t>
            </a:r>
          </a:p>
        </p:txBody>
      </p:sp>
      <p:pic>
        <p:nvPicPr>
          <p:cNvPr id="80910" name="Picture 14" descr="Tslide 11 usgs gesu01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800" y="4038600"/>
            <a:ext cx="4292600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4759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3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Solutions to Freshwater Depletion</a:t>
            </a:r>
            <a:endParaRPr lang="en-US"/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52400" y="2023343"/>
            <a:ext cx="8991600" cy="5105400"/>
          </a:xfrm>
        </p:spPr>
        <p:txBody>
          <a:bodyPr>
            <a:normAutofit lnSpcReduction="10000"/>
          </a:bodyPr>
          <a:lstStyle/>
          <a:p>
            <a:pPr marL="266700" indent="-266700">
              <a:spcBef>
                <a:spcPct val="40000"/>
              </a:spcBef>
            </a:pPr>
            <a:r>
              <a:rPr lang="en-US" sz="2800" b="1" dirty="0"/>
              <a:t>Increase supply:</a:t>
            </a:r>
            <a:endParaRPr lang="en-US" dirty="0"/>
          </a:p>
          <a:p>
            <a:pPr marL="647700" lvl="1" indent="-190500">
              <a:spcBef>
                <a:spcPct val="40000"/>
              </a:spcBef>
            </a:pPr>
            <a:r>
              <a:rPr lang="en-US" b="1" dirty="0"/>
              <a:t>Desalination:</a:t>
            </a:r>
            <a:r>
              <a:rPr lang="en-US" dirty="0"/>
              <a:t> “Making” fresh water by removing salt from saltwater.</a:t>
            </a:r>
          </a:p>
          <a:p>
            <a:pPr marL="266700" indent="-266700">
              <a:spcBef>
                <a:spcPct val="40000"/>
              </a:spcBef>
            </a:pPr>
            <a:r>
              <a:rPr lang="en-US" sz="2800" b="1" dirty="0"/>
              <a:t>Decrease demand:</a:t>
            </a:r>
            <a:endParaRPr lang="en-US" dirty="0"/>
          </a:p>
          <a:p>
            <a:pPr marL="647700" lvl="1" indent="-190500">
              <a:spcBef>
                <a:spcPct val="40000"/>
              </a:spcBef>
            </a:pPr>
            <a:r>
              <a:rPr lang="en-US" b="1" dirty="0"/>
              <a:t>Agricultural:</a:t>
            </a:r>
            <a:r>
              <a:rPr lang="en-US" dirty="0"/>
              <a:t> Drip-irrigation, climate-appropriate plants</a:t>
            </a:r>
          </a:p>
          <a:p>
            <a:pPr marL="647700" lvl="1" indent="-190500">
              <a:spcBef>
                <a:spcPct val="40000"/>
              </a:spcBef>
            </a:pPr>
            <a:r>
              <a:rPr lang="en-US" b="1" dirty="0"/>
              <a:t>Industrial:</a:t>
            </a:r>
            <a:r>
              <a:rPr lang="en-US" dirty="0"/>
              <a:t> Water-conserving processes, recycling wastewater to cool machinery.</a:t>
            </a:r>
          </a:p>
          <a:p>
            <a:pPr marL="647700" lvl="1" indent="-190500">
              <a:spcBef>
                <a:spcPct val="40000"/>
              </a:spcBef>
            </a:pPr>
            <a:r>
              <a:rPr lang="en-US" b="1" dirty="0"/>
              <a:t>Personal:</a:t>
            </a:r>
            <a:r>
              <a:rPr lang="en-US" dirty="0"/>
              <a:t> Xeriscaping, water conservation</a:t>
            </a: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381000" y="228600"/>
            <a:ext cx="3767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14.2 Uses of Fresh Water</a:t>
            </a:r>
          </a:p>
        </p:txBody>
      </p:sp>
    </p:spTree>
    <p:extLst>
      <p:ext uri="{BB962C8B-B14F-4D97-AF65-F5344CB8AC3E}">
        <p14:creationId xmlns:p14="http://schemas.microsoft.com/office/powerpoint/2010/main" val="3212237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Desalination</a:t>
            </a:r>
            <a:endParaRPr lang="en-US" b="1" dirty="0"/>
          </a:p>
        </p:txBody>
      </p:sp>
      <p:pic>
        <p:nvPicPr>
          <p:cNvPr id="5" name="Picture 7" descr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7881"/>
            <a:ext cx="9214293" cy="5070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0004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Responsible Water Use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have learned, water can be a limited resource if not used responsibly. Your task is to convince the students and staff in Halsey AOF to use water more responsibly. Create a 1-minute video that describes how to use water responsibly and why it is important. You may create a poster as an alternative. You may work in pairs or by yourself. </a:t>
            </a:r>
            <a:r>
              <a:rPr lang="en-US" b="1" dirty="0" smtClean="0"/>
              <a:t>Be creative! </a:t>
            </a:r>
            <a:r>
              <a:rPr lang="en-US" dirty="0" smtClean="0"/>
              <a:t>Final product is due Friday, April 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7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" y="-78005"/>
            <a:ext cx="8229600" cy="1600201"/>
          </a:xfrm>
        </p:spPr>
        <p:txBody>
          <a:bodyPr/>
          <a:lstStyle/>
          <a:p>
            <a:r>
              <a:rPr lang="en-US" dirty="0">
                <a:latin typeface="Corbel" charset="0"/>
              </a:rPr>
              <a:t>Class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392452" y="2123304"/>
            <a:ext cx="5141872" cy="5318566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9800" b="1" dirty="0" smtClean="0">
                <a:ea typeface="+mn-ea"/>
                <a:cs typeface="+mn-cs"/>
              </a:rPr>
              <a:t>P5: </a:t>
            </a:r>
            <a:r>
              <a:rPr lang="en-US" sz="9800" b="1" dirty="0" smtClean="0"/>
              <a:t>10</a:t>
            </a:r>
            <a:r>
              <a:rPr lang="en-US" sz="9800" b="1" dirty="0" smtClean="0">
                <a:ea typeface="+mn-ea"/>
                <a:cs typeface="+mn-cs"/>
              </a:rPr>
              <a:t> </a:t>
            </a:r>
            <a:r>
              <a:rPr lang="en-US" sz="9800" b="1" dirty="0" err="1" smtClean="0">
                <a:ea typeface="+mn-ea"/>
                <a:cs typeface="+mn-cs"/>
              </a:rPr>
              <a:t>pts</a:t>
            </a:r>
            <a:r>
              <a:rPr lang="en-US" sz="9800" b="1" dirty="0" smtClean="0">
                <a:ea typeface="+mn-ea"/>
                <a:cs typeface="+mn-cs"/>
              </a:rPr>
              <a:t> (for being awesome)</a:t>
            </a:r>
            <a:endParaRPr lang="en-US" sz="9800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" y="-126126"/>
            <a:ext cx="4672740" cy="130492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200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dirty="0" smtClean="0">
                <a:ea typeface="+mn-ea"/>
                <a:cs typeface="+mn-cs"/>
              </a:rPr>
              <a:t>Your </a:t>
            </a:r>
            <a:r>
              <a:rPr lang="en-US" sz="2200" dirty="0">
                <a:ea typeface="+mn-ea"/>
                <a:cs typeface="+mn-cs"/>
              </a:rPr>
              <a:t>class can earn class points if: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dirty="0">
                <a:ea typeface="+mn-ea"/>
                <a:cs typeface="+mn-cs"/>
              </a:rPr>
              <a:t>	</a:t>
            </a:r>
            <a:r>
              <a:rPr lang="en-US" sz="2200" b="1" i="1" dirty="0" smtClean="0">
                <a:ea typeface="+mn-ea"/>
                <a:cs typeface="+mn-cs"/>
              </a:rPr>
              <a:t>everyone</a:t>
            </a:r>
            <a:r>
              <a:rPr lang="en-US" sz="2200" b="1" dirty="0" smtClean="0">
                <a:ea typeface="+mn-ea"/>
                <a:cs typeface="+mn-cs"/>
              </a:rPr>
              <a:t> </a:t>
            </a:r>
            <a:r>
              <a:rPr lang="en-US" sz="2200" dirty="0">
                <a:ea typeface="+mn-ea"/>
                <a:cs typeface="+mn-cs"/>
              </a:rPr>
              <a:t>in class: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>
                <a:ea typeface="+mn-ea"/>
                <a:cs typeface="+mn-cs"/>
              </a:rPr>
              <a:t>Comes to </a:t>
            </a:r>
            <a:r>
              <a:rPr lang="en-US" sz="2200" dirty="0" smtClean="0">
                <a:ea typeface="+mn-ea"/>
                <a:cs typeface="+mn-cs"/>
              </a:rPr>
              <a:t>class quietly and </a:t>
            </a:r>
            <a:r>
              <a:rPr lang="en-US" sz="2200" dirty="0">
                <a:ea typeface="+mn-ea"/>
                <a:cs typeface="+mn-cs"/>
              </a:rPr>
              <a:t>on </a:t>
            </a:r>
            <a:r>
              <a:rPr lang="en-US" sz="2200" dirty="0" smtClean="0">
                <a:ea typeface="+mn-ea"/>
                <a:cs typeface="+mn-cs"/>
              </a:rPr>
              <a:t>time </a:t>
            </a:r>
            <a:endParaRPr lang="en-US" sz="22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>
                <a:ea typeface="+mn-ea"/>
                <a:cs typeface="+mn-cs"/>
              </a:rPr>
              <a:t>Stays focused and on task during class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>
                <a:ea typeface="+mn-ea"/>
                <a:cs typeface="+mn-cs"/>
              </a:rPr>
              <a:t>Leaves classroom neat and organized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>
                <a:ea typeface="+mn-ea"/>
                <a:cs typeface="+mn-cs"/>
              </a:rPr>
              <a:t>Students are teaching other </a:t>
            </a:r>
            <a:r>
              <a:rPr lang="en-US" sz="2200" dirty="0" smtClean="0">
                <a:ea typeface="+mn-ea"/>
                <a:cs typeface="+mn-cs"/>
              </a:rPr>
              <a:t>students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 smtClean="0">
                <a:ea typeface="+mn-ea"/>
                <a:cs typeface="+mn-cs"/>
              </a:rPr>
              <a:t>Majority of class participates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 smtClean="0">
                <a:ea typeface="+mn-ea"/>
                <a:cs typeface="+mn-cs"/>
              </a:rPr>
              <a:t>Follows all classroom expectations and procedures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 smtClean="0">
                <a:ea typeface="+mn-ea"/>
                <a:cs typeface="+mn-cs"/>
              </a:rPr>
              <a:t>And more…</a:t>
            </a:r>
            <a:endParaRPr lang="en-US" sz="2200" b="1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13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9144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Groundwater</a:t>
            </a:r>
            <a:endParaRPr lang="en-US" b="1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70666"/>
            <a:ext cx="4972340" cy="425873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Groundwater seeps through the soil and becomes contained in underground aquifers.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Aquifers are permeable layers of rock and soil that hold water.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The water table separates the zone of saturation from the zone of aeration.</a:t>
            </a:r>
            <a:endParaRPr lang="en-US" sz="1800" dirty="0"/>
          </a:p>
        </p:txBody>
      </p:sp>
      <p:pic>
        <p:nvPicPr>
          <p:cNvPr id="20484" name="Picture 4" descr="Picture 2"/>
          <p:cNvPicPr>
            <a:picLocks noChangeAspect="1" noChangeArrowheads="1"/>
          </p:cNvPicPr>
          <p:nvPr/>
        </p:nvPicPr>
        <p:blipFill>
          <a:blip r:embed="rId3"/>
          <a:srcRect l="3984" r="2596"/>
          <a:stretch>
            <a:fillRect/>
          </a:stretch>
        </p:blipFill>
        <p:spPr bwMode="auto">
          <a:xfrm>
            <a:off x="5124740" y="2861733"/>
            <a:ext cx="3866859" cy="2777067"/>
          </a:xfrm>
          <a:prstGeom prst="rect">
            <a:avLst/>
          </a:prstGeom>
          <a:noFill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315200" y="5105400"/>
            <a:ext cx="109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0"/>
              <a:t>An Aquifer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495800" y="5791200"/>
            <a:ext cx="4419600" cy="7620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 typeface="Times" pitchFamily="-123" charset="0"/>
              <a:buNone/>
            </a:pPr>
            <a:r>
              <a:rPr lang="en-US" sz="1400" b="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sz="1400" b="0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1400" b="0"/>
              <a:t>The average age of groundwater is 1400 years. Groundwater recharges very slowly.</a:t>
            </a:r>
            <a:endParaRPr lang="en-US" b="0">
              <a:latin typeface="Myriad Pro" pitchFamily="-12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7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Aquifers</a:t>
            </a:r>
            <a:endParaRPr lang="en-US" b="1" dirty="0"/>
          </a:p>
        </p:txBody>
      </p:sp>
      <p:pic>
        <p:nvPicPr>
          <p:cNvPr id="4" name="Picture 4" descr="Picture 2"/>
          <p:cNvPicPr>
            <a:picLocks noChangeAspect="1" noChangeArrowheads="1"/>
          </p:cNvPicPr>
          <p:nvPr/>
        </p:nvPicPr>
        <p:blipFill>
          <a:blip r:embed="rId2"/>
          <a:srcRect l="3984" r="2596"/>
          <a:stretch>
            <a:fillRect/>
          </a:stretch>
        </p:blipFill>
        <p:spPr bwMode="auto">
          <a:xfrm>
            <a:off x="0" y="1286932"/>
            <a:ext cx="9144000" cy="557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461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Groundwater, the hidden source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Iht9WBBXepA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7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324600" y="3048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553200" y="2286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4944532" y="6019800"/>
            <a:ext cx="4085167" cy="738664"/>
          </a:xfrm>
          <a:prstGeom prst="rect">
            <a:avLst/>
          </a:prstGeom>
          <a:solidFill>
            <a:srgbClr val="FDFFED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0" i="0" dirty="0"/>
              <a:t>Old Faithful, a well-known geyser in Yellowstone National Park, shoots groundwater over 100 feet into the air many times a day.</a:t>
            </a:r>
            <a:endParaRPr lang="en-US" sz="1600" b="0" dirty="0">
              <a:solidFill>
                <a:schemeClr val="bg1"/>
              </a:solidFill>
              <a:latin typeface="Myriad Pro" pitchFamily="-123" charset="0"/>
            </a:endParaRPr>
          </a:p>
        </p:txBody>
      </p:sp>
      <p:sp>
        <p:nvSpPr>
          <p:cNvPr id="22545" name="Rectangle 17"/>
          <p:cNvSpPr>
            <a:spLocks noGrp="1" noChangeArrowheads="1"/>
          </p:cNvSpPr>
          <p:nvPr>
            <p:ph type="title"/>
          </p:nvPr>
        </p:nvSpPr>
        <p:spPr>
          <a:xfrm>
            <a:off x="330200" y="211667"/>
            <a:ext cx="5486400" cy="1143000"/>
          </a:xfrm>
        </p:spPr>
        <p:txBody>
          <a:bodyPr/>
          <a:lstStyle/>
          <a:p>
            <a:r>
              <a:rPr lang="en-US" b="1" dirty="0"/>
              <a:t>Groundwater</a:t>
            </a:r>
            <a:endParaRPr lang="en-US" dirty="0"/>
          </a:p>
        </p:txBody>
      </p:sp>
      <p:sp>
        <p:nvSpPr>
          <p:cNvPr id="22546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160867" y="2311400"/>
            <a:ext cx="5092700" cy="1600200"/>
          </a:xfrm>
        </p:spPr>
        <p:txBody>
          <a:bodyPr>
            <a:noAutofit/>
          </a:bodyPr>
          <a:lstStyle/>
          <a:p>
            <a:pPr>
              <a:buFont typeface="Times" pitchFamily="-123" charset="0"/>
              <a:buNone/>
            </a:pPr>
            <a:r>
              <a:rPr lang="en-US" dirty="0"/>
              <a:t>•	Aquifers release 1.9 trillion L (492 billion gal) of groundwater to the surface each day via springs, geysers, and wells</a:t>
            </a:r>
            <a:r>
              <a:rPr lang="en-US" dirty="0" smtClean="0"/>
              <a:t>.</a:t>
            </a:r>
          </a:p>
          <a:p>
            <a:pPr>
              <a:buFont typeface="Times" pitchFamily="-123" charset="0"/>
              <a:buNone/>
            </a:pPr>
            <a:r>
              <a:rPr lang="en-US" dirty="0" smtClean="0"/>
              <a:t>Geyser video:</a:t>
            </a:r>
          </a:p>
          <a:p>
            <a:pPr>
              <a:buFont typeface="Times" pitchFamily="-123" charset="0"/>
              <a:buNone/>
            </a:pPr>
            <a:r>
              <a:rPr lang="en-US" dirty="0">
                <a:hlinkClick r:id="rId3"/>
              </a:rPr>
              <a:t>http://www.youtube.com/watch?v=</a:t>
            </a:r>
            <a:r>
              <a:rPr lang="en-US" dirty="0" smtClean="0">
                <a:hlinkClick r:id="rId3"/>
              </a:rPr>
              <a:t>X4zA_YPCyHs</a:t>
            </a:r>
            <a:endParaRPr lang="en-US" dirty="0" smtClean="0"/>
          </a:p>
          <a:p>
            <a:pPr>
              <a:buFont typeface="Times" pitchFamily="-123" charset="0"/>
              <a:buNone/>
            </a:pPr>
            <a:endParaRPr lang="en-US" dirty="0"/>
          </a:p>
        </p:txBody>
      </p:sp>
      <p:pic>
        <p:nvPicPr>
          <p:cNvPr id="22550" name="Picture 22" descr="Tslide 7 nrel 054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6600" y="1193800"/>
            <a:ext cx="3213100" cy="474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141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12" name="Picture 36" descr="Tslide 8 usgs drought_wetland"/>
          <p:cNvPicPr>
            <a:picLocks noChangeAspect="1" noChangeArrowheads="1"/>
          </p:cNvPicPr>
          <p:nvPr/>
        </p:nvPicPr>
        <p:blipFill>
          <a:blip r:embed="rId3"/>
          <a:srcRect t="1251"/>
          <a:stretch>
            <a:fillRect/>
          </a:stretch>
        </p:blipFill>
        <p:spPr bwMode="auto">
          <a:xfrm>
            <a:off x="93663" y="1100138"/>
            <a:ext cx="8955087" cy="5681662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66800" y="2743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0" i="0"/>
          </a:p>
        </p:txBody>
      </p:sp>
      <p:sp>
        <p:nvSpPr>
          <p:cNvPr id="24609" name="Rectangle 3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Lesson 14.2  Uses of Fresh Water</a:t>
            </a:r>
          </a:p>
        </p:txBody>
      </p:sp>
      <p:sp>
        <p:nvSpPr>
          <p:cNvPr id="2461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5029200"/>
            <a:ext cx="4038600" cy="762000"/>
          </a:xfrm>
          <a:ln/>
        </p:spPr>
        <p:txBody>
          <a:bodyPr/>
          <a:lstStyle/>
          <a:p>
            <a:r>
              <a:rPr lang="en-US"/>
              <a:t>One third of all the people on Earth are affected by water shortages.</a:t>
            </a:r>
          </a:p>
        </p:txBody>
      </p:sp>
    </p:spTree>
    <p:extLst>
      <p:ext uri="{BB962C8B-B14F-4D97-AF65-F5344CB8AC3E}">
        <p14:creationId xmlns:p14="http://schemas.microsoft.com/office/powerpoint/2010/main" val="354951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How do we use water?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5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73</TotalTime>
  <Words>725</Words>
  <Application>Microsoft Macintosh PowerPoint</Application>
  <PresentationFormat>On-screen Show (4:3)</PresentationFormat>
  <Paragraphs>94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Genesis</vt:lpstr>
      <vt:lpstr>Catalyst 4/8/13</vt:lpstr>
      <vt:lpstr>Agenda 4/8/13</vt:lpstr>
      <vt:lpstr>Class Points</vt:lpstr>
      <vt:lpstr>Groundwater</vt:lpstr>
      <vt:lpstr>Aquifers</vt:lpstr>
      <vt:lpstr>Groundwater, the hidden source of life</vt:lpstr>
      <vt:lpstr>Groundwater</vt:lpstr>
      <vt:lpstr>Lesson 14.2  Uses of Fresh Water</vt:lpstr>
      <vt:lpstr>PowerPoint Presentation</vt:lpstr>
      <vt:lpstr>PowerPoint Presentation</vt:lpstr>
      <vt:lpstr>How does the world use water?</vt:lpstr>
      <vt:lpstr>PowerPoint Presentation</vt:lpstr>
      <vt:lpstr>PowerPoint Presentation</vt:lpstr>
      <vt:lpstr>How We Use Water</vt:lpstr>
      <vt:lpstr>Using Surface Water</vt:lpstr>
      <vt:lpstr>Surface Water</vt:lpstr>
      <vt:lpstr>Using Surface Water</vt:lpstr>
      <vt:lpstr>Aral Sea Crisis</vt:lpstr>
      <vt:lpstr>Dams – Why might we need them?</vt:lpstr>
      <vt:lpstr>Using Groundwater</vt:lpstr>
      <vt:lpstr>Solutions to Freshwater Depletion</vt:lpstr>
      <vt:lpstr>Desalination</vt:lpstr>
      <vt:lpstr>Responsible Water Use</vt:lpstr>
    </vt:vector>
  </TitlesOfParts>
  <Company>Elizabeth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Gutierrez</dc:creator>
  <cp:lastModifiedBy>Bruce Gutierrez</cp:lastModifiedBy>
  <cp:revision>10</cp:revision>
  <dcterms:created xsi:type="dcterms:W3CDTF">2013-04-08T04:15:46Z</dcterms:created>
  <dcterms:modified xsi:type="dcterms:W3CDTF">2013-04-08T06:42:01Z</dcterms:modified>
</cp:coreProperties>
</file>