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67" r:id="rId2"/>
    <p:sldId id="283" r:id="rId3"/>
    <p:sldId id="268" r:id="rId4"/>
    <p:sldId id="269" r:id="rId5"/>
    <p:sldId id="274" r:id="rId6"/>
    <p:sldId id="273" r:id="rId7"/>
    <p:sldId id="270" r:id="rId8"/>
    <p:sldId id="275" r:id="rId9"/>
    <p:sldId id="257" r:id="rId10"/>
    <p:sldId id="278" r:id="rId11"/>
    <p:sldId id="279" r:id="rId12"/>
    <p:sldId id="258" r:id="rId13"/>
    <p:sldId id="259" r:id="rId14"/>
    <p:sldId id="260" r:id="rId15"/>
    <p:sldId id="261" r:id="rId16"/>
    <p:sldId id="277" r:id="rId17"/>
    <p:sldId id="262" r:id="rId18"/>
    <p:sldId id="263" r:id="rId19"/>
    <p:sldId id="264" r:id="rId20"/>
    <p:sldId id="265" r:id="rId21"/>
    <p:sldId id="282" r:id="rId22"/>
    <p:sldId id="266" r:id="rId23"/>
    <p:sldId id="280" r:id="rId24"/>
    <p:sldId id="281" r:id="rId25"/>
    <p:sldId id="28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2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89736-CC7F-874D-A61D-633F956D07C2}" type="datetimeFigureOut">
              <a:rPr lang="en-US" smtClean="0"/>
              <a:t>4/11/13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75A78-D279-BC42-9C76-F3878CFABACD}" type="slidenum">
              <a:rPr lang="en-US" smtClean="0"/>
              <a:t>‹#›</a:t>
            </a:fld>
            <a:endParaRPr lang="en-US"/>
          </a:p>
        </p:txBody>
      </p:sp>
    </p:spTree>
    <p:extLst>
      <p:ext uri="{BB962C8B-B14F-4D97-AF65-F5344CB8AC3E}">
        <p14:creationId xmlns:p14="http://schemas.microsoft.com/office/powerpoint/2010/main" val="2992200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654A5-6E41-43A6-BE89-DE2000851F01}" type="slidenum">
              <a:rPr lang="en-US"/>
              <a:pPr/>
              <a:t>7</a:t>
            </a:fld>
            <a:endParaRPr lang="en-US"/>
          </a:p>
        </p:txBody>
      </p:sp>
      <p:sp>
        <p:nvSpPr>
          <p:cNvPr id="33794" name="Placeholder 2"/>
          <p:cNvSpPr>
            <a:spLocks noGrp="1" noRot="1" noChangeAspect="1" noChangeArrowheads="1" noTextEdit="1"/>
          </p:cNvSpPr>
          <p:nvPr>
            <p:ph type="sldImg"/>
          </p:nvPr>
        </p:nvSpPr>
        <p:spPr>
          <a:ln/>
        </p:spPr>
      </p:sp>
      <p:sp>
        <p:nvSpPr>
          <p:cNvPr id="33795" name="Placeholder 3"/>
          <p:cNvSpPr>
            <a:spLocks noGrp="1" noChangeArrowheads="1"/>
          </p:cNvSpPr>
          <p:nvPr>
            <p:ph type="body" idx="1"/>
          </p:nvPr>
        </p:nvSpPr>
        <p:spPr/>
        <p:txBody>
          <a:bodyPr/>
          <a:lstStyle/>
          <a:p>
            <a:endParaRPr lang="en-US" i="1">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DE12A-E994-4B7D-A7A3-DEC0CAC1ADF2}" type="slidenum">
              <a:rPr lang="en-US"/>
              <a:pPr/>
              <a:t>20</a:t>
            </a:fld>
            <a:endParaRPr lang="en-US"/>
          </a:p>
        </p:txBody>
      </p:sp>
      <p:sp>
        <p:nvSpPr>
          <p:cNvPr id="50178" name="Placeholder 2"/>
          <p:cNvSpPr>
            <a:spLocks noGrp="1" noRot="1" noChangeAspect="1" noChangeArrowheads="1" noTextEdit="1"/>
          </p:cNvSpPr>
          <p:nvPr>
            <p:ph type="sldImg"/>
          </p:nvPr>
        </p:nvSpPr>
        <p:spPr>
          <a:ln/>
        </p:spPr>
      </p:sp>
      <p:sp>
        <p:nvSpPr>
          <p:cNvPr id="5017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5BE34-1C30-4ACB-9EA6-E31FD02BA632}" type="slidenum">
              <a:rPr lang="en-US"/>
              <a:pPr/>
              <a:t>22</a:t>
            </a:fld>
            <a:endParaRPr lang="en-US"/>
          </a:p>
        </p:txBody>
      </p:sp>
      <p:sp>
        <p:nvSpPr>
          <p:cNvPr id="53250" name="Placeholder 2"/>
          <p:cNvSpPr>
            <a:spLocks noGrp="1" noRot="1" noChangeAspect="1" noChangeArrowheads="1" noTextEdit="1"/>
          </p:cNvSpPr>
          <p:nvPr>
            <p:ph type="sldImg"/>
          </p:nvPr>
        </p:nvSpPr>
        <p:spPr>
          <a:ln/>
        </p:spPr>
      </p:sp>
      <p:sp>
        <p:nvSpPr>
          <p:cNvPr id="5325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7D10C-6334-4176-8BE3-2071CE32A8E9}" type="slidenum">
              <a:rPr lang="en-US"/>
              <a:pPr/>
              <a:t>9</a:t>
            </a:fld>
            <a:endParaRPr lang="en-US"/>
          </a:p>
        </p:txBody>
      </p:sp>
      <p:sp>
        <p:nvSpPr>
          <p:cNvPr id="35842" name="Placeholder 2"/>
          <p:cNvSpPr>
            <a:spLocks noGrp="1" noRot="1" noChangeAspect="1" noChangeArrowheads="1" noTextEdit="1"/>
          </p:cNvSpPr>
          <p:nvPr>
            <p:ph type="sldImg"/>
          </p:nvPr>
        </p:nvSpPr>
        <p:spPr>
          <a:ln/>
        </p:spPr>
      </p:sp>
      <p:sp>
        <p:nvSpPr>
          <p:cNvPr id="3584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A1F77-D2E4-40CB-8691-B5C0598BA8A4}" type="slidenum">
              <a:rPr lang="en-US"/>
              <a:pPr/>
              <a:t>12</a:t>
            </a:fld>
            <a:endParaRPr lang="en-US"/>
          </a:p>
        </p:txBody>
      </p:sp>
      <p:sp>
        <p:nvSpPr>
          <p:cNvPr id="90114" name="Placeholder 2"/>
          <p:cNvSpPr>
            <a:spLocks noGrp="1" noRot="1" noChangeAspect="1" noChangeArrowheads="1" noTextEdit="1"/>
          </p:cNvSpPr>
          <p:nvPr>
            <p:ph type="sldImg"/>
          </p:nvPr>
        </p:nvSpPr>
        <p:spPr>
          <a:ln/>
        </p:spPr>
      </p:sp>
      <p:sp>
        <p:nvSpPr>
          <p:cNvPr id="9011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A384D-3318-420E-AC9B-748F1EB14F4B}" type="slidenum">
              <a:rPr lang="en-US"/>
              <a:pPr/>
              <a:t>13</a:t>
            </a:fld>
            <a:endParaRPr lang="en-US"/>
          </a:p>
        </p:txBody>
      </p:sp>
      <p:sp>
        <p:nvSpPr>
          <p:cNvPr id="39938" name="Placeholder 2"/>
          <p:cNvSpPr>
            <a:spLocks noGrp="1" noRot="1" noChangeAspect="1" noChangeArrowheads="1" noTextEdit="1"/>
          </p:cNvSpPr>
          <p:nvPr>
            <p:ph type="sldImg"/>
          </p:nvPr>
        </p:nvSpPr>
        <p:spPr>
          <a:ln/>
        </p:spPr>
      </p:sp>
      <p:sp>
        <p:nvSpPr>
          <p:cNvPr id="3993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57A31-ED9C-47EE-8832-239BB9D4CCE8}" type="slidenum">
              <a:rPr lang="en-US"/>
              <a:pPr/>
              <a:t>14</a:t>
            </a:fld>
            <a:endParaRPr lang="en-US"/>
          </a:p>
        </p:txBody>
      </p:sp>
      <p:sp>
        <p:nvSpPr>
          <p:cNvPr id="41986" name="Placeholder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23C5D-8C97-4621-B4B2-0CA6C79AB592}" type="slidenum">
              <a:rPr lang="en-US"/>
              <a:pPr/>
              <a:t>15</a:t>
            </a:fld>
            <a:endParaRPr lang="en-US"/>
          </a:p>
        </p:txBody>
      </p:sp>
      <p:sp>
        <p:nvSpPr>
          <p:cNvPr id="44034" name="Placeholder 2"/>
          <p:cNvSpPr>
            <a:spLocks noGrp="1" noRot="1" noChangeAspect="1" noChangeArrowheads="1" noTextEdit="1"/>
          </p:cNvSpPr>
          <p:nvPr>
            <p:ph type="sldImg"/>
          </p:nvPr>
        </p:nvSpPr>
        <p:spPr>
          <a:ln/>
        </p:spPr>
      </p:sp>
      <p:sp>
        <p:nvSpPr>
          <p:cNvPr id="44035" name="Placeholder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4F776-4C63-492F-8054-5E63469E6521}" type="slidenum">
              <a:rPr lang="en-US"/>
              <a:pPr/>
              <a:t>17</a:t>
            </a:fld>
            <a:endParaRPr lang="en-US"/>
          </a:p>
        </p:txBody>
      </p:sp>
      <p:sp>
        <p:nvSpPr>
          <p:cNvPr id="78850" name="Placeholder 2"/>
          <p:cNvSpPr>
            <a:spLocks noGrp="1" noRot="1" noChangeAspect="1" noChangeArrowheads="1" noTextEdit="1"/>
          </p:cNvSpPr>
          <p:nvPr>
            <p:ph type="sldImg"/>
          </p:nvPr>
        </p:nvSpPr>
        <p:spPr>
          <a:ln/>
        </p:spPr>
      </p:sp>
      <p:sp>
        <p:nvSpPr>
          <p:cNvPr id="7885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32816-DE92-4FBD-B32C-631C8D6061CB}" type="slidenum">
              <a:rPr lang="en-US"/>
              <a:pPr/>
              <a:t>18</a:t>
            </a:fld>
            <a:endParaRPr lang="en-US"/>
          </a:p>
        </p:txBody>
      </p:sp>
      <p:sp>
        <p:nvSpPr>
          <p:cNvPr id="46082" name="Placeholder 2"/>
          <p:cNvSpPr>
            <a:spLocks noGrp="1" noRot="1" noChangeAspect="1" noChangeArrowheads="1" noTextEdit="1"/>
          </p:cNvSpPr>
          <p:nvPr>
            <p:ph type="sldImg"/>
          </p:nvPr>
        </p:nvSpPr>
        <p:spPr>
          <a:ln/>
        </p:spPr>
      </p:sp>
      <p:sp>
        <p:nvSpPr>
          <p:cNvPr id="4608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99F7F-4435-4B75-B020-0DBAAA34FE59}" type="slidenum">
              <a:rPr lang="en-US"/>
              <a:pPr/>
              <a:t>19</a:t>
            </a:fld>
            <a:endParaRPr lang="en-US"/>
          </a:p>
        </p:txBody>
      </p:sp>
      <p:sp>
        <p:nvSpPr>
          <p:cNvPr id="48130" name="Placeholder 2"/>
          <p:cNvSpPr>
            <a:spLocks noGrp="1" noRot="1" noChangeAspect="1" noChangeArrowheads="1" noTextEdit="1"/>
          </p:cNvSpPr>
          <p:nvPr>
            <p:ph type="sldImg"/>
          </p:nvPr>
        </p:nvSpPr>
        <p:spPr>
          <a:ln/>
        </p:spPr>
      </p:sp>
      <p:sp>
        <p:nvSpPr>
          <p:cNvPr id="48131"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158BAD3-8EF6-BC4C-9DC3-58C96EDEE637}" type="datetimeFigureOut">
              <a:rPr lang="en-US" smtClean="0"/>
              <a:t>4/11/13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A3A-C753-2940-A598-2D3A6D84CF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8BAD3-8EF6-BC4C-9DC3-58C96EDEE637}" type="datetimeFigureOut">
              <a:rPr lang="en-US" smtClean="0"/>
              <a:t>4/11/13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CB6A3A-C753-2940-A598-2D3A6D84CF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158BAD3-8EF6-BC4C-9DC3-58C96EDEE637}" type="datetimeFigureOut">
              <a:rPr lang="en-US" smtClean="0"/>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A3A-C753-2940-A598-2D3A6D84CF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158BAD3-8EF6-BC4C-9DC3-58C96EDEE637}" type="datetimeFigureOut">
              <a:rPr lang="en-US" smtClean="0"/>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A3A-C753-2940-A598-2D3A6D84CF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158BAD3-8EF6-BC4C-9DC3-58C96EDEE637}" type="datetimeFigureOut">
              <a:rPr lang="en-US" smtClean="0"/>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A3A-C753-2940-A598-2D3A6D84CF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58BAD3-8EF6-BC4C-9DC3-58C96EDEE637}" type="datetimeFigureOut">
              <a:rPr lang="en-US" smtClean="0"/>
              <a:t>4/11/13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A3A-C753-2940-A598-2D3A6D84CF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58BAD3-8EF6-BC4C-9DC3-58C96EDEE637}" type="datetimeFigureOut">
              <a:rPr lang="en-US" smtClean="0"/>
              <a:t>4/11/13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A3A-C753-2940-A598-2D3A6D84CF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58BAD3-8EF6-BC4C-9DC3-58C96EDEE637}" type="datetimeFigureOut">
              <a:rPr lang="en-US" smtClean="0"/>
              <a:t>4/11/13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CB6A3A-C753-2940-A598-2D3A6D84CF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58BAD3-8EF6-BC4C-9DC3-58C96EDEE637}" type="datetimeFigureOut">
              <a:rPr lang="en-US" smtClean="0"/>
              <a:t>4/11/13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B6A3A-C753-2940-A598-2D3A6D84CF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158BAD3-8EF6-BC4C-9DC3-58C96EDEE637}" type="datetimeFigureOut">
              <a:rPr lang="en-US" smtClean="0"/>
              <a:t>4/11/13</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CB6A3A-C753-2940-A598-2D3A6D84CF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58BAD3-8EF6-BC4C-9DC3-58C96EDEE637}" type="datetimeFigureOut">
              <a:rPr lang="en-US" smtClean="0"/>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A3A-C753-2940-A598-2D3A6D84CF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158BAD3-8EF6-BC4C-9DC3-58C96EDEE637}" type="datetimeFigureOut">
              <a:rPr lang="en-US" smtClean="0"/>
              <a:t>4/11/13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CB6A3A-C753-2940-A598-2D3A6D84CF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58BAD3-8EF6-BC4C-9DC3-58C96EDEE637}" type="datetimeFigureOut">
              <a:rPr lang="en-US" smtClean="0"/>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A3A-C753-2940-A598-2D3A6D84CF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58BAD3-8EF6-BC4C-9DC3-58C96EDEE637}" type="datetimeFigureOut">
              <a:rPr lang="en-US" smtClean="0"/>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A3A-C753-2940-A598-2D3A6D84CF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58BAD3-8EF6-BC4C-9DC3-58C96EDEE637}" type="datetimeFigureOut">
              <a:rPr lang="en-US" smtClean="0"/>
              <a:t>4/11/13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B6A3A-C753-2940-A598-2D3A6D84CF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158BAD3-8EF6-BC4C-9DC3-58C96EDEE637}" type="datetimeFigureOut">
              <a:rPr lang="en-US" smtClean="0"/>
              <a:t>4/11/13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CB6A3A-C753-2940-A598-2D3A6D84CF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20146" y="1973526"/>
            <a:ext cx="9023854" cy="43828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E158BAD3-8EF6-BC4C-9DC3-58C96EDEE637}" type="datetimeFigureOut">
              <a:rPr lang="en-US" smtClean="0"/>
              <a:t>4/11/13</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4CB6A3A-C753-2940-A598-2D3A6D84CF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3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3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fxZ4IMpM45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9z14l51ISw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Catalyst 4/</a:t>
            </a:r>
            <a:r>
              <a:rPr lang="en-US" dirty="0" smtClean="0"/>
              <a:t>11/</a:t>
            </a:r>
            <a:r>
              <a:rPr lang="en-US" dirty="0" smtClean="0"/>
              <a:t>13</a:t>
            </a:r>
            <a:endParaRPr lang="en-US" dirty="0"/>
          </a:p>
        </p:txBody>
      </p:sp>
      <p:sp>
        <p:nvSpPr>
          <p:cNvPr id="3" name="Content Placeholder 2"/>
          <p:cNvSpPr>
            <a:spLocks noGrp="1"/>
          </p:cNvSpPr>
          <p:nvPr>
            <p:ph idx="1"/>
          </p:nvPr>
        </p:nvSpPr>
        <p:spPr>
          <a:xfrm>
            <a:off x="120146" y="2247064"/>
            <a:ext cx="9023854" cy="4382824"/>
          </a:xfrm>
        </p:spPr>
        <p:txBody>
          <a:bodyPr>
            <a:normAutofit fontScale="85000" lnSpcReduction="10000"/>
          </a:bodyPr>
          <a:lstStyle/>
          <a:p>
            <a:r>
              <a:rPr lang="en-US" dirty="0" smtClean="0"/>
              <a:t>Review your water treatment plant design. Make sure you can </a:t>
            </a:r>
            <a:r>
              <a:rPr lang="en-US" dirty="0" smtClean="0"/>
              <a:t>clearly explain why you chose to include a certain structure and its purpose.</a:t>
            </a:r>
          </a:p>
          <a:p>
            <a:r>
              <a:rPr lang="en-US" dirty="0" smtClean="0"/>
              <a:t>Once you are finished with the task above, complete the first page of your water packet.</a:t>
            </a:r>
            <a:endParaRPr lang="en-US" dirty="0"/>
          </a:p>
          <a:p>
            <a:pPr marL="0" indent="0">
              <a:buNone/>
            </a:pPr>
            <a:endParaRPr lang="en-US" dirty="0" smtClean="0"/>
          </a:p>
          <a:p>
            <a:pPr marL="0" indent="0">
              <a:buNone/>
            </a:pPr>
            <a:endParaRPr lang="en-US" dirty="0" smtClean="0"/>
          </a:p>
          <a:p>
            <a:pPr marL="0" indent="0">
              <a:buNone/>
            </a:pPr>
            <a:r>
              <a:rPr lang="en-US" b="1" dirty="0">
                <a:solidFill>
                  <a:srgbClr val="0000FF"/>
                </a:solidFill>
                <a:sym typeface="Wingdings"/>
              </a:rPr>
              <a:t>Please make sure your ID and uniform are on properly.</a:t>
            </a:r>
          </a:p>
          <a:p>
            <a:pPr marL="0" indent="0">
              <a:buNone/>
            </a:pPr>
            <a:endParaRPr lang="en-US" dirty="0"/>
          </a:p>
        </p:txBody>
      </p:sp>
    </p:spTree>
    <p:extLst>
      <p:ext uri="{BB962C8B-B14F-4D97-AF65-F5344CB8AC3E}">
        <p14:creationId xmlns:p14="http://schemas.microsoft.com/office/powerpoint/2010/main" val="269790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641"/>
            <a:ext cx="8229600" cy="1143000"/>
          </a:xfrm>
        </p:spPr>
        <p:txBody>
          <a:bodyPr/>
          <a:lstStyle/>
          <a:p>
            <a:r>
              <a:rPr lang="en-US" b="1" dirty="0"/>
              <a:t>Think. Pair. </a:t>
            </a:r>
            <a:r>
              <a:rPr lang="en-US" b="1" dirty="0" smtClean="0"/>
              <a:t>Share.</a:t>
            </a:r>
            <a:r>
              <a:rPr lang="en-US" b="1" dirty="0"/>
              <a:t/>
            </a:r>
            <a:br>
              <a:rPr lang="en-US" b="1" dirty="0"/>
            </a:br>
            <a:endParaRPr lang="en-US" b="1" dirty="0"/>
          </a:p>
        </p:txBody>
      </p:sp>
      <p:sp>
        <p:nvSpPr>
          <p:cNvPr id="3" name="Content Placeholder 2"/>
          <p:cNvSpPr>
            <a:spLocks noGrp="1"/>
          </p:cNvSpPr>
          <p:nvPr>
            <p:ph idx="1"/>
          </p:nvPr>
        </p:nvSpPr>
        <p:spPr>
          <a:xfrm>
            <a:off x="120146" y="2286141"/>
            <a:ext cx="9023854" cy="4382824"/>
          </a:xfrm>
        </p:spPr>
        <p:txBody>
          <a:bodyPr>
            <a:normAutofit/>
          </a:bodyPr>
          <a:lstStyle/>
          <a:p>
            <a:pPr marL="0" indent="0">
              <a:buNone/>
            </a:pPr>
            <a:r>
              <a:rPr lang="en-US" b="1" i="1" dirty="0" smtClean="0"/>
              <a:t>Talk to a partner and discuss the following question for one minute. Keep notes of your discussion on Notability or Pages.</a:t>
            </a:r>
          </a:p>
          <a:p>
            <a:pPr marL="0" indent="0">
              <a:buNone/>
            </a:pPr>
            <a:r>
              <a:rPr lang="en-US" sz="5000" b="1" dirty="0" smtClean="0"/>
              <a:t>What are the different types of water pollution?</a:t>
            </a:r>
            <a:endParaRPr lang="en-US" sz="5000" b="1" dirty="0"/>
          </a:p>
        </p:txBody>
      </p:sp>
    </p:spTree>
    <p:extLst>
      <p:ext uri="{BB962C8B-B14F-4D97-AF65-F5344CB8AC3E}">
        <p14:creationId xmlns:p14="http://schemas.microsoft.com/office/powerpoint/2010/main" val="13285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Pollution Video</a:t>
            </a:r>
            <a:endParaRPr lang="en-US" b="1" dirty="0"/>
          </a:p>
        </p:txBody>
      </p:sp>
      <p:sp>
        <p:nvSpPr>
          <p:cNvPr id="3" name="Content Placeholder 2"/>
          <p:cNvSpPr>
            <a:spLocks noGrp="1"/>
          </p:cNvSpPr>
          <p:nvPr>
            <p:ph idx="1"/>
          </p:nvPr>
        </p:nvSpPr>
        <p:spPr>
          <a:xfrm>
            <a:off x="120146" y="2475176"/>
            <a:ext cx="9023854" cy="4382824"/>
          </a:xfrm>
        </p:spPr>
        <p:txBody>
          <a:bodyPr/>
          <a:lstStyle/>
          <a:p>
            <a:r>
              <a:rPr lang="en-US" dirty="0">
                <a:hlinkClick r:id="rId2"/>
              </a:rPr>
              <a:t>http://www.youtube.com/watch?v=</a:t>
            </a:r>
            <a:r>
              <a:rPr lang="en-US" dirty="0" smtClean="0">
                <a:hlinkClick r:id="rId2"/>
              </a:rPr>
              <a:t>fxZ4IMpM45Y</a:t>
            </a:r>
            <a:endParaRPr lang="en-US" dirty="0" smtClean="0"/>
          </a:p>
          <a:p>
            <a:endParaRPr lang="en-US" dirty="0"/>
          </a:p>
        </p:txBody>
      </p:sp>
    </p:spTree>
    <p:extLst>
      <p:ext uri="{BB962C8B-B14F-4D97-AF65-F5344CB8AC3E}">
        <p14:creationId xmlns:p14="http://schemas.microsoft.com/office/powerpoint/2010/main" val="103242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latin typeface="Arial" pitchFamily="-123" charset="0"/>
              </a:rPr>
              <a:t>Types of Water Pollution</a:t>
            </a:r>
            <a:endParaRPr lang="en-US"/>
          </a:p>
        </p:txBody>
      </p:sp>
      <p:sp>
        <p:nvSpPr>
          <p:cNvPr id="81923" name="Rectangle 3"/>
          <p:cNvSpPr>
            <a:spLocks noGrp="1" noChangeArrowheads="1"/>
          </p:cNvSpPr>
          <p:nvPr>
            <p:ph idx="1"/>
          </p:nvPr>
        </p:nvSpPr>
        <p:spPr>
          <a:xfrm>
            <a:off x="304800" y="2209800"/>
            <a:ext cx="4191000" cy="4038600"/>
          </a:xfrm>
        </p:spPr>
        <p:txBody>
          <a:bodyPr>
            <a:normAutofit fontScale="85000" lnSpcReduction="20000"/>
          </a:bodyPr>
          <a:lstStyle/>
          <a:p>
            <a:pPr>
              <a:spcBef>
                <a:spcPct val="50000"/>
              </a:spcBef>
            </a:pPr>
            <a:r>
              <a:rPr lang="en-US" b="1"/>
              <a:t>Point-source pollution:</a:t>
            </a:r>
            <a:r>
              <a:rPr lang="en-US"/>
              <a:t> </a:t>
            </a:r>
            <a:br>
              <a:rPr lang="en-US"/>
            </a:br>
            <a:r>
              <a:rPr lang="en-US"/>
              <a:t>From a discrete location, like a factory or sewer pipe </a:t>
            </a:r>
            <a:endParaRPr lang="en-US" b="1"/>
          </a:p>
          <a:p>
            <a:pPr>
              <a:spcBef>
                <a:spcPct val="50000"/>
              </a:spcBef>
            </a:pPr>
            <a:r>
              <a:rPr lang="en-US" b="1"/>
              <a:t>Nonpoint-source pollution: </a:t>
            </a:r>
            <a:r>
              <a:rPr lang="en-US"/>
              <a:t>From many places spread over a large area, such as when snowmelt runoff picks up pollutants along its path</a:t>
            </a:r>
            <a:endParaRPr lang="en-US" sz="2200"/>
          </a:p>
        </p:txBody>
      </p:sp>
      <p:sp>
        <p:nvSpPr>
          <p:cNvPr id="81926" name="Rectangle 6"/>
          <p:cNvSpPr>
            <a:spLocks noChangeArrowheads="1"/>
          </p:cNvSpPr>
          <p:nvPr/>
        </p:nvSpPr>
        <p:spPr bwMode="auto">
          <a:xfrm>
            <a:off x="381000" y="233363"/>
            <a:ext cx="3232150" cy="366712"/>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14.3 Water Pollution</a:t>
            </a:r>
            <a:endParaRPr lang="en-US" sz="1800" i="0"/>
          </a:p>
        </p:txBody>
      </p:sp>
      <p:sp>
        <p:nvSpPr>
          <p:cNvPr id="81929" name="Rectangle 9"/>
          <p:cNvSpPr>
            <a:spLocks noChangeArrowheads="1"/>
          </p:cNvSpPr>
          <p:nvPr/>
        </p:nvSpPr>
        <p:spPr bwMode="auto">
          <a:xfrm>
            <a:off x="4495800" y="5638800"/>
            <a:ext cx="3810000" cy="517525"/>
          </a:xfrm>
          <a:prstGeom prst="rect">
            <a:avLst/>
          </a:prstGeom>
          <a:noFill/>
          <a:ln w="9525">
            <a:noFill/>
            <a:miter lim="800000"/>
            <a:headEnd/>
            <a:tailEnd/>
          </a:ln>
        </p:spPr>
        <p:txBody>
          <a:bodyPr>
            <a:prstTxWarp prst="textNoShape">
              <a:avLst/>
            </a:prstTxWarp>
            <a:spAutoFit/>
          </a:bodyPr>
          <a:lstStyle/>
          <a:p>
            <a:r>
              <a:rPr lang="en-US" sz="1400" i="0"/>
              <a:t>Point source oil pollution</a:t>
            </a:r>
            <a:r>
              <a:rPr lang="en-US" sz="1400" b="0" i="0"/>
              <a:t> </a:t>
            </a:r>
            <a:br>
              <a:rPr lang="en-US" sz="1400" b="0" i="0"/>
            </a:br>
            <a:r>
              <a:rPr lang="en-US" sz="1400" b="0" i="0"/>
              <a:t>Oil after a spill, Trinity Bay, Texas</a:t>
            </a:r>
          </a:p>
        </p:txBody>
      </p:sp>
      <p:pic>
        <p:nvPicPr>
          <p:cNvPr id="81930" name="Picture 10" descr="Tslide 14 fws "/>
          <p:cNvPicPr>
            <a:picLocks noChangeAspect="1" noChangeArrowheads="1"/>
          </p:cNvPicPr>
          <p:nvPr/>
        </p:nvPicPr>
        <p:blipFill>
          <a:blip r:embed="rId3"/>
          <a:srcRect l="1677"/>
          <a:stretch>
            <a:fillRect/>
          </a:stretch>
        </p:blipFill>
        <p:spPr bwMode="auto">
          <a:xfrm>
            <a:off x="4567238" y="2286000"/>
            <a:ext cx="4221162" cy="3314700"/>
          </a:xfrm>
          <a:prstGeom prst="rect">
            <a:avLst/>
          </a:prstGeom>
          <a:noFill/>
        </p:spPr>
      </p:pic>
    </p:spTree>
    <p:extLst>
      <p:ext uri="{BB962C8B-B14F-4D97-AF65-F5344CB8AC3E}">
        <p14:creationId xmlns:p14="http://schemas.microsoft.com/office/powerpoint/2010/main" val="302648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latin typeface="Arial" pitchFamily="-123" charset="0"/>
              </a:rPr>
              <a:t>Nutrient Pollution</a:t>
            </a:r>
            <a:endParaRPr lang="en-US" b="1"/>
          </a:p>
        </p:txBody>
      </p:sp>
      <p:sp>
        <p:nvSpPr>
          <p:cNvPr id="38915" name="Rectangle 3"/>
          <p:cNvSpPr>
            <a:spLocks noGrp="1" noChangeArrowheads="1"/>
          </p:cNvSpPr>
          <p:nvPr>
            <p:ph idx="1"/>
          </p:nvPr>
        </p:nvSpPr>
        <p:spPr>
          <a:xfrm>
            <a:off x="2895600" y="2133600"/>
            <a:ext cx="6092092" cy="2743200"/>
          </a:xfrm>
        </p:spPr>
        <p:txBody>
          <a:bodyPr>
            <a:normAutofit fontScale="85000" lnSpcReduction="10000"/>
          </a:bodyPr>
          <a:lstStyle/>
          <a:p>
            <a:pPr>
              <a:spcBef>
                <a:spcPct val="50000"/>
              </a:spcBef>
            </a:pPr>
            <a:r>
              <a:rPr lang="en-US" dirty="0"/>
              <a:t>Excess phosphorous and other nutrients in the water is nutrient pollution.</a:t>
            </a:r>
          </a:p>
          <a:p>
            <a:pPr>
              <a:spcBef>
                <a:spcPct val="50000"/>
              </a:spcBef>
            </a:pPr>
            <a:r>
              <a:rPr lang="en-US" dirty="0"/>
              <a:t>Eutrophication occurs naturally.</a:t>
            </a:r>
          </a:p>
          <a:p>
            <a:pPr>
              <a:spcBef>
                <a:spcPct val="50000"/>
              </a:spcBef>
            </a:pPr>
            <a:r>
              <a:rPr lang="en-US" dirty="0"/>
              <a:t>Nutrient pollution can cause cultural eutrophication.</a:t>
            </a:r>
          </a:p>
        </p:txBody>
      </p:sp>
      <p:sp>
        <p:nvSpPr>
          <p:cNvPr id="38935" name="AutoShape 23"/>
          <p:cNvSpPr>
            <a:spLocks noChangeArrowheads="1"/>
          </p:cNvSpPr>
          <p:nvPr/>
        </p:nvSpPr>
        <p:spPr bwMode="auto">
          <a:xfrm>
            <a:off x="685800" y="2743200"/>
            <a:ext cx="1828800" cy="1905000"/>
          </a:xfrm>
          <a:prstGeom prst="downArrowCallout">
            <a:avLst>
              <a:gd name="adj1" fmla="val 25000"/>
              <a:gd name="adj2" fmla="val 25000"/>
              <a:gd name="adj3" fmla="val 17361"/>
              <a:gd name="adj4" fmla="val 6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936" name="Text Box 24"/>
          <p:cNvSpPr txBox="1">
            <a:spLocks noChangeArrowheads="1"/>
          </p:cNvSpPr>
          <p:nvPr/>
        </p:nvSpPr>
        <p:spPr bwMode="auto">
          <a:xfrm>
            <a:off x="533400" y="2133600"/>
            <a:ext cx="2362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i="0"/>
              <a:t>THE PROCESS OF EUTROPHICATION</a:t>
            </a:r>
            <a:endParaRPr lang="en-US"/>
          </a:p>
        </p:txBody>
      </p:sp>
      <p:sp>
        <p:nvSpPr>
          <p:cNvPr id="38937" name="Text Box 25"/>
          <p:cNvSpPr txBox="1">
            <a:spLocks noChangeArrowheads="1"/>
          </p:cNvSpPr>
          <p:nvPr/>
        </p:nvSpPr>
        <p:spPr bwMode="auto">
          <a:xfrm>
            <a:off x="838200" y="2971800"/>
            <a:ext cx="1600200" cy="8255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0"/>
              <a:t>Nutrients build up in water.</a:t>
            </a:r>
            <a:endParaRPr lang="en-US"/>
          </a:p>
        </p:txBody>
      </p:sp>
      <p:sp>
        <p:nvSpPr>
          <p:cNvPr id="38939" name="AutoShape 27"/>
          <p:cNvSpPr>
            <a:spLocks noChangeArrowheads="1"/>
          </p:cNvSpPr>
          <p:nvPr/>
        </p:nvSpPr>
        <p:spPr bwMode="auto">
          <a:xfrm>
            <a:off x="685800" y="4800600"/>
            <a:ext cx="2895600" cy="1524000"/>
          </a:xfrm>
          <a:prstGeom prst="rightArrowCallout">
            <a:avLst>
              <a:gd name="adj1" fmla="val 25000"/>
              <a:gd name="adj2" fmla="val 25000"/>
              <a:gd name="adj3" fmla="val 31667"/>
              <a:gd name="adj4" fmla="val 6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940" name="Text Box 28"/>
          <p:cNvSpPr txBox="1">
            <a:spLocks noChangeArrowheads="1"/>
          </p:cNvSpPr>
          <p:nvPr/>
        </p:nvSpPr>
        <p:spPr bwMode="auto">
          <a:xfrm>
            <a:off x="838200" y="5029200"/>
            <a:ext cx="1501775" cy="1069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0"/>
              <a:t>Algae and aquatic plant growth increases.</a:t>
            </a:r>
          </a:p>
        </p:txBody>
      </p:sp>
      <p:sp>
        <p:nvSpPr>
          <p:cNvPr id="38941" name="AutoShape 29"/>
          <p:cNvSpPr>
            <a:spLocks noChangeArrowheads="1"/>
          </p:cNvSpPr>
          <p:nvPr/>
        </p:nvSpPr>
        <p:spPr bwMode="auto">
          <a:xfrm>
            <a:off x="3733800" y="4800600"/>
            <a:ext cx="2895600" cy="1524000"/>
          </a:xfrm>
          <a:prstGeom prst="rightArrowCallout">
            <a:avLst>
              <a:gd name="adj1" fmla="val 25000"/>
              <a:gd name="adj2" fmla="val 25000"/>
              <a:gd name="adj3" fmla="val 31667"/>
              <a:gd name="adj4" fmla="val 666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942" name="Text Box 30"/>
          <p:cNvSpPr txBox="1">
            <a:spLocks noChangeArrowheads="1"/>
          </p:cNvSpPr>
          <p:nvPr/>
        </p:nvSpPr>
        <p:spPr bwMode="auto">
          <a:xfrm>
            <a:off x="3886200" y="5029200"/>
            <a:ext cx="1676400" cy="1069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0"/>
              <a:t>Organisms die. Decomposition requires oxygen.</a:t>
            </a:r>
          </a:p>
        </p:txBody>
      </p:sp>
      <p:sp>
        <p:nvSpPr>
          <p:cNvPr id="38943" name="Rectangle 31"/>
          <p:cNvSpPr>
            <a:spLocks noChangeArrowheads="1"/>
          </p:cNvSpPr>
          <p:nvPr/>
        </p:nvSpPr>
        <p:spPr bwMode="auto">
          <a:xfrm>
            <a:off x="6781800" y="4800600"/>
            <a:ext cx="1905000" cy="1524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944" name="Text Box 32"/>
          <p:cNvSpPr txBox="1">
            <a:spLocks noChangeArrowheads="1"/>
          </p:cNvSpPr>
          <p:nvPr/>
        </p:nvSpPr>
        <p:spPr bwMode="auto">
          <a:xfrm>
            <a:off x="6934200" y="5029200"/>
            <a:ext cx="1600200" cy="8255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0"/>
              <a:t>Dissolved oxygen levels decrease.</a:t>
            </a:r>
          </a:p>
        </p:txBody>
      </p:sp>
      <p:sp>
        <p:nvSpPr>
          <p:cNvPr id="38947" name="Rectangle 35"/>
          <p:cNvSpPr>
            <a:spLocks noChangeArrowheads="1"/>
          </p:cNvSpPr>
          <p:nvPr/>
        </p:nvSpPr>
        <p:spPr bwMode="auto">
          <a:xfrm>
            <a:off x="381000" y="233363"/>
            <a:ext cx="3232150" cy="366712"/>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14.3 Water Pollution</a:t>
            </a:r>
            <a:endParaRPr lang="en-US" i="0"/>
          </a:p>
        </p:txBody>
      </p:sp>
    </p:spTree>
    <p:extLst>
      <p:ext uri="{BB962C8B-B14F-4D97-AF65-F5344CB8AC3E}">
        <p14:creationId xmlns:p14="http://schemas.microsoft.com/office/powerpoint/2010/main" val="150042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ChangeArrowheads="1"/>
          </p:cNvSpPr>
          <p:nvPr/>
        </p:nvSpPr>
        <p:spPr bwMode="auto">
          <a:xfrm>
            <a:off x="3400425" y="3403600"/>
            <a:ext cx="184150" cy="274638"/>
          </a:xfrm>
          <a:prstGeom prst="rect">
            <a:avLst/>
          </a:prstGeom>
          <a:noFill/>
          <a:ln w="9525">
            <a:noFill/>
            <a:miter lim="800000"/>
            <a:headEnd/>
            <a:tailEnd/>
          </a:ln>
        </p:spPr>
        <p:txBody>
          <a:bodyPr wrap="none">
            <a:prstTxWarp prst="textNoShape">
              <a:avLst/>
            </a:prstTxWarp>
            <a:spAutoFit/>
          </a:bodyPr>
          <a:lstStyle/>
          <a:p>
            <a:endParaRPr lang="en-US"/>
          </a:p>
        </p:txBody>
      </p:sp>
      <p:sp>
        <p:nvSpPr>
          <p:cNvPr id="40981" name="Rectangle 21"/>
          <p:cNvSpPr>
            <a:spLocks noGrp="1" noChangeArrowheads="1"/>
          </p:cNvSpPr>
          <p:nvPr>
            <p:ph type="title"/>
          </p:nvPr>
        </p:nvSpPr>
        <p:spPr>
          <a:effectLst/>
        </p:spPr>
        <p:txBody>
          <a:bodyPr/>
          <a:lstStyle/>
          <a:p>
            <a:r>
              <a:rPr lang="en-US" b="1" dirty="0">
                <a:latin typeface="Arial" pitchFamily="-123" charset="0"/>
                <a:ea typeface="ＭＳ Ｐゴシック" pitchFamily="-123" charset="-128"/>
                <a:cs typeface="ＭＳ Ｐゴシック" pitchFamily="-123" charset="-128"/>
              </a:rPr>
              <a:t>Toxic Chemical Pollution</a:t>
            </a:r>
            <a:endParaRPr lang="en-US" sz="2800" b="1" dirty="0">
              <a:latin typeface="Arial" pitchFamily="-123" charset="0"/>
              <a:ea typeface="ＭＳ Ｐゴシック" pitchFamily="-123" charset="-128"/>
              <a:cs typeface="ＭＳ Ｐゴシック" pitchFamily="-123" charset="-128"/>
            </a:endParaRPr>
          </a:p>
        </p:txBody>
      </p:sp>
      <p:sp>
        <p:nvSpPr>
          <p:cNvPr id="40982" name="Rectangle 22"/>
          <p:cNvSpPr>
            <a:spLocks noGrp="1" noChangeArrowheads="1"/>
          </p:cNvSpPr>
          <p:nvPr>
            <p:ph idx="1"/>
          </p:nvPr>
        </p:nvSpPr>
        <p:spPr>
          <a:xfrm>
            <a:off x="304800" y="2057400"/>
            <a:ext cx="4191000" cy="4114800"/>
          </a:xfrm>
        </p:spPr>
        <p:txBody>
          <a:bodyPr>
            <a:normAutofit fontScale="92500"/>
          </a:bodyPr>
          <a:lstStyle/>
          <a:p>
            <a:pPr marL="228600" indent="-228600">
              <a:spcBef>
                <a:spcPct val="40000"/>
              </a:spcBef>
              <a:tabLst>
                <a:tab pos="228600" algn="l"/>
              </a:tabLst>
            </a:pPr>
            <a:r>
              <a:rPr lang="en-US"/>
              <a:t>Occurs when harmful chemicals are released into waterways</a:t>
            </a:r>
          </a:p>
          <a:p>
            <a:pPr marL="228600" indent="-228600">
              <a:spcBef>
                <a:spcPct val="40000"/>
              </a:spcBef>
              <a:tabLst>
                <a:tab pos="228600" algn="l"/>
              </a:tabLst>
            </a:pPr>
            <a:r>
              <a:rPr lang="en-US"/>
              <a:t>Can be organic or inorganic</a:t>
            </a:r>
          </a:p>
          <a:p>
            <a:pPr marL="228600" indent="-228600">
              <a:spcBef>
                <a:spcPct val="40000"/>
              </a:spcBef>
              <a:tabLst>
                <a:tab pos="228600" algn="l"/>
              </a:tabLst>
            </a:pPr>
            <a:r>
              <a:rPr lang="en-US"/>
              <a:t>Harms ecosystems and causes human health problems</a:t>
            </a:r>
          </a:p>
        </p:txBody>
      </p:sp>
      <p:sp>
        <p:nvSpPr>
          <p:cNvPr id="40983" name="Rectangle 23"/>
          <p:cNvSpPr>
            <a:spLocks noChangeArrowheads="1"/>
          </p:cNvSpPr>
          <p:nvPr/>
        </p:nvSpPr>
        <p:spPr bwMode="auto">
          <a:xfrm>
            <a:off x="381000" y="228600"/>
            <a:ext cx="3232150" cy="366713"/>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14.3 Water Pollution</a:t>
            </a:r>
            <a:endParaRPr lang="en-US" i="0"/>
          </a:p>
        </p:txBody>
      </p:sp>
      <p:pic>
        <p:nvPicPr>
          <p:cNvPr id="40985" name="Picture 25" descr="Tslide 16 fws"/>
          <p:cNvPicPr>
            <a:picLocks noChangeAspect="1" noChangeArrowheads="1"/>
          </p:cNvPicPr>
          <p:nvPr/>
        </p:nvPicPr>
        <p:blipFill>
          <a:blip r:embed="rId3"/>
          <a:srcRect/>
          <a:stretch>
            <a:fillRect/>
          </a:stretch>
        </p:blipFill>
        <p:spPr bwMode="auto">
          <a:xfrm>
            <a:off x="4635500" y="1981200"/>
            <a:ext cx="4203700" cy="2755900"/>
          </a:xfrm>
          <a:prstGeom prst="rect">
            <a:avLst/>
          </a:prstGeom>
          <a:noFill/>
        </p:spPr>
      </p:pic>
    </p:spTree>
    <p:extLst>
      <p:ext uri="{BB962C8B-B14F-4D97-AF65-F5344CB8AC3E}">
        <p14:creationId xmlns:p14="http://schemas.microsoft.com/office/powerpoint/2010/main" val="36459798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762000"/>
            <a:ext cx="9144000" cy="990600"/>
          </a:xfrm>
        </p:spPr>
        <p:txBody>
          <a:bodyPr/>
          <a:lstStyle/>
          <a:p>
            <a:r>
              <a:rPr lang="en-US" b="1" dirty="0" smtClean="0">
                <a:latin typeface="Arial" pitchFamily="-123" charset="0"/>
              </a:rPr>
              <a:t>Sediment </a:t>
            </a:r>
            <a:r>
              <a:rPr lang="en-US" b="1" dirty="0">
                <a:latin typeface="Arial" pitchFamily="-123" charset="0"/>
              </a:rPr>
              <a:t>Pollution</a:t>
            </a:r>
            <a:endParaRPr lang="en-US" b="1" dirty="0"/>
          </a:p>
        </p:txBody>
      </p:sp>
      <p:sp>
        <p:nvSpPr>
          <p:cNvPr id="43011" name="Rectangle 3"/>
          <p:cNvSpPr>
            <a:spLocks noGrp="1" noChangeArrowheads="1"/>
          </p:cNvSpPr>
          <p:nvPr>
            <p:ph idx="1"/>
          </p:nvPr>
        </p:nvSpPr>
        <p:spPr>
          <a:xfrm>
            <a:off x="381000" y="2090615"/>
            <a:ext cx="8763000" cy="4767385"/>
          </a:xfrm>
        </p:spPr>
        <p:txBody>
          <a:bodyPr>
            <a:noAutofit/>
          </a:bodyPr>
          <a:lstStyle/>
          <a:p>
            <a:pPr lvl="1">
              <a:spcBef>
                <a:spcPct val="50000"/>
              </a:spcBef>
            </a:pPr>
            <a:r>
              <a:rPr lang="en-US" b="1" dirty="0" smtClean="0"/>
              <a:t>Sediment pollution:</a:t>
            </a:r>
            <a:r>
              <a:rPr lang="en-US" dirty="0" smtClean="0"/>
              <a:t> </a:t>
            </a:r>
          </a:p>
          <a:p>
            <a:pPr lvl="2">
              <a:lnSpc>
                <a:spcPct val="90000"/>
              </a:lnSpc>
              <a:spcBef>
                <a:spcPct val="50000"/>
              </a:spcBef>
            </a:pPr>
            <a:r>
              <a:rPr lang="en-US" sz="3200" dirty="0" smtClean="0"/>
              <a:t>Unusually large amounts of sediment that change an aquatic environment  </a:t>
            </a:r>
          </a:p>
          <a:p>
            <a:pPr lvl="2">
              <a:lnSpc>
                <a:spcPct val="90000"/>
              </a:lnSpc>
              <a:spcBef>
                <a:spcPct val="50000"/>
              </a:spcBef>
            </a:pPr>
            <a:r>
              <a:rPr lang="en-US" sz="3200" dirty="0" smtClean="0"/>
              <a:t>Sediment pollution results from erosion.</a:t>
            </a:r>
          </a:p>
          <a:p>
            <a:pPr lvl="2">
              <a:lnSpc>
                <a:spcPct val="90000"/>
              </a:lnSpc>
              <a:spcBef>
                <a:spcPct val="50000"/>
              </a:spcBef>
            </a:pPr>
            <a:r>
              <a:rPr lang="en-US" sz="3200" dirty="0" smtClean="0"/>
              <a:t>Can degrade water quality, cause photosynthesis rates to decline, and disrupt food webs</a:t>
            </a:r>
            <a:endParaRPr lang="en-US" sz="3200" b="1" dirty="0" smtClean="0">
              <a:solidFill>
                <a:schemeClr val="hlink"/>
              </a:solidFill>
            </a:endParaRPr>
          </a:p>
          <a:p>
            <a:pPr marL="349250" lvl="1" indent="0">
              <a:spcBef>
                <a:spcPct val="50000"/>
              </a:spcBef>
              <a:buNone/>
            </a:pPr>
            <a:r>
              <a:rPr lang="en-US" sz="3200" dirty="0" smtClean="0"/>
              <a:t>.</a:t>
            </a:r>
            <a:endParaRPr lang="en-US" sz="3200" dirty="0"/>
          </a:p>
        </p:txBody>
      </p:sp>
      <p:sp>
        <p:nvSpPr>
          <p:cNvPr id="43014" name="Rectangle 6"/>
          <p:cNvSpPr>
            <a:spLocks noChangeArrowheads="1"/>
          </p:cNvSpPr>
          <p:nvPr/>
        </p:nvSpPr>
        <p:spPr bwMode="auto">
          <a:xfrm>
            <a:off x="381000" y="233363"/>
            <a:ext cx="3232150" cy="366712"/>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14.3 Water Pollution</a:t>
            </a:r>
            <a:endParaRPr lang="en-US" i="0"/>
          </a:p>
        </p:txBody>
      </p:sp>
    </p:spTree>
    <p:extLst>
      <p:ext uri="{BB962C8B-B14F-4D97-AF65-F5344CB8AC3E}">
        <p14:creationId xmlns:p14="http://schemas.microsoft.com/office/powerpoint/2010/main" val="21601157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Thermal Pollution</a:t>
            </a:r>
            <a:endParaRPr lang="en-US" b="1" dirty="0"/>
          </a:p>
        </p:txBody>
      </p:sp>
      <p:sp>
        <p:nvSpPr>
          <p:cNvPr id="3" name="Content Placeholder 2"/>
          <p:cNvSpPr>
            <a:spLocks noGrp="1"/>
          </p:cNvSpPr>
          <p:nvPr>
            <p:ph idx="1"/>
          </p:nvPr>
        </p:nvSpPr>
        <p:spPr/>
        <p:txBody>
          <a:bodyPr/>
          <a:lstStyle/>
          <a:p>
            <a:pPr lvl="1">
              <a:spcBef>
                <a:spcPct val="50000"/>
              </a:spcBef>
            </a:pPr>
            <a:r>
              <a:rPr lang="en-US" b="1" dirty="0"/>
              <a:t>Thermal pollution:</a:t>
            </a:r>
            <a:endParaRPr lang="en-US" dirty="0"/>
          </a:p>
          <a:p>
            <a:pPr lvl="2">
              <a:lnSpc>
                <a:spcPct val="90000"/>
              </a:lnSpc>
              <a:spcBef>
                <a:spcPct val="50000"/>
              </a:spcBef>
            </a:pPr>
            <a:r>
              <a:rPr lang="en-US" sz="3200" dirty="0"/>
              <a:t>A heat source that raises the temperature of a waterway</a:t>
            </a:r>
          </a:p>
          <a:p>
            <a:pPr lvl="2">
              <a:lnSpc>
                <a:spcPct val="90000"/>
              </a:lnSpc>
              <a:spcBef>
                <a:spcPct val="50000"/>
              </a:spcBef>
            </a:pPr>
            <a:r>
              <a:rPr lang="en-US" sz="3200" dirty="0"/>
              <a:t>Heated water holds less </a:t>
            </a:r>
            <a:r>
              <a:rPr lang="en-US" sz="3200" dirty="0" smtClean="0"/>
              <a:t>oxygen</a:t>
            </a:r>
          </a:p>
          <a:p>
            <a:pPr marL="685800" lvl="2" indent="0">
              <a:lnSpc>
                <a:spcPct val="90000"/>
              </a:lnSpc>
              <a:spcBef>
                <a:spcPct val="50000"/>
              </a:spcBef>
              <a:buNone/>
            </a:pPr>
            <a:endParaRPr lang="en-US" dirty="0"/>
          </a:p>
        </p:txBody>
      </p:sp>
    </p:spTree>
    <p:extLst>
      <p:ext uri="{BB962C8B-B14F-4D97-AF65-F5344CB8AC3E}">
        <p14:creationId xmlns:p14="http://schemas.microsoft.com/office/powerpoint/2010/main" val="23395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762000"/>
            <a:ext cx="7772400" cy="1295400"/>
          </a:xfrm>
        </p:spPr>
        <p:txBody>
          <a:bodyPr/>
          <a:lstStyle/>
          <a:p>
            <a:r>
              <a:rPr lang="en-US" b="1">
                <a:latin typeface="Arial" pitchFamily="-123" charset="0"/>
              </a:rPr>
              <a:t>Biological Pollution</a:t>
            </a:r>
            <a:endParaRPr lang="en-US"/>
          </a:p>
        </p:txBody>
      </p:sp>
      <p:sp>
        <p:nvSpPr>
          <p:cNvPr id="77827" name="Rectangle 3"/>
          <p:cNvSpPr>
            <a:spLocks noGrp="1" noChangeArrowheads="1"/>
          </p:cNvSpPr>
          <p:nvPr>
            <p:ph idx="1"/>
          </p:nvPr>
        </p:nvSpPr>
        <p:spPr>
          <a:xfrm>
            <a:off x="3657599" y="2209799"/>
            <a:ext cx="5193323" cy="4433277"/>
          </a:xfrm>
        </p:spPr>
        <p:txBody>
          <a:bodyPr>
            <a:normAutofit fontScale="92500" lnSpcReduction="10000"/>
          </a:bodyPr>
          <a:lstStyle/>
          <a:p>
            <a:pPr>
              <a:spcBef>
                <a:spcPct val="50000"/>
              </a:spcBef>
            </a:pPr>
            <a:r>
              <a:rPr lang="en-US" dirty="0"/>
              <a:t>Biological pollution occurs when pathogens enter a waterway.</a:t>
            </a:r>
          </a:p>
          <a:p>
            <a:pPr>
              <a:spcBef>
                <a:spcPct val="50000"/>
              </a:spcBef>
            </a:pPr>
            <a:r>
              <a:rPr lang="en-US" dirty="0"/>
              <a:t>Biological pollution causes more human health problems than any other form of water pollution.</a:t>
            </a:r>
          </a:p>
          <a:p>
            <a:pPr>
              <a:spcBef>
                <a:spcPct val="50000"/>
              </a:spcBef>
            </a:pPr>
            <a:r>
              <a:rPr lang="en-US" dirty="0"/>
              <a:t>Water treatment reduces biological pollution.</a:t>
            </a:r>
            <a:endParaRPr lang="en-US" sz="2800" dirty="0"/>
          </a:p>
        </p:txBody>
      </p:sp>
      <p:sp>
        <p:nvSpPr>
          <p:cNvPr id="77831" name="Rectangle 7"/>
          <p:cNvSpPr>
            <a:spLocks noChangeArrowheads="1"/>
          </p:cNvSpPr>
          <p:nvPr/>
        </p:nvSpPr>
        <p:spPr bwMode="auto">
          <a:xfrm>
            <a:off x="381000" y="233363"/>
            <a:ext cx="3232150" cy="366712"/>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14.3 Water Pollution</a:t>
            </a:r>
            <a:endParaRPr lang="en-US" sz="1800" i="0"/>
          </a:p>
        </p:txBody>
      </p:sp>
      <p:sp>
        <p:nvSpPr>
          <p:cNvPr id="77832" name="Rectangle 8"/>
          <p:cNvSpPr>
            <a:spLocks noChangeArrowheads="1"/>
          </p:cNvSpPr>
          <p:nvPr/>
        </p:nvSpPr>
        <p:spPr bwMode="auto">
          <a:xfrm>
            <a:off x="381000" y="5824415"/>
            <a:ext cx="2895600" cy="10668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i="0">
                <a:solidFill>
                  <a:srgbClr val="008040"/>
                </a:solidFill>
                <a:latin typeface="Arial Bold" pitchFamily="-123" charset="0"/>
                <a:ea typeface="MS Pゴシック" pitchFamily="-92" charset="-128"/>
                <a:cs typeface="MS Pゴシック" pitchFamily="-92" charset="-128"/>
              </a:rPr>
              <a:t>Did You Know?</a:t>
            </a:r>
            <a:r>
              <a:rPr lang="en-US" sz="1400" b="0">
                <a:latin typeface="Myriad Pro" pitchFamily="-123" charset="0"/>
                <a:ea typeface="MS Pゴシック" pitchFamily="-92" charset="-128"/>
                <a:cs typeface="MS Pゴシック" pitchFamily="-92" charset="-128"/>
              </a:rPr>
              <a:t> </a:t>
            </a:r>
            <a:r>
              <a:rPr lang="en-US" sz="1400" b="0"/>
              <a:t>Giardiasis is the most common form of waterborne disease in the U.S.</a:t>
            </a:r>
          </a:p>
        </p:txBody>
      </p:sp>
      <p:sp>
        <p:nvSpPr>
          <p:cNvPr id="77837" name="Rectangle 13"/>
          <p:cNvSpPr>
            <a:spLocks noChangeArrowheads="1"/>
          </p:cNvSpPr>
          <p:nvPr/>
        </p:nvSpPr>
        <p:spPr bwMode="auto">
          <a:xfrm>
            <a:off x="457200" y="5562600"/>
            <a:ext cx="1577975" cy="304800"/>
          </a:xfrm>
          <a:prstGeom prst="rect">
            <a:avLst/>
          </a:prstGeom>
          <a:noFill/>
          <a:ln w="9525">
            <a:noFill/>
            <a:miter lim="800000"/>
            <a:headEnd/>
            <a:tailEnd/>
          </a:ln>
        </p:spPr>
        <p:txBody>
          <a:bodyPr wrap="none">
            <a:prstTxWarp prst="textNoShape">
              <a:avLst/>
            </a:prstTxWarp>
            <a:spAutoFit/>
          </a:bodyPr>
          <a:lstStyle/>
          <a:p>
            <a:r>
              <a:rPr lang="en-US" sz="1400" i="0"/>
              <a:t>Cholera bacteria</a:t>
            </a:r>
          </a:p>
        </p:txBody>
      </p:sp>
      <p:pic>
        <p:nvPicPr>
          <p:cNvPr id="77839" name="Picture 15" descr="cholera bacteria nigms bacta4acolorT"/>
          <p:cNvPicPr>
            <a:picLocks noChangeAspect="1" noChangeArrowheads="1"/>
          </p:cNvPicPr>
          <p:nvPr/>
        </p:nvPicPr>
        <p:blipFill>
          <a:blip r:embed="rId3"/>
          <a:srcRect/>
          <a:stretch>
            <a:fillRect/>
          </a:stretch>
        </p:blipFill>
        <p:spPr bwMode="auto">
          <a:xfrm>
            <a:off x="457200" y="2070100"/>
            <a:ext cx="2743200" cy="3416300"/>
          </a:xfrm>
          <a:prstGeom prst="rect">
            <a:avLst/>
          </a:prstGeom>
          <a:noFill/>
        </p:spPr>
      </p:pic>
    </p:spTree>
    <p:extLst>
      <p:ext uri="{BB962C8B-B14F-4D97-AF65-F5344CB8AC3E}">
        <p14:creationId xmlns:p14="http://schemas.microsoft.com/office/powerpoint/2010/main" val="6996442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a:latin typeface="Arial" pitchFamily="-123" charset="0"/>
              </a:rPr>
              <a:t>Groundwater Pollution</a:t>
            </a:r>
            <a:endParaRPr lang="en-US" b="1"/>
          </a:p>
        </p:txBody>
      </p:sp>
      <p:sp>
        <p:nvSpPr>
          <p:cNvPr id="45059" name="Rectangle 3"/>
          <p:cNvSpPr>
            <a:spLocks noGrp="1" noChangeArrowheads="1"/>
          </p:cNvSpPr>
          <p:nvPr>
            <p:ph idx="1"/>
          </p:nvPr>
        </p:nvSpPr>
        <p:spPr>
          <a:xfrm>
            <a:off x="0" y="2176585"/>
            <a:ext cx="8987692" cy="4191000"/>
          </a:xfrm>
        </p:spPr>
        <p:txBody>
          <a:bodyPr>
            <a:normAutofit/>
          </a:bodyPr>
          <a:lstStyle/>
          <a:p>
            <a:pPr>
              <a:lnSpc>
                <a:spcPct val="100000"/>
              </a:lnSpc>
              <a:spcBef>
                <a:spcPct val="40000"/>
              </a:spcBef>
            </a:pPr>
            <a:r>
              <a:rPr lang="en-US" dirty="0"/>
              <a:t>Sources of groundwater pollution include natural sources, surface pollutants leaching through soil, and leaky underground structures. </a:t>
            </a:r>
          </a:p>
          <a:p>
            <a:pPr>
              <a:lnSpc>
                <a:spcPct val="100000"/>
              </a:lnSpc>
              <a:spcBef>
                <a:spcPct val="40000"/>
              </a:spcBef>
            </a:pPr>
            <a:r>
              <a:rPr lang="en-US" dirty="0"/>
              <a:t>Chemicals break down more slowly in groundwater than in surface water.</a:t>
            </a:r>
          </a:p>
          <a:p>
            <a:pPr>
              <a:lnSpc>
                <a:spcPct val="100000"/>
              </a:lnSpc>
              <a:spcBef>
                <a:spcPct val="40000"/>
              </a:spcBef>
            </a:pPr>
            <a:r>
              <a:rPr lang="en-US" dirty="0"/>
              <a:t>Most efforts to reduce groundwater pollution focus on prevention.</a:t>
            </a:r>
            <a:endParaRPr lang="en-US" sz="2800" i="1" dirty="0"/>
          </a:p>
        </p:txBody>
      </p:sp>
      <p:sp>
        <p:nvSpPr>
          <p:cNvPr id="45064" name="Rectangle 8"/>
          <p:cNvSpPr>
            <a:spLocks noChangeArrowheads="1"/>
          </p:cNvSpPr>
          <p:nvPr/>
        </p:nvSpPr>
        <p:spPr bwMode="auto">
          <a:xfrm>
            <a:off x="381000" y="233363"/>
            <a:ext cx="3232150" cy="366712"/>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14.3 Water Pollution</a:t>
            </a:r>
            <a:endParaRPr lang="en-US" i="0"/>
          </a:p>
        </p:txBody>
      </p:sp>
      <p:sp>
        <p:nvSpPr>
          <p:cNvPr id="45065" name="Rectangle 9"/>
          <p:cNvSpPr>
            <a:spLocks noChangeArrowheads="1"/>
          </p:cNvSpPr>
          <p:nvPr/>
        </p:nvSpPr>
        <p:spPr bwMode="auto">
          <a:xfrm>
            <a:off x="3960446" y="5611446"/>
            <a:ext cx="5105400" cy="12192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i="0">
                <a:solidFill>
                  <a:srgbClr val="008040"/>
                </a:solidFill>
                <a:latin typeface="Arial Bold" pitchFamily="-123" charset="0"/>
                <a:ea typeface="MS Pゴシック" pitchFamily="-92" charset="-128"/>
                <a:cs typeface="MS Pゴシック" pitchFamily="-92" charset="-128"/>
              </a:rPr>
              <a:t>Did You Know?</a:t>
            </a:r>
            <a:r>
              <a:rPr lang="en-US" sz="1400" b="0">
                <a:latin typeface="Myriad Pro" pitchFamily="-123" charset="0"/>
                <a:ea typeface="MS Pゴシック" pitchFamily="-92" charset="-128"/>
                <a:cs typeface="MS Pゴシック" pitchFamily="-92" charset="-128"/>
              </a:rPr>
              <a:t> </a:t>
            </a:r>
            <a:r>
              <a:rPr lang="en-US" sz="1400" b="0"/>
              <a:t>The EPA repairs and replaces leaky underground gas storage tanks to reduce groundwater pollution. Over the last 25 years, over 1.7 million tanks have been repaired or replaced. </a:t>
            </a:r>
          </a:p>
        </p:txBody>
      </p:sp>
    </p:spTree>
    <p:extLst>
      <p:ext uri="{BB962C8B-B14F-4D97-AF65-F5344CB8AC3E}">
        <p14:creationId xmlns:p14="http://schemas.microsoft.com/office/powerpoint/2010/main" val="26723436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Rectangle 12"/>
          <p:cNvSpPr>
            <a:spLocks noGrp="1" noChangeArrowheads="1"/>
          </p:cNvSpPr>
          <p:nvPr>
            <p:ph type="title"/>
          </p:nvPr>
        </p:nvSpPr>
        <p:spPr>
          <a:xfrm>
            <a:off x="609600" y="762000"/>
            <a:ext cx="7772400" cy="1143000"/>
          </a:xfrm>
        </p:spPr>
        <p:txBody>
          <a:bodyPr/>
          <a:lstStyle/>
          <a:p>
            <a:r>
              <a:rPr lang="en-US" b="1">
                <a:latin typeface="Arial" pitchFamily="-123" charset="0"/>
              </a:rPr>
              <a:t>Ocean Water Pollution</a:t>
            </a:r>
            <a:endParaRPr lang="en-US"/>
          </a:p>
        </p:txBody>
      </p:sp>
      <p:sp>
        <p:nvSpPr>
          <p:cNvPr id="47107" name="Rectangle 3"/>
          <p:cNvSpPr>
            <a:spLocks noGrp="1" noChangeArrowheads="1"/>
          </p:cNvSpPr>
          <p:nvPr>
            <p:ph idx="1"/>
          </p:nvPr>
        </p:nvSpPr>
        <p:spPr>
          <a:xfrm>
            <a:off x="4114800" y="2432538"/>
            <a:ext cx="5029200" cy="4151924"/>
          </a:xfrm>
        </p:spPr>
        <p:txBody>
          <a:bodyPr>
            <a:normAutofit fontScale="92500" lnSpcReduction="20000"/>
          </a:bodyPr>
          <a:lstStyle/>
          <a:p>
            <a:pPr>
              <a:spcBef>
                <a:spcPct val="40000"/>
              </a:spcBef>
            </a:pPr>
            <a:r>
              <a:rPr lang="en-US" dirty="0"/>
              <a:t>Oil pollution in the ocean comes from many widely spread small sources. Natural seeps are the largest single source.</a:t>
            </a:r>
          </a:p>
          <a:p>
            <a:pPr>
              <a:spcBef>
                <a:spcPct val="40000"/>
              </a:spcBef>
            </a:pPr>
            <a:r>
              <a:rPr lang="en-US" dirty="0"/>
              <a:t>Ocean organisms </a:t>
            </a:r>
            <a:r>
              <a:rPr lang="en-US" dirty="0" err="1"/>
              <a:t>bioaccumulate</a:t>
            </a:r>
            <a:r>
              <a:rPr lang="en-US" dirty="0"/>
              <a:t> mercury pollution.</a:t>
            </a:r>
          </a:p>
          <a:p>
            <a:pPr>
              <a:spcBef>
                <a:spcPct val="40000"/>
              </a:spcBef>
            </a:pPr>
            <a:r>
              <a:rPr lang="en-US" dirty="0"/>
              <a:t>Nutrient pollution can cause red tides.</a:t>
            </a:r>
            <a:endParaRPr lang="en-US" sz="2800" dirty="0"/>
          </a:p>
        </p:txBody>
      </p:sp>
      <p:sp>
        <p:nvSpPr>
          <p:cNvPr id="47122" name="Rectangle 18"/>
          <p:cNvSpPr>
            <a:spLocks noChangeArrowheads="1"/>
          </p:cNvSpPr>
          <p:nvPr/>
        </p:nvSpPr>
        <p:spPr bwMode="auto">
          <a:xfrm>
            <a:off x="381000" y="233363"/>
            <a:ext cx="3232150" cy="366712"/>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14.3 Water Pollution</a:t>
            </a:r>
            <a:endParaRPr lang="en-US" i="0"/>
          </a:p>
        </p:txBody>
      </p:sp>
      <p:sp>
        <p:nvSpPr>
          <p:cNvPr id="47123" name="Rectangle 19"/>
          <p:cNvSpPr>
            <a:spLocks noChangeArrowheads="1"/>
          </p:cNvSpPr>
          <p:nvPr/>
        </p:nvSpPr>
        <p:spPr bwMode="auto">
          <a:xfrm>
            <a:off x="304800" y="4876800"/>
            <a:ext cx="3657600" cy="12954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i="0">
                <a:solidFill>
                  <a:srgbClr val="008040"/>
                </a:solidFill>
                <a:latin typeface="Arial Bold" pitchFamily="-123" charset="0"/>
                <a:ea typeface="MS Pゴシック" pitchFamily="-92" charset="-128"/>
                <a:cs typeface="MS Pゴシック" pitchFamily="-92" charset="-128"/>
              </a:rPr>
              <a:t>Did You Know?</a:t>
            </a:r>
            <a:r>
              <a:rPr lang="en-US" sz="1400" b="0">
                <a:latin typeface="Myriad Pro" pitchFamily="-123" charset="0"/>
                <a:ea typeface="MS Pゴシック" pitchFamily="-92" charset="-128"/>
                <a:cs typeface="MS Pゴシック" pitchFamily="-92" charset="-128"/>
              </a:rPr>
              <a:t> </a:t>
            </a:r>
            <a:r>
              <a:rPr lang="en-US" sz="1400" b="0"/>
              <a:t>According to the U.S. Oil Pollution Act of 1990, by 2015, all oil tankers in U.S. waters must have double hulls to help prevent against leaks.</a:t>
            </a:r>
            <a:r>
              <a:rPr lang="en-US" b="0">
                <a:latin typeface="Myriad Pro" pitchFamily="-123" charset="0"/>
              </a:rPr>
              <a:t> </a:t>
            </a:r>
          </a:p>
        </p:txBody>
      </p:sp>
      <p:sp>
        <p:nvSpPr>
          <p:cNvPr id="47125" name="Rectangle 21"/>
          <p:cNvSpPr>
            <a:spLocks noChangeArrowheads="1"/>
          </p:cNvSpPr>
          <p:nvPr/>
        </p:nvSpPr>
        <p:spPr bwMode="auto">
          <a:xfrm>
            <a:off x="304800" y="4343400"/>
            <a:ext cx="3581400" cy="304800"/>
          </a:xfrm>
          <a:prstGeom prst="rect">
            <a:avLst/>
          </a:prstGeom>
          <a:noFill/>
          <a:ln w="9525">
            <a:noFill/>
            <a:miter lim="800000"/>
            <a:headEnd/>
            <a:tailEnd/>
          </a:ln>
        </p:spPr>
        <p:txBody>
          <a:bodyPr>
            <a:prstTxWarp prst="textNoShape">
              <a:avLst/>
            </a:prstTxWarp>
            <a:spAutoFit/>
          </a:bodyPr>
          <a:lstStyle/>
          <a:p>
            <a:r>
              <a:rPr lang="en-US" sz="1400" b="0" i="0"/>
              <a:t>A 2004 oil spill off the Alaskan coast</a:t>
            </a:r>
            <a:endParaRPr lang="en-US" i="0"/>
          </a:p>
        </p:txBody>
      </p:sp>
      <p:pic>
        <p:nvPicPr>
          <p:cNvPr id="47127" name="Picture 23" descr="Tslide 20 fws"/>
          <p:cNvPicPr>
            <a:picLocks noChangeAspect="1" noChangeArrowheads="1"/>
          </p:cNvPicPr>
          <p:nvPr/>
        </p:nvPicPr>
        <p:blipFill>
          <a:blip r:embed="rId3"/>
          <a:srcRect/>
          <a:stretch>
            <a:fillRect/>
          </a:stretch>
        </p:blipFill>
        <p:spPr bwMode="auto">
          <a:xfrm>
            <a:off x="304800" y="2057400"/>
            <a:ext cx="3581400" cy="2273300"/>
          </a:xfrm>
          <a:prstGeom prst="rect">
            <a:avLst/>
          </a:prstGeom>
          <a:noFill/>
        </p:spPr>
      </p:pic>
    </p:spTree>
    <p:extLst>
      <p:ext uri="{BB962C8B-B14F-4D97-AF65-F5344CB8AC3E}">
        <p14:creationId xmlns:p14="http://schemas.microsoft.com/office/powerpoint/2010/main" val="2102439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How can humans control water pollution?</a:t>
            </a:r>
            <a:endParaRPr lang="en-US" b="1" dirty="0"/>
          </a:p>
        </p:txBody>
      </p:sp>
    </p:spTree>
    <p:extLst>
      <p:ext uri="{BB962C8B-B14F-4D97-AF65-F5344CB8AC3E}">
        <p14:creationId xmlns:p14="http://schemas.microsoft.com/office/powerpoint/2010/main" val="327312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a:latin typeface="Arial" pitchFamily="-123" charset="0"/>
              </a:rPr>
              <a:t>Controlling Water Pollution</a:t>
            </a:r>
            <a:endParaRPr lang="en-US" b="1"/>
          </a:p>
        </p:txBody>
      </p:sp>
      <p:sp>
        <p:nvSpPr>
          <p:cNvPr id="49155" name="Rectangle 3"/>
          <p:cNvSpPr>
            <a:spLocks noGrp="1" noChangeArrowheads="1"/>
          </p:cNvSpPr>
          <p:nvPr>
            <p:ph idx="1"/>
          </p:nvPr>
        </p:nvSpPr>
        <p:spPr>
          <a:xfrm>
            <a:off x="5181600" y="2286000"/>
            <a:ext cx="3962400" cy="4659923"/>
          </a:xfrm>
        </p:spPr>
        <p:txBody>
          <a:bodyPr>
            <a:normAutofit fontScale="85000" lnSpcReduction="20000"/>
          </a:bodyPr>
          <a:lstStyle/>
          <a:p>
            <a:pPr>
              <a:spcBef>
                <a:spcPct val="50000"/>
              </a:spcBef>
            </a:pPr>
            <a:r>
              <a:rPr lang="en-US" dirty="0"/>
              <a:t>Government regulation decreases water pollution. </a:t>
            </a:r>
          </a:p>
          <a:p>
            <a:pPr>
              <a:spcBef>
                <a:spcPct val="50000"/>
              </a:spcBef>
            </a:pPr>
            <a:r>
              <a:rPr lang="en-US" dirty="0"/>
              <a:t>The</a:t>
            </a:r>
            <a:r>
              <a:rPr lang="en-US" i="1" dirty="0"/>
              <a:t> </a:t>
            </a:r>
            <a:r>
              <a:rPr lang="en-US" dirty="0"/>
              <a:t>Clean Water Act</a:t>
            </a:r>
            <a:r>
              <a:rPr lang="en-US" sz="2000" dirty="0"/>
              <a:t> </a:t>
            </a:r>
          </a:p>
          <a:p>
            <a:pPr lvl="1"/>
            <a:r>
              <a:rPr lang="en-US" dirty="0"/>
              <a:t>Set water pollution standards </a:t>
            </a:r>
          </a:p>
          <a:p>
            <a:pPr lvl="1"/>
            <a:r>
              <a:rPr lang="en-US" dirty="0"/>
              <a:t>Required permits to release point-source pollution</a:t>
            </a:r>
          </a:p>
          <a:p>
            <a:pPr lvl="1"/>
            <a:r>
              <a:rPr lang="en-US" dirty="0"/>
              <a:t>Funded sewage treatment plant construction</a:t>
            </a:r>
            <a:endParaRPr lang="en-US" b="1" i="1" dirty="0"/>
          </a:p>
        </p:txBody>
      </p:sp>
      <p:sp>
        <p:nvSpPr>
          <p:cNvPr id="49162" name="Rectangle 10"/>
          <p:cNvSpPr>
            <a:spLocks noChangeArrowheads="1"/>
          </p:cNvSpPr>
          <p:nvPr/>
        </p:nvSpPr>
        <p:spPr bwMode="auto">
          <a:xfrm>
            <a:off x="381000" y="233363"/>
            <a:ext cx="3232150" cy="366712"/>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14.3 Water Pollution</a:t>
            </a:r>
            <a:endParaRPr lang="en-US" i="0"/>
          </a:p>
        </p:txBody>
      </p:sp>
      <p:sp>
        <p:nvSpPr>
          <p:cNvPr id="49163" name="Text Box 11"/>
          <p:cNvSpPr txBox="1">
            <a:spLocks noChangeArrowheads="1"/>
          </p:cNvSpPr>
          <p:nvPr/>
        </p:nvSpPr>
        <p:spPr bwMode="auto">
          <a:xfrm>
            <a:off x="381000" y="4876800"/>
            <a:ext cx="1295400" cy="304800"/>
          </a:xfrm>
          <a:prstGeom prst="rect">
            <a:avLst/>
          </a:prstGeom>
          <a:solidFill>
            <a:srgbClr val="FDFFED">
              <a:alpha val="70000"/>
            </a:srgbClr>
          </a:solidFill>
          <a:ln w="9525">
            <a:noFill/>
            <a:miter lim="800000"/>
            <a:headEnd/>
            <a:tailEnd/>
          </a:ln>
        </p:spPr>
        <p:txBody>
          <a:bodyPr>
            <a:prstTxWarp prst="textNoShape">
              <a:avLst/>
            </a:prstTxWarp>
            <a:spAutoFit/>
          </a:bodyPr>
          <a:lstStyle/>
          <a:p>
            <a:pPr>
              <a:spcBef>
                <a:spcPct val="50000"/>
              </a:spcBef>
            </a:pPr>
            <a:r>
              <a:rPr lang="en-US" sz="1400" i="0">
                <a:latin typeface="Myriad Pro" pitchFamily="-123" charset="0"/>
                <a:ea typeface="MS Pゴシック" pitchFamily="-92" charset="-128"/>
                <a:cs typeface="MS Pゴシック" pitchFamily="-92" charset="-128"/>
              </a:rPr>
              <a:t>Lake Erie</a:t>
            </a:r>
            <a:endParaRPr lang="en-US" sz="1400" b="0" i="0">
              <a:latin typeface="Myriad Pro" pitchFamily="-123" charset="0"/>
              <a:ea typeface="MS Pゴシック" pitchFamily="-92" charset="-128"/>
              <a:cs typeface="MS Pゴシック" pitchFamily="-92" charset="-128"/>
            </a:endParaRPr>
          </a:p>
        </p:txBody>
      </p:sp>
      <p:sp>
        <p:nvSpPr>
          <p:cNvPr id="49165" name="Rectangle 13"/>
          <p:cNvSpPr>
            <a:spLocks noChangeArrowheads="1"/>
          </p:cNvSpPr>
          <p:nvPr/>
        </p:nvSpPr>
        <p:spPr bwMode="auto">
          <a:xfrm>
            <a:off x="0" y="5373077"/>
            <a:ext cx="4876800" cy="12192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i="0">
                <a:solidFill>
                  <a:srgbClr val="008040"/>
                </a:solidFill>
                <a:latin typeface="Arial Bold" pitchFamily="-123" charset="0"/>
                <a:ea typeface="MS Pゴシック" pitchFamily="-92" charset="-128"/>
                <a:cs typeface="MS Pゴシック" pitchFamily="-92" charset="-128"/>
              </a:rPr>
              <a:t>Did You Know?</a:t>
            </a:r>
            <a:r>
              <a:rPr lang="en-US" sz="1400" b="0">
                <a:latin typeface="Myriad Pro" pitchFamily="-123" charset="0"/>
                <a:ea typeface="MS Pゴシック" pitchFamily="-92" charset="-128"/>
                <a:cs typeface="MS Pゴシック" pitchFamily="-92" charset="-128"/>
              </a:rPr>
              <a:t> </a:t>
            </a:r>
            <a:r>
              <a:rPr lang="en-US" sz="1400" b="0">
                <a:ea typeface="MS Pゴシック" pitchFamily="-92" charset="-128"/>
                <a:cs typeface="MS Pゴシック" pitchFamily="-92" charset="-128"/>
              </a:rPr>
              <a:t>The Great Lakes show that humans can change their ways and clean up trouble spots. In the 1970s, Lake Erie was declared “dead” but is now home to some flourishing species, especially the walleye.</a:t>
            </a:r>
          </a:p>
        </p:txBody>
      </p:sp>
      <p:pic>
        <p:nvPicPr>
          <p:cNvPr id="49167" name="Picture 15" descr="Tslide 21 nrel 06704"/>
          <p:cNvPicPr>
            <a:picLocks noChangeAspect="1" noChangeArrowheads="1"/>
          </p:cNvPicPr>
          <p:nvPr/>
        </p:nvPicPr>
        <p:blipFill>
          <a:blip r:embed="rId3"/>
          <a:srcRect/>
          <a:stretch>
            <a:fillRect/>
          </a:stretch>
        </p:blipFill>
        <p:spPr bwMode="auto">
          <a:xfrm>
            <a:off x="355600" y="2019300"/>
            <a:ext cx="4292600" cy="2857500"/>
          </a:xfrm>
          <a:prstGeom prst="rect">
            <a:avLst/>
          </a:prstGeom>
          <a:noFill/>
        </p:spPr>
      </p:pic>
    </p:spTree>
    <p:extLst>
      <p:ext uri="{BB962C8B-B14F-4D97-AF65-F5344CB8AC3E}">
        <p14:creationId xmlns:p14="http://schemas.microsoft.com/office/powerpoint/2010/main" val="374798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Treatment Design</a:t>
            </a:r>
            <a:endParaRPr lang="en-US" dirty="0"/>
          </a:p>
        </p:txBody>
      </p:sp>
      <p:sp>
        <p:nvSpPr>
          <p:cNvPr id="3" name="Content Placeholder 2"/>
          <p:cNvSpPr>
            <a:spLocks noGrp="1"/>
          </p:cNvSpPr>
          <p:nvPr>
            <p:ph idx="1"/>
          </p:nvPr>
        </p:nvSpPr>
        <p:spPr>
          <a:xfrm>
            <a:off x="120146" y="2327176"/>
            <a:ext cx="9023854" cy="4382824"/>
          </a:xfrm>
        </p:spPr>
        <p:txBody>
          <a:bodyPr/>
          <a:lstStyle/>
          <a:p>
            <a:r>
              <a:rPr lang="en-US" dirty="0" smtClean="0"/>
              <a:t>In groups or individually, brainstorm a design of how a water treatment plant should work. Justify the function and/or purpose for each piece of your design. Complete in Notability and email by the end of the day.</a:t>
            </a:r>
            <a:endParaRPr lang="en-US" dirty="0"/>
          </a:p>
        </p:txBody>
      </p:sp>
    </p:spTree>
    <p:extLst>
      <p:ext uri="{BB962C8B-B14F-4D97-AF65-F5344CB8AC3E}">
        <p14:creationId xmlns:p14="http://schemas.microsoft.com/office/powerpoint/2010/main" val="374310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85800"/>
            <a:ext cx="7772400" cy="914400"/>
          </a:xfrm>
        </p:spPr>
        <p:txBody>
          <a:bodyPr/>
          <a:lstStyle/>
          <a:p>
            <a:r>
              <a:rPr lang="en-US" b="1">
                <a:latin typeface="Arial" pitchFamily="-123" charset="0"/>
              </a:rPr>
              <a:t>Water Treatment</a:t>
            </a:r>
            <a:endParaRPr lang="en-US" b="1"/>
          </a:p>
        </p:txBody>
      </p:sp>
      <p:sp>
        <p:nvSpPr>
          <p:cNvPr id="51216" name="Rectangle 16"/>
          <p:cNvSpPr>
            <a:spLocks noChangeArrowheads="1"/>
          </p:cNvSpPr>
          <p:nvPr/>
        </p:nvSpPr>
        <p:spPr bwMode="auto">
          <a:xfrm>
            <a:off x="457200" y="1600200"/>
            <a:ext cx="8382000" cy="1735138"/>
          </a:xfrm>
          <a:prstGeom prst="rect">
            <a:avLst/>
          </a:prstGeom>
          <a:noFill/>
          <a:ln w="9525">
            <a:noFill/>
            <a:miter lim="800000"/>
            <a:headEnd/>
            <a:tailEnd/>
          </a:ln>
        </p:spPr>
        <p:txBody>
          <a:bodyPr>
            <a:prstTxWarp prst="textNoShape">
              <a:avLst/>
            </a:prstTxWarp>
            <a:spAutoFit/>
          </a:bodyPr>
          <a:lstStyle/>
          <a:p>
            <a:pPr marL="342900" indent="-241300">
              <a:buFont typeface="Times" pitchFamily="-123" charset="0"/>
              <a:buChar char="•"/>
            </a:pPr>
            <a:r>
              <a:rPr lang="en-US" sz="2400" b="0" i="0" dirty="0"/>
              <a:t>Drinking water is treated to remove pollutants before humans consume it.</a:t>
            </a:r>
          </a:p>
          <a:p>
            <a:pPr marL="342900" indent="-241300">
              <a:buFont typeface="Times" pitchFamily="-123" charset="0"/>
              <a:buChar char="•"/>
            </a:pPr>
            <a:r>
              <a:rPr lang="en-US" sz="2400" b="0" i="0" dirty="0"/>
              <a:t>Wastewater is treated to remove pollutants before human-used water is released back to the environment. </a:t>
            </a:r>
          </a:p>
          <a:p>
            <a:pPr marL="342900" indent="-241300"/>
            <a:endParaRPr lang="en-US" dirty="0"/>
          </a:p>
        </p:txBody>
      </p:sp>
      <p:pic>
        <p:nvPicPr>
          <p:cNvPr id="51221" name="Picture 21" descr="septic system"/>
          <p:cNvPicPr>
            <a:picLocks noChangeAspect="1" noChangeArrowheads="1"/>
          </p:cNvPicPr>
          <p:nvPr/>
        </p:nvPicPr>
        <p:blipFill>
          <a:blip r:embed="rId3"/>
          <a:srcRect/>
          <a:stretch>
            <a:fillRect/>
          </a:stretch>
        </p:blipFill>
        <p:spPr bwMode="auto">
          <a:xfrm>
            <a:off x="838200" y="3276600"/>
            <a:ext cx="7467600" cy="3179763"/>
          </a:xfrm>
          <a:prstGeom prst="rect">
            <a:avLst/>
          </a:prstGeom>
          <a:noFill/>
        </p:spPr>
      </p:pic>
      <p:sp>
        <p:nvSpPr>
          <p:cNvPr id="51223" name="Rectangle 23"/>
          <p:cNvSpPr>
            <a:spLocks noChangeArrowheads="1"/>
          </p:cNvSpPr>
          <p:nvPr/>
        </p:nvSpPr>
        <p:spPr bwMode="auto">
          <a:xfrm>
            <a:off x="381000" y="228600"/>
            <a:ext cx="3232150" cy="366713"/>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14.3 Water Pollution</a:t>
            </a:r>
            <a:endParaRPr lang="en-US" i="0"/>
          </a:p>
        </p:txBody>
      </p:sp>
      <p:sp>
        <p:nvSpPr>
          <p:cNvPr id="51225" name="Text Box 25"/>
          <p:cNvSpPr txBox="1">
            <a:spLocks noChangeArrowheads="1"/>
          </p:cNvSpPr>
          <p:nvPr/>
        </p:nvSpPr>
        <p:spPr bwMode="auto">
          <a:xfrm>
            <a:off x="228600" y="6096000"/>
            <a:ext cx="4038600" cy="517525"/>
          </a:xfrm>
          <a:prstGeom prst="rect">
            <a:avLst/>
          </a:prstGeom>
          <a:solidFill>
            <a:srgbClr val="FDFFED">
              <a:alpha val="70000"/>
            </a:srgbClr>
          </a:solidFill>
          <a:ln w="9525">
            <a:noFill/>
            <a:miter lim="800000"/>
            <a:headEnd/>
            <a:tailEnd/>
          </a:ln>
        </p:spPr>
        <p:txBody>
          <a:bodyPr>
            <a:prstTxWarp prst="textNoShape">
              <a:avLst/>
            </a:prstTxWarp>
            <a:spAutoFit/>
          </a:bodyPr>
          <a:lstStyle/>
          <a:p>
            <a:pPr>
              <a:spcBef>
                <a:spcPct val="50000"/>
              </a:spcBef>
            </a:pPr>
            <a:r>
              <a:rPr lang="en-US" sz="1400" b="0" i="0"/>
              <a:t>Septic systems are the most popular method of wastewater disposal in rural areas of the U.S.</a:t>
            </a:r>
            <a:endParaRPr lang="en-US" sz="1400" i="0">
              <a:solidFill>
                <a:schemeClr val="bg1"/>
              </a:solidFill>
              <a:latin typeface="Myriad Pro" pitchFamily="-123" charset="0"/>
            </a:endParaRPr>
          </a:p>
        </p:txBody>
      </p:sp>
    </p:spTree>
    <p:extLst>
      <p:ext uri="{BB962C8B-B14F-4D97-AF65-F5344CB8AC3E}">
        <p14:creationId xmlns:p14="http://schemas.microsoft.com/office/powerpoint/2010/main" val="556393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1" descr="septic system"/>
          <p:cNvPicPr>
            <a:picLocks noChangeAspect="1" noChangeArrowheads="1"/>
          </p:cNvPicPr>
          <p:nvPr/>
        </p:nvPicPr>
        <p:blipFill>
          <a:blip r:embed="rId2"/>
          <a:srcRect/>
          <a:stretch>
            <a:fillRect/>
          </a:stretch>
        </p:blipFill>
        <p:spPr bwMode="auto">
          <a:xfrm>
            <a:off x="14004" y="144675"/>
            <a:ext cx="8908932" cy="6781451"/>
          </a:xfrm>
          <a:prstGeom prst="rect">
            <a:avLst/>
          </a:prstGeom>
          <a:noFill/>
        </p:spPr>
      </p:pic>
    </p:spTree>
    <p:extLst>
      <p:ext uri="{BB962C8B-B14F-4D97-AF65-F5344CB8AC3E}">
        <p14:creationId xmlns:p14="http://schemas.microsoft.com/office/powerpoint/2010/main" val="1777319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Treatment</a:t>
            </a:r>
            <a:endParaRPr lang="en-US" dirty="0"/>
          </a:p>
        </p:txBody>
      </p:sp>
      <p:sp>
        <p:nvSpPr>
          <p:cNvPr id="3" name="Content Placeholder 2"/>
          <p:cNvSpPr>
            <a:spLocks noGrp="1"/>
          </p:cNvSpPr>
          <p:nvPr>
            <p:ph idx="1"/>
          </p:nvPr>
        </p:nvSpPr>
        <p:spPr>
          <a:xfrm>
            <a:off x="120146" y="1973526"/>
            <a:ext cx="9023854" cy="4884474"/>
          </a:xfrm>
        </p:spPr>
        <p:txBody>
          <a:bodyPr/>
          <a:lstStyle/>
          <a:p>
            <a:pPr marL="0" indent="0">
              <a:buNone/>
            </a:pPr>
            <a:r>
              <a:rPr lang="en-US" dirty="0" smtClean="0"/>
              <a:t>One example of a water treatment plant:</a:t>
            </a:r>
          </a:p>
          <a:p>
            <a:pPr marL="0" indent="0">
              <a:buNone/>
            </a:pPr>
            <a:r>
              <a:rPr lang="en-US" dirty="0">
                <a:hlinkClick r:id="rId2"/>
              </a:rPr>
              <a:t>http://www.youtube.com/watch?v=</a:t>
            </a:r>
            <a:r>
              <a:rPr lang="en-US" dirty="0" smtClean="0">
                <a:hlinkClick r:id="rId2"/>
              </a:rPr>
              <a:t>9z14l51ISwg</a:t>
            </a:r>
            <a:endParaRPr lang="en-US" dirty="0" smtClean="0"/>
          </a:p>
          <a:p>
            <a:pPr marL="0" indent="0">
              <a:buNone/>
            </a:pPr>
            <a:endParaRPr lang="en-US" dirty="0"/>
          </a:p>
        </p:txBody>
      </p:sp>
    </p:spTree>
    <p:extLst>
      <p:ext uri="{BB962C8B-B14F-4D97-AF65-F5344CB8AC3E}">
        <p14:creationId xmlns:p14="http://schemas.microsoft.com/office/powerpoint/2010/main" val="2294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Review Assessment</a:t>
            </a:r>
            <a:endParaRPr lang="en-US" dirty="0"/>
          </a:p>
        </p:txBody>
      </p:sp>
      <p:sp>
        <p:nvSpPr>
          <p:cNvPr id="3" name="Content Placeholder 2"/>
          <p:cNvSpPr>
            <a:spLocks noGrp="1"/>
          </p:cNvSpPr>
          <p:nvPr>
            <p:ph idx="1"/>
          </p:nvPr>
        </p:nvSpPr>
        <p:spPr>
          <a:xfrm>
            <a:off x="120146" y="2234452"/>
            <a:ext cx="9023854" cy="4884474"/>
          </a:xfrm>
        </p:spPr>
        <p:txBody>
          <a:bodyPr>
            <a:normAutofit lnSpcReduction="10000"/>
          </a:bodyPr>
          <a:lstStyle/>
          <a:p>
            <a:r>
              <a:rPr lang="en-US" dirty="0" smtClean="0"/>
              <a:t>Quickly go over the Study Guide on page 446.</a:t>
            </a:r>
          </a:p>
          <a:p>
            <a:r>
              <a:rPr lang="en-US" dirty="0" smtClean="0"/>
              <a:t>Complete questions 1 – 33 on pages 447 – 449 INDEPENDENTLY (no talking or sharing answers, but you may use my slides and the textbook as resources). You must finish the first 10 questions by the end of class. (You will get a stamp.)</a:t>
            </a:r>
          </a:p>
          <a:p>
            <a:r>
              <a:rPr lang="en-US" dirty="0" smtClean="0"/>
              <a:t>The whole assessment is due tomorrow. This will count as a test/quiz grade.</a:t>
            </a:r>
            <a:endParaRPr lang="en-US" dirty="0"/>
          </a:p>
        </p:txBody>
      </p:sp>
    </p:spTree>
    <p:extLst>
      <p:ext uri="{BB962C8B-B14F-4D97-AF65-F5344CB8AC3E}">
        <p14:creationId xmlns:p14="http://schemas.microsoft.com/office/powerpoint/2010/main" val="196815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4/</a:t>
            </a:r>
            <a:r>
              <a:rPr lang="en-US" b="1" dirty="0" smtClean="0"/>
              <a:t>11/</a:t>
            </a:r>
            <a:r>
              <a:rPr lang="en-US" b="1" dirty="0" smtClean="0"/>
              <a:t>13</a:t>
            </a:r>
            <a:endParaRPr lang="en-US" b="1" dirty="0"/>
          </a:p>
        </p:txBody>
      </p:sp>
      <p:sp>
        <p:nvSpPr>
          <p:cNvPr id="3" name="Content Placeholder 2"/>
          <p:cNvSpPr>
            <a:spLocks noGrp="1"/>
          </p:cNvSpPr>
          <p:nvPr>
            <p:ph idx="1"/>
          </p:nvPr>
        </p:nvSpPr>
        <p:spPr>
          <a:xfrm>
            <a:off x="0" y="1977572"/>
            <a:ext cx="9144000" cy="4880428"/>
          </a:xfrm>
        </p:spPr>
        <p:txBody>
          <a:bodyPr>
            <a:normAutofit lnSpcReduction="10000"/>
          </a:bodyPr>
          <a:lstStyle/>
          <a:p>
            <a:r>
              <a:rPr lang="en-US" dirty="0" smtClean="0"/>
              <a:t>Catalyst</a:t>
            </a:r>
          </a:p>
          <a:p>
            <a:r>
              <a:rPr lang="en-US" dirty="0" smtClean="0"/>
              <a:t>Announcements:</a:t>
            </a:r>
          </a:p>
          <a:p>
            <a:pPr lvl="1"/>
            <a:r>
              <a:rPr lang="en-US" dirty="0" smtClean="0"/>
              <a:t>HW: Read and outline pages 435 – 443. (Notebook check on Friday.</a:t>
            </a:r>
            <a:r>
              <a:rPr lang="en-US" dirty="0" smtClean="0"/>
              <a:t>)</a:t>
            </a:r>
          </a:p>
          <a:p>
            <a:pPr lvl="1"/>
            <a:r>
              <a:rPr lang="en-US" dirty="0" smtClean="0"/>
              <a:t>Chapter 14 Packet DUE next Tuesday, April 16th.</a:t>
            </a:r>
            <a:endParaRPr lang="en-US" dirty="0" smtClean="0"/>
          </a:p>
          <a:p>
            <a:r>
              <a:rPr lang="en-US" dirty="0" smtClean="0"/>
              <a:t>Water Pollution Discussion</a:t>
            </a:r>
          </a:p>
          <a:p>
            <a:r>
              <a:rPr lang="en-US" dirty="0" smtClean="0"/>
              <a:t>Chapter 14 Review Assessment</a:t>
            </a:r>
            <a:endParaRPr lang="en-US" dirty="0"/>
          </a:p>
          <a:p>
            <a:endParaRPr lang="en-US" dirty="0"/>
          </a:p>
        </p:txBody>
      </p:sp>
    </p:spTree>
    <p:extLst>
      <p:ext uri="{BB962C8B-B14F-4D97-AF65-F5344CB8AC3E}">
        <p14:creationId xmlns:p14="http://schemas.microsoft.com/office/powerpoint/2010/main" val="89338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 y="-78005"/>
            <a:ext cx="8229600" cy="1600201"/>
          </a:xfrm>
        </p:spPr>
        <p:txBody>
          <a:bodyPr/>
          <a:lstStyle/>
          <a:p>
            <a:r>
              <a:rPr lang="en-US" dirty="0">
                <a:latin typeface="Corbel" charset="0"/>
              </a:rPr>
              <a:t>Class Points</a:t>
            </a:r>
          </a:p>
        </p:txBody>
      </p:sp>
      <p:sp>
        <p:nvSpPr>
          <p:cNvPr id="4" name="Content Placeholder 3"/>
          <p:cNvSpPr>
            <a:spLocks noGrp="1"/>
          </p:cNvSpPr>
          <p:nvPr>
            <p:ph sz="quarter" idx="4294967295"/>
          </p:nvPr>
        </p:nvSpPr>
        <p:spPr>
          <a:xfrm>
            <a:off x="4392452" y="2123304"/>
            <a:ext cx="5141872" cy="5318566"/>
          </a:xfrm>
          <a:prstGeom prst="rect">
            <a:avLst/>
          </a:prstGeom>
        </p:spPr>
        <p:txBody>
          <a:bodyPr rtlCol="0">
            <a:normAutofit/>
          </a:bodyPr>
          <a:lstStyle/>
          <a:p>
            <a:pPr marL="0" indent="0" fontAlgn="auto">
              <a:spcAft>
                <a:spcPts val="0"/>
              </a:spcAft>
              <a:buFont typeface="Wingdings 2" pitchFamily="18" charset="2"/>
              <a:buNone/>
              <a:defRPr/>
            </a:pPr>
            <a:r>
              <a:rPr lang="en-US" sz="9800" b="1" dirty="0" smtClean="0">
                <a:ea typeface="+mn-ea"/>
                <a:cs typeface="+mn-cs"/>
              </a:rPr>
              <a:t>P5: </a:t>
            </a:r>
            <a:r>
              <a:rPr lang="en-US" sz="9800" b="1" dirty="0" smtClean="0"/>
              <a:t>12</a:t>
            </a:r>
            <a:r>
              <a:rPr lang="en-US" sz="9800" b="1" dirty="0" smtClean="0">
                <a:ea typeface="+mn-ea"/>
                <a:cs typeface="+mn-cs"/>
              </a:rPr>
              <a:t> </a:t>
            </a:r>
            <a:r>
              <a:rPr lang="en-US" sz="9800" b="1" dirty="0" err="1" smtClean="0">
                <a:ea typeface="+mn-ea"/>
                <a:cs typeface="+mn-cs"/>
              </a:rPr>
              <a:t>pts</a:t>
            </a:r>
            <a:r>
              <a:rPr lang="en-US" sz="9800" b="1" dirty="0" smtClean="0">
                <a:ea typeface="+mn-ea"/>
                <a:cs typeface="+mn-cs"/>
              </a:rPr>
              <a:t> (neat room)</a:t>
            </a:r>
            <a:endParaRPr lang="en-US" sz="9800" i="1" dirty="0" smtClean="0"/>
          </a:p>
        </p:txBody>
      </p:sp>
      <p:sp>
        <p:nvSpPr>
          <p:cNvPr id="3" name="Content Placeholder 2"/>
          <p:cNvSpPr>
            <a:spLocks noGrp="1"/>
          </p:cNvSpPr>
          <p:nvPr>
            <p:ph sz="quarter" idx="4294967295"/>
          </p:nvPr>
        </p:nvSpPr>
        <p:spPr>
          <a:xfrm>
            <a:off x="1" y="-126126"/>
            <a:ext cx="4672740" cy="1304925"/>
          </a:xfrm>
          <a:prstGeom prst="rect">
            <a:avLst/>
          </a:prstGeom>
        </p:spPr>
        <p:txBody>
          <a:bodyPr rtlCol="0">
            <a:noAutofit/>
          </a:bodyPr>
          <a:lstStyle/>
          <a:p>
            <a:pPr marL="0" indent="0" fontAlgn="auto">
              <a:spcAft>
                <a:spcPts val="0"/>
              </a:spcAft>
              <a:buFont typeface="Wingdings 2" pitchFamily="18" charset="2"/>
              <a:buNone/>
              <a:defRPr/>
            </a:pPr>
            <a:endParaRPr lang="en-US" sz="2200" dirty="0" smtClean="0">
              <a:ea typeface="+mn-ea"/>
              <a:cs typeface="+mn-cs"/>
            </a:endParaRPr>
          </a:p>
          <a:p>
            <a:pPr marL="0" indent="0" fontAlgn="auto">
              <a:spcAft>
                <a:spcPts val="0"/>
              </a:spcAft>
              <a:buFont typeface="Wingdings 2" pitchFamily="18" charset="2"/>
              <a:buNone/>
              <a:defRPr/>
            </a:pPr>
            <a:r>
              <a:rPr lang="en-US" sz="2200" dirty="0" smtClean="0">
                <a:ea typeface="+mn-ea"/>
                <a:cs typeface="+mn-cs"/>
              </a:rPr>
              <a:t>Your </a:t>
            </a:r>
            <a:r>
              <a:rPr lang="en-US" sz="2200" dirty="0">
                <a:ea typeface="+mn-ea"/>
                <a:cs typeface="+mn-cs"/>
              </a:rPr>
              <a:t>class can earn class points if:</a:t>
            </a:r>
          </a:p>
          <a:p>
            <a:pPr marL="0" indent="0" fontAlgn="auto">
              <a:spcAft>
                <a:spcPts val="0"/>
              </a:spcAft>
              <a:buFont typeface="Wingdings 2" pitchFamily="18" charset="2"/>
              <a:buNone/>
              <a:defRPr/>
            </a:pPr>
            <a:r>
              <a:rPr lang="en-US" sz="2200" dirty="0">
                <a:ea typeface="+mn-ea"/>
                <a:cs typeface="+mn-cs"/>
              </a:rPr>
              <a:t>	</a:t>
            </a:r>
            <a:r>
              <a:rPr lang="en-US" sz="2200" b="1" i="1" dirty="0" smtClean="0">
                <a:ea typeface="+mn-ea"/>
                <a:cs typeface="+mn-cs"/>
              </a:rPr>
              <a:t>everyone</a:t>
            </a:r>
            <a:r>
              <a:rPr lang="en-US" sz="2200" b="1" dirty="0" smtClean="0">
                <a:ea typeface="+mn-ea"/>
                <a:cs typeface="+mn-cs"/>
              </a:rPr>
              <a:t> </a:t>
            </a:r>
            <a:r>
              <a:rPr lang="en-US" sz="2200" dirty="0">
                <a:ea typeface="+mn-ea"/>
                <a:cs typeface="+mn-cs"/>
              </a:rPr>
              <a:t>in class:</a:t>
            </a:r>
          </a:p>
          <a:p>
            <a:pPr fontAlgn="auto">
              <a:spcAft>
                <a:spcPts val="0"/>
              </a:spcAft>
              <a:buFont typeface="Wingdings 2" pitchFamily="18" charset="2"/>
              <a:buChar char=""/>
              <a:defRPr/>
            </a:pPr>
            <a:r>
              <a:rPr lang="en-US" sz="2200" dirty="0">
                <a:ea typeface="+mn-ea"/>
                <a:cs typeface="+mn-cs"/>
              </a:rPr>
              <a:t>Comes to </a:t>
            </a:r>
            <a:r>
              <a:rPr lang="en-US" sz="2200" dirty="0" smtClean="0">
                <a:ea typeface="+mn-ea"/>
                <a:cs typeface="+mn-cs"/>
              </a:rPr>
              <a:t>class quietly and </a:t>
            </a:r>
            <a:r>
              <a:rPr lang="en-US" sz="2200" dirty="0">
                <a:ea typeface="+mn-ea"/>
                <a:cs typeface="+mn-cs"/>
              </a:rPr>
              <a:t>on </a:t>
            </a:r>
            <a:r>
              <a:rPr lang="en-US" sz="2200" dirty="0" smtClean="0">
                <a:ea typeface="+mn-ea"/>
                <a:cs typeface="+mn-cs"/>
              </a:rPr>
              <a:t>time </a:t>
            </a:r>
            <a:endParaRPr lang="en-US" sz="2200" dirty="0">
              <a:ea typeface="+mn-ea"/>
              <a:cs typeface="+mn-cs"/>
            </a:endParaRPr>
          </a:p>
          <a:p>
            <a:pPr fontAlgn="auto">
              <a:spcAft>
                <a:spcPts val="0"/>
              </a:spcAft>
              <a:buFont typeface="Wingdings 2" pitchFamily="18" charset="2"/>
              <a:buChar char=""/>
              <a:defRPr/>
            </a:pPr>
            <a:r>
              <a:rPr lang="en-US" sz="2200" dirty="0">
                <a:ea typeface="+mn-ea"/>
                <a:cs typeface="+mn-cs"/>
              </a:rPr>
              <a:t>Stays focused and on task during class</a:t>
            </a:r>
          </a:p>
          <a:p>
            <a:pPr fontAlgn="auto">
              <a:spcAft>
                <a:spcPts val="0"/>
              </a:spcAft>
              <a:buFont typeface="Wingdings 2" pitchFamily="18" charset="2"/>
              <a:buChar char=""/>
              <a:defRPr/>
            </a:pPr>
            <a:r>
              <a:rPr lang="en-US" sz="2200" dirty="0">
                <a:ea typeface="+mn-ea"/>
                <a:cs typeface="+mn-cs"/>
              </a:rPr>
              <a:t>Leaves classroom neat and organized</a:t>
            </a:r>
          </a:p>
          <a:p>
            <a:pPr fontAlgn="auto">
              <a:spcAft>
                <a:spcPts val="0"/>
              </a:spcAft>
              <a:buFont typeface="Wingdings 2" pitchFamily="18" charset="2"/>
              <a:buChar char=""/>
              <a:defRPr/>
            </a:pPr>
            <a:r>
              <a:rPr lang="en-US" sz="2200" dirty="0">
                <a:ea typeface="+mn-ea"/>
                <a:cs typeface="+mn-cs"/>
              </a:rPr>
              <a:t>Students are teaching other </a:t>
            </a:r>
            <a:r>
              <a:rPr lang="en-US" sz="2200" dirty="0" smtClean="0">
                <a:ea typeface="+mn-ea"/>
                <a:cs typeface="+mn-cs"/>
              </a:rPr>
              <a:t>students</a:t>
            </a:r>
          </a:p>
          <a:p>
            <a:pPr fontAlgn="auto">
              <a:spcAft>
                <a:spcPts val="0"/>
              </a:spcAft>
              <a:buFont typeface="Wingdings 2" pitchFamily="18" charset="2"/>
              <a:buChar char=""/>
              <a:defRPr/>
            </a:pPr>
            <a:r>
              <a:rPr lang="en-US" sz="2200" dirty="0" smtClean="0">
                <a:ea typeface="+mn-ea"/>
                <a:cs typeface="+mn-cs"/>
              </a:rPr>
              <a:t>Majority of class participates</a:t>
            </a:r>
          </a:p>
          <a:p>
            <a:pPr fontAlgn="auto">
              <a:spcAft>
                <a:spcPts val="0"/>
              </a:spcAft>
              <a:buFont typeface="Wingdings 2" pitchFamily="18" charset="2"/>
              <a:buChar char=""/>
              <a:defRPr/>
            </a:pPr>
            <a:r>
              <a:rPr lang="en-US" sz="2200" dirty="0" smtClean="0">
                <a:ea typeface="+mn-ea"/>
                <a:cs typeface="+mn-cs"/>
              </a:rPr>
              <a:t>Follows all classroom expectations and procedures</a:t>
            </a:r>
          </a:p>
          <a:p>
            <a:pPr fontAlgn="auto">
              <a:spcAft>
                <a:spcPts val="0"/>
              </a:spcAft>
              <a:buFont typeface="Wingdings 2" pitchFamily="18" charset="2"/>
              <a:buChar char=""/>
              <a:defRPr/>
            </a:pPr>
            <a:r>
              <a:rPr lang="en-US" sz="2200" dirty="0" smtClean="0">
                <a:ea typeface="+mn-ea"/>
                <a:cs typeface="+mn-cs"/>
              </a:rPr>
              <a:t>And more…</a:t>
            </a:r>
            <a:endParaRPr lang="en-US" sz="2200" b="1" dirty="0" smtClean="0">
              <a:ea typeface="+mn-ea"/>
              <a:cs typeface="+mn-cs"/>
            </a:endParaRPr>
          </a:p>
        </p:txBody>
      </p:sp>
    </p:spTree>
    <p:extLst>
      <p:ext uri="{BB962C8B-B14F-4D97-AF65-F5344CB8AC3E}">
        <p14:creationId xmlns:p14="http://schemas.microsoft.com/office/powerpoint/2010/main" val="12608652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Class Discussion</a:t>
            </a:r>
            <a:endParaRPr lang="en-US" b="1" dirty="0"/>
          </a:p>
        </p:txBody>
      </p:sp>
      <p:sp>
        <p:nvSpPr>
          <p:cNvPr id="6" name="Content Placeholder 5"/>
          <p:cNvSpPr>
            <a:spLocks noGrp="1"/>
          </p:cNvSpPr>
          <p:nvPr>
            <p:ph idx="1"/>
          </p:nvPr>
        </p:nvSpPr>
        <p:spPr>
          <a:xfrm>
            <a:off x="120146" y="2475176"/>
            <a:ext cx="9023854" cy="4382824"/>
          </a:xfrm>
        </p:spPr>
        <p:txBody>
          <a:bodyPr/>
          <a:lstStyle/>
          <a:p>
            <a:pPr marL="0" indent="0">
              <a:buNone/>
            </a:pPr>
            <a:r>
              <a:rPr lang="en-US" dirty="0" smtClean="0"/>
              <a:t>Starting today, I will begin to monitor your level of participation in class discussions, which will be reflected in your weekly discussion grade. ALL OF YOU are capable of higher level thinking and I would like to hear your ideas. You should aim to contribute to the class discussion at two to three times in a class.</a:t>
            </a:r>
            <a:endParaRPr lang="en-US" dirty="0"/>
          </a:p>
        </p:txBody>
      </p:sp>
    </p:spTree>
    <p:extLst>
      <p:ext uri="{BB962C8B-B14F-4D97-AF65-F5344CB8AC3E}">
        <p14:creationId xmlns:p14="http://schemas.microsoft.com/office/powerpoint/2010/main" val="345447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917" y="238407"/>
            <a:ext cx="7315200" cy="1154097"/>
          </a:xfrm>
        </p:spPr>
        <p:txBody>
          <a:bodyPr>
            <a:normAutofit fontScale="90000"/>
          </a:bodyPr>
          <a:lstStyle/>
          <a:p>
            <a:r>
              <a:rPr lang="en-US" dirty="0"/>
              <a:t> </a:t>
            </a:r>
            <a:r>
              <a:rPr lang="en-US" dirty="0" smtClean="0"/>
              <a:t>  </a:t>
            </a:r>
            <a:r>
              <a:rPr lang="en-US" b="1" dirty="0" smtClean="0"/>
              <a:t>Class Discussion Expectations</a:t>
            </a:r>
            <a:endParaRPr lang="en-US" dirty="0"/>
          </a:p>
        </p:txBody>
      </p:sp>
      <p:sp>
        <p:nvSpPr>
          <p:cNvPr id="3" name="Content Placeholder 2"/>
          <p:cNvSpPr>
            <a:spLocks noGrp="1"/>
          </p:cNvSpPr>
          <p:nvPr>
            <p:ph idx="1"/>
          </p:nvPr>
        </p:nvSpPr>
        <p:spPr>
          <a:xfrm>
            <a:off x="188686" y="1580287"/>
            <a:ext cx="8955314" cy="5277713"/>
          </a:xfrm>
        </p:spPr>
        <p:txBody>
          <a:bodyPr>
            <a:normAutofit fontScale="77500" lnSpcReduction="20000"/>
          </a:bodyPr>
          <a:lstStyle/>
          <a:p>
            <a:pPr marL="68580" indent="0">
              <a:buNone/>
            </a:pPr>
            <a:endParaRPr lang="en-US" sz="3200" dirty="0" smtClean="0"/>
          </a:p>
          <a:p>
            <a:r>
              <a:rPr lang="en-US" sz="3200" dirty="0" smtClean="0"/>
              <a:t>No disrespectful language (teasing, name-calling, cursing, etc.)</a:t>
            </a:r>
          </a:p>
          <a:p>
            <a:r>
              <a:rPr lang="en-US" sz="3200" dirty="0" smtClean="0"/>
              <a:t>Speak one at a time. </a:t>
            </a:r>
          </a:p>
          <a:p>
            <a:r>
              <a:rPr lang="en-US" sz="3200" dirty="0" smtClean="0"/>
              <a:t>Address the IDEA NOT the person.</a:t>
            </a:r>
          </a:p>
          <a:p>
            <a:r>
              <a:rPr lang="en-US" dirty="0" smtClean="0"/>
              <a:t>Clarify another student’s response by rephrasing or asking a clarifying question.</a:t>
            </a:r>
            <a:endParaRPr lang="en-US" sz="3200" dirty="0" smtClean="0"/>
          </a:p>
          <a:p>
            <a:r>
              <a:rPr lang="en-US" sz="3200" dirty="0" smtClean="0"/>
              <a:t>Avoid general statements like “all _____ people do______”</a:t>
            </a:r>
          </a:p>
          <a:p>
            <a:r>
              <a:rPr lang="en-US" sz="3200" dirty="0" smtClean="0"/>
              <a:t>Use “I” statements</a:t>
            </a:r>
          </a:p>
          <a:p>
            <a:r>
              <a:rPr lang="en-US" sz="3200" dirty="0" smtClean="0"/>
              <a:t>Take notes to keep track of good ideas that may come up</a:t>
            </a:r>
            <a:endParaRPr lang="en-US" dirty="0" smtClean="0"/>
          </a:p>
          <a:p>
            <a:r>
              <a:rPr lang="en-US" sz="3200" dirty="0" smtClean="0"/>
              <a:t>Be </a:t>
            </a:r>
            <a:r>
              <a:rPr lang="en-US" dirty="0" smtClean="0"/>
              <a:t>mindful of “air time.”</a:t>
            </a:r>
            <a:endParaRPr lang="en-US" sz="3200" dirty="0"/>
          </a:p>
        </p:txBody>
      </p:sp>
    </p:spTree>
    <p:extLst>
      <p:ext uri="{BB962C8B-B14F-4D97-AF65-F5344CB8AC3E}">
        <p14:creationId xmlns:p14="http://schemas.microsoft.com/office/powerpoint/2010/main" val="162189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Rectangle 15"/>
          <p:cNvSpPr>
            <a:spLocks noGrp="1" noChangeArrowheads="1"/>
          </p:cNvSpPr>
          <p:nvPr>
            <p:ph type="title"/>
          </p:nvPr>
        </p:nvSpPr>
        <p:spPr/>
        <p:txBody>
          <a:bodyPr/>
          <a:lstStyle/>
          <a:p>
            <a:r>
              <a:rPr lang="en-US" b="1"/>
              <a:t>Solutions to Freshwater Depletion</a:t>
            </a:r>
            <a:endParaRPr lang="en-US"/>
          </a:p>
        </p:txBody>
      </p:sp>
      <p:sp>
        <p:nvSpPr>
          <p:cNvPr id="32784" name="Rectangle 16"/>
          <p:cNvSpPr>
            <a:spLocks noGrp="1" noChangeArrowheads="1"/>
          </p:cNvSpPr>
          <p:nvPr>
            <p:ph type="body" idx="1"/>
          </p:nvPr>
        </p:nvSpPr>
        <p:spPr>
          <a:xfrm>
            <a:off x="152400" y="2023343"/>
            <a:ext cx="8991600" cy="5105400"/>
          </a:xfrm>
        </p:spPr>
        <p:txBody>
          <a:bodyPr>
            <a:normAutofit lnSpcReduction="10000"/>
          </a:bodyPr>
          <a:lstStyle/>
          <a:p>
            <a:pPr marL="266700" indent="-266700">
              <a:spcBef>
                <a:spcPct val="40000"/>
              </a:spcBef>
            </a:pPr>
            <a:r>
              <a:rPr lang="en-US" sz="2800" b="1" dirty="0"/>
              <a:t>Increase supply:</a:t>
            </a:r>
            <a:endParaRPr lang="en-US" dirty="0"/>
          </a:p>
          <a:p>
            <a:pPr marL="647700" lvl="1" indent="-190500">
              <a:spcBef>
                <a:spcPct val="40000"/>
              </a:spcBef>
            </a:pPr>
            <a:r>
              <a:rPr lang="en-US" b="1" dirty="0"/>
              <a:t>Desalination:</a:t>
            </a:r>
            <a:r>
              <a:rPr lang="en-US" dirty="0"/>
              <a:t> “Making” fresh water by removing salt from saltwater.</a:t>
            </a:r>
          </a:p>
          <a:p>
            <a:pPr marL="266700" indent="-266700">
              <a:spcBef>
                <a:spcPct val="40000"/>
              </a:spcBef>
            </a:pPr>
            <a:r>
              <a:rPr lang="en-US" sz="2800" b="1" dirty="0"/>
              <a:t>Decrease demand:</a:t>
            </a:r>
            <a:endParaRPr lang="en-US" dirty="0"/>
          </a:p>
          <a:p>
            <a:pPr marL="647700" lvl="1" indent="-190500">
              <a:spcBef>
                <a:spcPct val="40000"/>
              </a:spcBef>
            </a:pPr>
            <a:r>
              <a:rPr lang="en-US" b="1" dirty="0"/>
              <a:t>Agricultural:</a:t>
            </a:r>
            <a:r>
              <a:rPr lang="en-US" dirty="0"/>
              <a:t> Drip-irrigation, climate-appropriate plants</a:t>
            </a:r>
          </a:p>
          <a:p>
            <a:pPr marL="647700" lvl="1" indent="-190500">
              <a:spcBef>
                <a:spcPct val="40000"/>
              </a:spcBef>
            </a:pPr>
            <a:r>
              <a:rPr lang="en-US" b="1" dirty="0"/>
              <a:t>Industrial:</a:t>
            </a:r>
            <a:r>
              <a:rPr lang="en-US" dirty="0"/>
              <a:t> Water-conserving processes, recycling wastewater to cool machinery.</a:t>
            </a:r>
          </a:p>
          <a:p>
            <a:pPr marL="647700" lvl="1" indent="-190500">
              <a:spcBef>
                <a:spcPct val="40000"/>
              </a:spcBef>
            </a:pPr>
            <a:r>
              <a:rPr lang="en-US" b="1" dirty="0"/>
              <a:t>Personal:</a:t>
            </a:r>
            <a:r>
              <a:rPr lang="en-US" dirty="0"/>
              <a:t> Xeriscaping, water conservation</a:t>
            </a:r>
          </a:p>
        </p:txBody>
      </p:sp>
      <p:sp>
        <p:nvSpPr>
          <p:cNvPr id="32786" name="Rectangle 18"/>
          <p:cNvSpPr>
            <a:spLocks noChangeArrowheads="1"/>
          </p:cNvSpPr>
          <p:nvPr/>
        </p:nvSpPr>
        <p:spPr bwMode="auto">
          <a:xfrm>
            <a:off x="381000" y="228600"/>
            <a:ext cx="3767138" cy="366713"/>
          </a:xfrm>
          <a:prstGeom prst="rect">
            <a:avLst/>
          </a:prstGeom>
          <a:noFill/>
          <a:ln w="9525">
            <a:noFill/>
            <a:miter lim="800000"/>
            <a:headEnd/>
            <a:tailEnd/>
          </a:ln>
        </p:spPr>
        <p:txBody>
          <a:bodyPr wrap="none">
            <a:prstTxWarp prst="textNoShape">
              <a:avLst/>
            </a:prstTxWarp>
            <a:spAutoFit/>
          </a:bodyPr>
          <a:lstStyle/>
          <a:p>
            <a:r>
              <a:rPr lang="en-US" sz="1800" i="0">
                <a:solidFill>
                  <a:srgbClr val="008040"/>
                </a:solidFill>
              </a:rPr>
              <a:t>Lesson 14.2 Uses of Fresh Water</a:t>
            </a:r>
          </a:p>
        </p:txBody>
      </p:sp>
    </p:spTree>
    <p:extLst>
      <p:ext uri="{BB962C8B-B14F-4D97-AF65-F5344CB8AC3E}">
        <p14:creationId xmlns:p14="http://schemas.microsoft.com/office/powerpoint/2010/main" val="269965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422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53" name="Picture 37" descr="Tslide 13 mil 080918-n-3595w-017"/>
          <p:cNvPicPr>
            <a:picLocks noChangeAspect="1" noChangeArrowheads="1"/>
          </p:cNvPicPr>
          <p:nvPr/>
        </p:nvPicPr>
        <p:blipFill>
          <a:blip r:embed="rId3"/>
          <a:srcRect/>
          <a:stretch>
            <a:fillRect/>
          </a:stretch>
        </p:blipFill>
        <p:spPr bwMode="auto">
          <a:xfrm>
            <a:off x="80963" y="1141413"/>
            <a:ext cx="8980487" cy="5640387"/>
          </a:xfrm>
          <a:prstGeom prst="rect">
            <a:avLst/>
          </a:prstGeom>
          <a:noFill/>
        </p:spPr>
      </p:pic>
      <p:sp>
        <p:nvSpPr>
          <p:cNvPr id="34848" name="Rectangle 32"/>
          <p:cNvSpPr>
            <a:spLocks noGrp="1" noChangeArrowheads="1"/>
          </p:cNvSpPr>
          <p:nvPr>
            <p:ph type="ctrTitle"/>
          </p:nvPr>
        </p:nvSpPr>
        <p:spPr/>
        <p:txBody>
          <a:bodyPr/>
          <a:lstStyle/>
          <a:p>
            <a:r>
              <a:rPr lang="en-US"/>
              <a:t>Lesson 14.3  Water Pollution</a:t>
            </a:r>
          </a:p>
        </p:txBody>
      </p:sp>
      <p:sp>
        <p:nvSpPr>
          <p:cNvPr id="34849" name="Rectangle 33"/>
          <p:cNvSpPr>
            <a:spLocks noGrp="1" noChangeArrowheads="1"/>
          </p:cNvSpPr>
          <p:nvPr>
            <p:ph type="subTitle" idx="1"/>
          </p:nvPr>
        </p:nvSpPr>
        <p:spPr>
          <a:xfrm>
            <a:off x="381000" y="3048000"/>
            <a:ext cx="3505200" cy="914400"/>
          </a:xfrm>
          <a:ln/>
        </p:spPr>
        <p:txBody>
          <a:bodyPr>
            <a:normAutofit/>
          </a:bodyPr>
          <a:lstStyle/>
          <a:p>
            <a:r>
              <a:rPr lang="en-US"/>
              <a:t>3,800 children die every day from diseases associated with unsafe drinking water.</a:t>
            </a:r>
          </a:p>
        </p:txBody>
      </p:sp>
    </p:spTree>
    <p:extLst>
      <p:ext uri="{BB962C8B-B14F-4D97-AF65-F5344CB8AC3E}">
        <p14:creationId xmlns:p14="http://schemas.microsoft.com/office/powerpoint/2010/main" val="137502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466</TotalTime>
  <Words>1076</Words>
  <Application>Microsoft Macintosh PowerPoint</Application>
  <PresentationFormat>On-screen Show (4:3)</PresentationFormat>
  <Paragraphs>138</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Genesis</vt:lpstr>
      <vt:lpstr>Catalyst 4/11/13</vt:lpstr>
      <vt:lpstr>How can humans control water pollution?</vt:lpstr>
      <vt:lpstr>Agenda 4/11/13</vt:lpstr>
      <vt:lpstr>Class Points</vt:lpstr>
      <vt:lpstr>Class Discussion</vt:lpstr>
      <vt:lpstr>   Class Discussion Expectations</vt:lpstr>
      <vt:lpstr>Solutions to Freshwater Depletion</vt:lpstr>
      <vt:lpstr>PowerPoint Presentation</vt:lpstr>
      <vt:lpstr>Lesson 14.3  Water Pollution</vt:lpstr>
      <vt:lpstr>Think. Pair. Share. </vt:lpstr>
      <vt:lpstr>Water Pollution Video</vt:lpstr>
      <vt:lpstr>Types of Water Pollution</vt:lpstr>
      <vt:lpstr>Nutrient Pollution</vt:lpstr>
      <vt:lpstr>Toxic Chemical Pollution</vt:lpstr>
      <vt:lpstr>Sediment Pollution</vt:lpstr>
      <vt:lpstr>Thermal Pollution</vt:lpstr>
      <vt:lpstr>Biological Pollution</vt:lpstr>
      <vt:lpstr>Groundwater Pollution</vt:lpstr>
      <vt:lpstr>Ocean Water Pollution</vt:lpstr>
      <vt:lpstr>Controlling Water Pollution</vt:lpstr>
      <vt:lpstr>Water Treatment Design</vt:lpstr>
      <vt:lpstr>Water Treatment</vt:lpstr>
      <vt:lpstr>PowerPoint Presentation</vt:lpstr>
      <vt:lpstr>Water Treatment</vt:lpstr>
      <vt:lpstr>Chapter 14 Review Assessment</vt:lpstr>
    </vt:vector>
  </TitlesOfParts>
  <Company>Elizabeth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Gutierrez</dc:creator>
  <cp:lastModifiedBy>Bruce Gutierrez</cp:lastModifiedBy>
  <cp:revision>34</cp:revision>
  <dcterms:created xsi:type="dcterms:W3CDTF">2013-04-09T05:14:23Z</dcterms:created>
  <dcterms:modified xsi:type="dcterms:W3CDTF">2013-04-11T12:24:32Z</dcterms:modified>
</cp:coreProperties>
</file>